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78" r:id="rId3"/>
    <p:sldId id="279" r:id="rId4"/>
    <p:sldId id="280" r:id="rId5"/>
    <p:sldId id="281" r:id="rId6"/>
    <p:sldId id="260" r:id="rId7"/>
    <p:sldId id="256" r:id="rId8"/>
    <p:sldId id="263" r:id="rId9"/>
    <p:sldId id="262" r:id="rId10"/>
    <p:sldId id="261" r:id="rId11"/>
    <p:sldId id="268" r:id="rId12"/>
    <p:sldId id="266" r:id="rId13"/>
    <p:sldId id="265" r:id="rId14"/>
    <p:sldId id="277" r:id="rId15"/>
    <p:sldId id="282" r:id="rId16"/>
    <p:sldId id="264" r:id="rId17"/>
    <p:sldId id="272" r:id="rId18"/>
    <p:sldId id="283" r:id="rId19"/>
    <p:sldId id="273" r:id="rId20"/>
    <p:sldId id="284" r:id="rId21"/>
    <p:sldId id="275" r:id="rId22"/>
    <p:sldId id="276" r:id="rId23"/>
    <p:sldId id="25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A1D0"/>
    <a:srgbClr val="FF0066"/>
    <a:srgbClr val="9900CC"/>
    <a:srgbClr val="6600CC"/>
    <a:srgbClr val="BC2D00"/>
    <a:srgbClr val="FDF1F7"/>
    <a:srgbClr val="F3A7CD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04" y="-12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50899222526799E-2"/>
          <c:y val="3.9854521764572159E-2"/>
          <c:w val="0.6770410680709803"/>
          <c:h val="0.85463264252126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движения (мин)</c:v>
                </c:pt>
              </c:strCache>
            </c:strRef>
          </c:tx>
          <c:spPr>
            <a:solidFill>
              <a:srgbClr val="6600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хлорофитум</c:v>
                </c:pt>
                <c:pt idx="1">
                  <c:v>сансевиерия</c:v>
                </c:pt>
                <c:pt idx="2">
                  <c:v>нефролепис</c:v>
                </c:pt>
                <c:pt idx="3">
                  <c:v>пеларгония</c:v>
                </c:pt>
                <c:pt idx="4">
                  <c:v>бегония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16</c:v>
                </c:pt>
                <c:pt idx="2">
                  <c:v>10</c:v>
                </c:pt>
                <c:pt idx="3">
                  <c:v>5</c:v>
                </c:pt>
                <c:pt idx="4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2075856"/>
        <c:axId val="1662068784"/>
        <c:axId val="0"/>
      </c:bar3DChart>
      <c:catAx>
        <c:axId val="1662075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62068784"/>
        <c:crosses val="autoZero"/>
        <c:auto val="1"/>
        <c:lblAlgn val="ctr"/>
        <c:lblOffset val="100"/>
        <c:noMultiLvlLbl val="0"/>
      </c:catAx>
      <c:valAx>
        <c:axId val="1662068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2075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0304739086534"/>
          <c:y val="0.45416461614173226"/>
          <c:w val="0.22108615163554599"/>
          <c:h val="0.19167076771653538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5089922252673E-2"/>
          <c:y val="3.9854521764572159E-2"/>
          <c:w val="0.67704106807098052"/>
          <c:h val="0.85463264252126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движения (мин)</c:v>
                </c:pt>
              </c:strCache>
            </c:strRef>
          </c:tx>
          <c:spPr>
            <a:solidFill>
              <a:srgbClr val="9900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хлорофитум</c:v>
                </c:pt>
                <c:pt idx="1">
                  <c:v>сансевиерия</c:v>
                </c:pt>
                <c:pt idx="2">
                  <c:v>нефролепис</c:v>
                </c:pt>
                <c:pt idx="3">
                  <c:v>пеларгония</c:v>
                </c:pt>
                <c:pt idx="4">
                  <c:v>бегония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10</c:v>
                </c:pt>
                <c:pt idx="2">
                  <c:v>20</c:v>
                </c:pt>
                <c:pt idx="3">
                  <c:v>2</c:v>
                </c:pt>
                <c:pt idx="4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2076944"/>
        <c:axId val="1662078576"/>
        <c:axId val="0"/>
      </c:bar3DChart>
      <c:catAx>
        <c:axId val="1662076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62078576"/>
        <c:crosses val="autoZero"/>
        <c:auto val="1"/>
        <c:lblAlgn val="ctr"/>
        <c:lblOffset val="100"/>
        <c:noMultiLvlLbl val="0"/>
      </c:catAx>
      <c:valAx>
        <c:axId val="166207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2076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0304739086545"/>
          <c:y val="0.45416461614173226"/>
          <c:w val="0.22108615163554587"/>
          <c:h val="0.1916707677165351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55089922252673E-2"/>
          <c:y val="3.9854521764572159E-2"/>
          <c:w val="0.67704106807098074"/>
          <c:h val="0.854632642521269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время спорообразования  (сутки)</c:v>
                </c:pt>
              </c:strCache>
            </c:strRef>
          </c:tx>
          <c:spPr>
            <a:solidFill>
              <a:srgbClr val="E7A1D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хлорофитум</c:v>
                </c:pt>
                <c:pt idx="1">
                  <c:v>сансевиерия</c:v>
                </c:pt>
                <c:pt idx="2">
                  <c:v>нефролепис</c:v>
                </c:pt>
                <c:pt idx="3">
                  <c:v>пеларгония</c:v>
                </c:pt>
                <c:pt idx="4">
                  <c:v>бегония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62081840"/>
        <c:axId val="1662070416"/>
        <c:axId val="0"/>
      </c:bar3DChart>
      <c:catAx>
        <c:axId val="166208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62070416"/>
        <c:crosses val="autoZero"/>
        <c:auto val="1"/>
        <c:lblAlgn val="ctr"/>
        <c:lblOffset val="100"/>
        <c:noMultiLvlLbl val="0"/>
      </c:catAx>
      <c:valAx>
        <c:axId val="1662070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2081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680304739086556"/>
          <c:y val="0.45416461614173226"/>
          <c:w val="0.25159141256045575"/>
          <c:h val="0.26241521351565095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D1755-B938-4409-AC82-E84680965332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45BEB-5570-44F6-94C4-3A92D27BF2F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11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5BEB-5570-44F6-94C4-3A92D27BF2F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09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45BEB-5570-44F6-94C4-3A92D27BF2F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2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6" descr="http://www.playcast.ru/uploads/2015/10/02/15288790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65348" y="4929024"/>
            <a:ext cx="1613703" cy="19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07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8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://www.playcast.ru/uploads/2015/10/02/15288790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prstClr val="black"/>
              <a:srgbClr val="BC2D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b="21800"/>
          <a:stretch/>
        </p:blipFill>
        <p:spPr bwMode="auto">
          <a:xfrm rot="3297159">
            <a:off x="7123320" y="-167055"/>
            <a:ext cx="1817169" cy="179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80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503962" y="522684"/>
            <a:ext cx="8382000" cy="5780617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7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817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608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04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0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1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8B11F-4029-4AC4-8B4D-79EF68AF7270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C8064-8DCE-4935-ABCD-0176FC871D1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0" y="-17966"/>
            <a:ext cx="9144000" cy="339582"/>
            <a:chOff x="0" y="-17966"/>
            <a:chExt cx="9144000" cy="407407"/>
          </a:xfrm>
        </p:grpSpPr>
        <p:pic>
          <p:nvPicPr>
            <p:cNvPr id="7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/>
          <p:cNvGrpSpPr/>
          <p:nvPr userDrawn="1"/>
        </p:nvGrpSpPr>
        <p:grpSpPr>
          <a:xfrm>
            <a:off x="0" y="6462450"/>
            <a:ext cx="9144000" cy="413543"/>
            <a:chOff x="0" y="-17966"/>
            <a:chExt cx="9144000" cy="407407"/>
          </a:xfrm>
        </p:grpSpPr>
        <p:pic>
          <p:nvPicPr>
            <p:cNvPr id="11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0" y="-17966"/>
              <a:ext cx="4926437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img-fotki.yandex.ru/get/5214/28257045.695/0_731b9_85d6a91_XL.png"/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573"/>
            <a:stretch/>
          </p:blipFill>
          <p:spPr bwMode="auto">
            <a:xfrm>
              <a:off x="4257675" y="-17966"/>
              <a:ext cx="4886325" cy="407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250413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791550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2332687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873824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1414961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95609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600358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627002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4168139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3709276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544728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img-fotki.yandex.ru/get/5214/28257045.695/0_731b9_85d6a91_XL.pn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16" t="17205" r="14053" b="72194"/>
          <a:stretch/>
        </p:blipFill>
        <p:spPr bwMode="auto">
          <a:xfrm>
            <a:off x="44216" y="5085865"/>
            <a:ext cx="919493" cy="35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16" y="159957"/>
            <a:ext cx="1387356" cy="121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8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hotoforum.ru/f/photo/000/414/414528_31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armacologylib.ru/books/item/f00" TargetMode="External"/><Relationship Id="rId2" Type="http://schemas.openxmlformats.org/officeDocument/2006/relationships/hyperlink" Target="https://ru.wikipedia.org/wiki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hyperlink" Target="http://www.sunhome.ru/journal/1152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oneygossips.com/wp-content/uploads/2017/06/Office-Problem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g2.goodfon.ru/original/1600x1200/e/fe/singapur-sad-naves-gorshki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000listnik.ru/wp-content/uploads/2016/03/56e124272eff5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clipartmania.ru/uploads/gallery/main/367/flowers-multicolored-37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5" y="3340644"/>
            <a:ext cx="3708361" cy="340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144781" y="1860238"/>
            <a:ext cx="7886700" cy="159274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base">
              <a:lnSpc>
                <a:spcPct val="50000"/>
              </a:lnSpc>
              <a:spcAft>
                <a:spcPct val="0"/>
              </a:spcAft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BC2D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Исследование фитонцидной активности комнатных растений</a:t>
            </a:r>
            <a:endParaRPr lang="ru-RU" sz="6000" b="1" dirty="0">
              <a:ln w="19050">
                <a:solidFill>
                  <a:prstClr val="white"/>
                </a:solidFill>
                <a:prstDash val="solid"/>
              </a:ln>
              <a:solidFill>
                <a:srgbClr val="BC2D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  <a:cs typeface="Arial" charset="0"/>
            </a:endParaRPr>
          </a:p>
        </p:txBody>
      </p:sp>
      <p:pic>
        <p:nvPicPr>
          <p:cNvPr id="1028" name="Picture 4" descr="http://clipartmania.ru/uploads/gallery/main/367/flowers-multicolored-3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099" y="20954082"/>
            <a:ext cx="5964062" cy="5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815068" y="4547936"/>
            <a:ext cx="4174696" cy="1973180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Font typeface="Arial" panose="020B0604020202020204" pitchFamily="34" charset="0"/>
              <a:buNone/>
              <a:defRPr/>
            </a:pPr>
            <a:endParaRPr lang="ru-RU" sz="5600" b="1" cap="all" dirty="0" smtClean="0">
              <a:latin typeface="Book Antiqua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5600" b="1" cap="all" dirty="0" smtClean="0">
                <a:latin typeface="Book Antiqua" pitchFamily="18" charset="0"/>
              </a:rPr>
              <a:t>работу выполнила:</a:t>
            </a:r>
            <a:endParaRPr lang="ru-RU" sz="5600" b="1" dirty="0" smtClean="0">
              <a:latin typeface="Book Antiqua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5600" b="1" cap="all" dirty="0" smtClean="0">
                <a:latin typeface="Book Antiqua" pitchFamily="18" charset="0"/>
              </a:rPr>
              <a:t>обучающиеся 9 класса</a:t>
            </a:r>
            <a:endParaRPr lang="ru-RU" sz="5600" b="1" dirty="0" smtClean="0">
              <a:latin typeface="Book Antiqua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5600" b="1" cap="all" dirty="0" smtClean="0">
                <a:latin typeface="Book Antiqua" pitchFamily="18" charset="0"/>
              </a:rPr>
              <a:t>Прокопенкова </a:t>
            </a:r>
            <a:r>
              <a:rPr lang="ru-RU" sz="5600" b="1" cap="all" dirty="0" err="1" smtClean="0">
                <a:latin typeface="Book Antiqua" pitchFamily="18" charset="0"/>
              </a:rPr>
              <a:t>алёна</a:t>
            </a:r>
            <a:endParaRPr lang="ru-RU" sz="5600" b="1" dirty="0" smtClean="0">
              <a:latin typeface="Book Antiqua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5600" b="1" cap="all" dirty="0" smtClean="0">
                <a:latin typeface="Book Antiqua" pitchFamily="18" charset="0"/>
              </a:rPr>
              <a:t>руководитель: </a:t>
            </a:r>
            <a:endParaRPr lang="ru-RU" sz="5600" b="1" dirty="0" smtClean="0">
              <a:latin typeface="Book Antiqua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5600" b="1" cap="all" dirty="0" smtClean="0">
                <a:latin typeface="Book Antiqua" pitchFamily="18" charset="0"/>
              </a:rPr>
              <a:t>учитель биологии и химии</a:t>
            </a:r>
            <a:endParaRPr lang="ru-RU" sz="5600" b="1" dirty="0" smtClean="0">
              <a:latin typeface="Book Antiqua" pitchFamily="18" charset="0"/>
            </a:endParaRPr>
          </a:p>
          <a:p>
            <a:pPr algn="r">
              <a:buFont typeface="Arial" panose="020B0604020202020204" pitchFamily="34" charset="0"/>
              <a:buNone/>
              <a:defRPr/>
            </a:pPr>
            <a:r>
              <a:rPr lang="ru-RU" sz="5600" b="1" cap="all" dirty="0" err="1" smtClean="0">
                <a:latin typeface="Book Antiqua" pitchFamily="18" charset="0"/>
              </a:rPr>
              <a:t>зыкова</a:t>
            </a:r>
            <a:r>
              <a:rPr lang="ru-RU" sz="5600" b="1" cap="all" dirty="0" smtClean="0">
                <a:latin typeface="Book Antiqua" pitchFamily="18" charset="0"/>
              </a:rPr>
              <a:t> </a:t>
            </a:r>
            <a:r>
              <a:rPr lang="ru-RU" sz="5600" b="1" cap="all" dirty="0" err="1" smtClean="0">
                <a:latin typeface="Book Antiqua" pitchFamily="18" charset="0"/>
              </a:rPr>
              <a:t>ю.с</a:t>
            </a:r>
            <a:r>
              <a:rPr lang="ru-RU" sz="6400" b="1" cap="all" dirty="0" smtClean="0"/>
              <a:t>.</a:t>
            </a:r>
            <a:endParaRPr lang="ru-RU" sz="6400" b="1" dirty="0" smtClean="0"/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b="1" cap="all" dirty="0" smtClean="0"/>
              <a:t> </a:t>
            </a:r>
            <a:endParaRPr lang="ru-RU" dirty="0" smtClean="0"/>
          </a:p>
          <a:p>
            <a:pPr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6498" y="344229"/>
            <a:ext cx="7803266" cy="738664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СМОЛЕНСКОЕ ОБЛАСТНОЕ ГОСУДАРСТВЕННОЕ БЮДЖЕТНОЕ УЧРЕЖДЕНИЕ  ДОПОЛНИТЕЛЬНОГО ОБРАЗОВАНИЯ</a:t>
            </a:r>
          </a:p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Book Antiqua" pitchFamily="18" charset="0"/>
              </a:rPr>
              <a:t> «СТАНЦИЯ ЮНЫХ НАТУРАЛИСТОВ»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69234"/>
            <a:ext cx="9151608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39999"/>
            </a:schemeClr>
          </a:solidFill>
          <a:ln>
            <a:noFill/>
          </a:ln>
        </p:spPr>
        <p:txBody>
          <a:bodyPr wrap="none" anchor="ctr">
            <a:sp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Определение  </a:t>
            </a:r>
            <a:r>
              <a:rPr lang="ru-RU" alt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влияния  комнатных растений на Простейших  </a:t>
            </a:r>
            <a:endParaRPr lang="ru-RU" altLang="ru-RU" sz="2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238691" y="5443669"/>
            <a:ext cx="2482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материала</a:t>
            </a:r>
            <a:endParaRPr lang="ru-RU" altLang="ru-RU" sz="9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 rot="10800000" flipV="1">
            <a:off x="5508432" y="1262964"/>
            <a:ext cx="261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Взвешивание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листьев </a:t>
            </a:r>
            <a:endParaRPr lang="ru-RU" alt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комнатных 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растений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338" name="Picture 2" descr="https://sun9-32.userapi.com/c857416/v857416989/109f44/a_2Gx5bb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8107" y="1180588"/>
            <a:ext cx="3171521" cy="4228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 descr="https://sun9-46.userapi.com/c857624/v857624989/10836a/rMX-5-nrLtk.jpg"/>
          <p:cNvPicPr>
            <a:picLocks noChangeAspect="1" noChangeArrowheads="1"/>
          </p:cNvPicPr>
          <p:nvPr/>
        </p:nvPicPr>
        <p:blipFill>
          <a:blip r:embed="rId3" cstate="print"/>
          <a:srcRect l="5587" t="6595" r="7426" b="17469"/>
          <a:stretch>
            <a:fillRect/>
          </a:stretch>
        </p:blipFill>
        <p:spPr bwMode="auto">
          <a:xfrm>
            <a:off x="5310130" y="2075325"/>
            <a:ext cx="3536415" cy="4116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380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sun9-42.userapi.com/c853620/v853620989/18209f/Nc_SkqwVA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828" y="616946"/>
            <a:ext cx="2964953" cy="3953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 rot="10800000" flipV="1">
            <a:off x="1200839" y="4715964"/>
            <a:ext cx="296353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Приготовление </a:t>
            </a:r>
          </a:p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кашицы из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листьев </a:t>
            </a:r>
            <a:endParaRPr lang="ru-RU" alt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комнатных 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растений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5244026" y="1516351"/>
            <a:ext cx="3062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за активностью  Инфузорий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 descr="https://sun9-52.userapi.com/c855124/v855124989/185a8d/XcBSXaSNsj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2782" y="2159306"/>
            <a:ext cx="3130205" cy="4173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837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002534" y="1088527"/>
          <a:ext cx="7910111" cy="376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2566" y="253612"/>
            <a:ext cx="8575164" cy="800219"/>
          </a:xfrm>
          <a:prstGeom prst="rect">
            <a:avLst/>
          </a:prstGeom>
          <a:solidFill>
            <a:schemeClr val="accent2">
              <a:lumMod val="20000"/>
              <a:lumOff val="80000"/>
              <a:alpha val="39999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Контактное определение  фитонцидной активности растений </a:t>
            </a:r>
          </a:p>
          <a:p>
            <a:pPr algn="ctr"/>
            <a:r>
              <a:rPr lang="ru-RU" alt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3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Простейших  </a:t>
            </a:r>
            <a:endParaRPr lang="ru-RU" altLang="ru-RU" sz="23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010" y="5107750"/>
            <a:ext cx="79486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Book Antiqua" pitchFamily="18" charset="0"/>
              </a:rPr>
              <a:t>     Фитонциды  всех исследуемых растений оказывают губительное воздействие на инфузорию - туфельку. Наибольшей активность обладают соки хлорофитума и  пеларгонии.   Самый низкий показатель у бегонии.</a:t>
            </a:r>
            <a:endParaRPr lang="ru-RU" sz="20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4441" y="201555"/>
            <a:ext cx="8540070" cy="831850"/>
          </a:xfrm>
          <a:prstGeom prst="rect">
            <a:avLst/>
          </a:prstGeom>
          <a:solidFill>
            <a:schemeClr val="accent2">
              <a:lumMod val="20000"/>
              <a:lumOff val="80000"/>
              <a:alpha val="25098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2. Исследование 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влияния  соков листьев разных  растений 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Бактерии картофельной палочки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1048065" y="5059852"/>
            <a:ext cx="405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Заготовка питательной среды для картофельной </a:t>
            </a:r>
            <a:r>
              <a:rPr lang="ru-RU" altLang="ru-RU" b="1" i="1" dirty="0">
                <a:latin typeface="Times New Roman" pitchFamily="18" charset="0"/>
                <a:cs typeface="Times New Roman" pitchFamily="18" charset="0"/>
              </a:rPr>
              <a:t>палочки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b="1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100812" y="1873941"/>
            <a:ext cx="36053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Выращивание </a:t>
            </a:r>
          </a:p>
          <a:p>
            <a:pPr algn="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картофельной палочки</a:t>
            </a:r>
            <a:endParaRPr lang="ru-RU" altLang="ru-RU" sz="2000" b="1" dirty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291" name="Picture 3" descr="D:\+конкурсы 2019-2020\Край мой Смоленский 2019\uSs8akGlK00.jpg"/>
          <p:cNvPicPr>
            <a:picLocks noChangeAspect="1" noChangeArrowheads="1"/>
          </p:cNvPicPr>
          <p:nvPr/>
        </p:nvPicPr>
        <p:blipFill>
          <a:blip r:embed="rId2" cstate="print"/>
          <a:srcRect t="15578" b="22904"/>
          <a:stretch>
            <a:fillRect/>
          </a:stretch>
        </p:blipFill>
        <p:spPr bwMode="auto">
          <a:xfrm>
            <a:off x="1277613" y="1286553"/>
            <a:ext cx="3301479" cy="37040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3" name="Picture 5" descr="https://sun9-41.userapi.com/c855536/v855536769/17e2d1/Sf7PbdY3gCI.jpg"/>
          <p:cNvPicPr>
            <a:picLocks noChangeAspect="1" noChangeArrowheads="1"/>
          </p:cNvPicPr>
          <p:nvPr/>
        </p:nvPicPr>
        <p:blipFill>
          <a:blip r:embed="rId3" cstate="print"/>
          <a:srcRect l="15117" r="12633"/>
          <a:stretch>
            <a:fillRect/>
          </a:stretch>
        </p:blipFill>
        <p:spPr bwMode="auto">
          <a:xfrm>
            <a:off x="5241743" y="2588964"/>
            <a:ext cx="3516666" cy="3695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19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sun9-25.userapi.com/c856020/v856020989/17f307/ri7iFgtBiU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688" y="565530"/>
            <a:ext cx="2955276" cy="3940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 rot="10800000" flipV="1">
            <a:off x="1068633" y="4561727"/>
            <a:ext cx="306269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Наблюдение за активностью  Картофельной палочки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 rot="10800000" flipV="1">
            <a:off x="5187105" y="1422009"/>
            <a:ext cx="3062691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Картофельная палочка</a:t>
            </a:r>
          </a:p>
          <a:p>
            <a:pPr algn="ctr"/>
            <a:r>
              <a:rPr lang="ru-RU" alt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микроскопом (Х160)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244" name="Picture 4" descr="https://sun9-31.userapi.com/c857220/v857220756/65449/uAnxurtrumA.jpg"/>
          <p:cNvPicPr>
            <a:picLocks noChangeAspect="1" noChangeArrowheads="1"/>
          </p:cNvPicPr>
          <p:nvPr/>
        </p:nvPicPr>
        <p:blipFill>
          <a:blip r:embed="rId3" cstate="print"/>
          <a:srcRect l="18515" t="54607" r="39563" b="24367"/>
          <a:stretch>
            <a:fillRect/>
          </a:stretch>
        </p:blipFill>
        <p:spPr bwMode="auto">
          <a:xfrm>
            <a:off x="4817327" y="2274847"/>
            <a:ext cx="3651765" cy="3847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1002534" y="1088527"/>
          <a:ext cx="7910111" cy="395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2566" y="253612"/>
            <a:ext cx="8575164" cy="800219"/>
          </a:xfrm>
          <a:prstGeom prst="rect">
            <a:avLst/>
          </a:prstGeom>
          <a:solidFill>
            <a:schemeClr val="accent2">
              <a:lumMod val="20000"/>
              <a:lumOff val="80000"/>
              <a:alpha val="39999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Контактное определение  фитонцидной активности растений </a:t>
            </a:r>
          </a:p>
          <a:p>
            <a:pPr algn="ctr"/>
            <a:r>
              <a:rPr lang="ru-RU" alt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бактерии картофельной палочки  </a:t>
            </a:r>
            <a:endParaRPr lang="ru-RU" altLang="ru-RU" sz="23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19061" y="5284020"/>
            <a:ext cx="79486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Book Antiqua" pitchFamily="18" charset="0"/>
              </a:rPr>
              <a:t>    Бактерии оказались более чувствительны к  сокам таких растений, как хлорофитум и пеларгония. Время их гибели наступает через 1-2 минуты. Наименьшей  фитонцидной активностью обладает бегония</a:t>
            </a:r>
            <a:r>
              <a:rPr lang="ru-RU" sz="2000" dirty="0" smtClean="0"/>
              <a:t>.</a:t>
            </a:r>
            <a:endParaRPr lang="ru-RU" sz="20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un9-5.userapi.com/c858020/v858020769/101b6b/V4HsTC8GUnY.jpg"/>
          <p:cNvPicPr>
            <a:picLocks noChangeAspect="1" noChangeArrowheads="1"/>
          </p:cNvPicPr>
          <p:nvPr/>
        </p:nvPicPr>
        <p:blipFill>
          <a:blip r:embed="rId2" cstate="print"/>
          <a:srcRect t="4861" b="21252"/>
          <a:stretch>
            <a:fillRect/>
          </a:stretch>
        </p:blipFill>
        <p:spPr bwMode="auto">
          <a:xfrm>
            <a:off x="1155476" y="738130"/>
            <a:ext cx="3085349" cy="4285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14167" y="5170021"/>
            <a:ext cx="27637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Заготовка питательной </a:t>
            </a:r>
          </a:p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среды для 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Мукора</a:t>
            </a:r>
            <a:endParaRPr lang="ru-RU" altLang="ru-RU" sz="900" b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25562"/>
            <a:ext cx="9036050" cy="461665"/>
          </a:xfrm>
          <a:prstGeom prst="rect">
            <a:avLst/>
          </a:prstGeom>
          <a:solidFill>
            <a:schemeClr val="accent2">
              <a:lumMod val="20000"/>
              <a:lumOff val="80000"/>
              <a:alpha val="30980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Исследование 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влияние соков растений на Плесневые грибы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s://sun9-54.userapi.com/c856520/v856520989/642d3/AWe2D8Vrg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8945" y="1962892"/>
            <a:ext cx="3322923" cy="4239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 rot="10800000" flipV="1">
            <a:off x="5508432" y="1262964"/>
            <a:ext cx="26166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Взвешивание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листьев </a:t>
            </a:r>
            <a:endParaRPr lang="ru-RU" altLang="ru-RU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комнатных  </a:t>
            </a:r>
            <a:r>
              <a:rPr lang="ru-RU" altLang="ru-RU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растений</a:t>
            </a:r>
            <a:endParaRPr lang="ru-RU" altLang="ru-RU" sz="20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02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27115" y="3337842"/>
            <a:ext cx="29635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r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Закладка  эксперимента с грибом  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Мукор</a:t>
            </a:r>
            <a:endParaRPr lang="ru-RU" altLang="ru-RU" sz="900" b="1" dirty="0"/>
          </a:p>
        </p:txBody>
      </p:sp>
      <p:pic>
        <p:nvPicPr>
          <p:cNvPr id="7171" name="Picture 3" descr="D:\+конкурсы 2016-2017\Неделя науки 28 февраля 2017\фитонциды 111\SAM_2667.JPG"/>
          <p:cNvPicPr>
            <a:picLocks noChangeAspect="1" noChangeArrowheads="1"/>
          </p:cNvPicPr>
          <p:nvPr/>
        </p:nvPicPr>
        <p:blipFill>
          <a:blip r:embed="rId2" cstate="print"/>
          <a:srcRect l="1994" t="11491" r="5413" b="10636"/>
          <a:stretch>
            <a:fillRect/>
          </a:stretch>
        </p:blipFill>
        <p:spPr bwMode="auto">
          <a:xfrm>
            <a:off x="4538949" y="3402856"/>
            <a:ext cx="4368591" cy="2755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398264" y="2669192"/>
            <a:ext cx="33601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altLang="ru-RU" b="1" i="1" dirty="0" err="1" smtClean="0">
                <a:latin typeface="Times New Roman" pitchFamily="18" charset="0"/>
                <a:cs typeface="Times New Roman" pitchFamily="18" charset="0"/>
              </a:rPr>
              <a:t>Мукора</a:t>
            </a:r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в колбах с разными образцами растений </a:t>
            </a:r>
            <a:endParaRPr lang="ru-RU" altLang="ru-RU" sz="900" b="1" dirty="0"/>
          </a:p>
        </p:txBody>
      </p:sp>
      <p:pic>
        <p:nvPicPr>
          <p:cNvPr id="7170" name="Picture 2" descr="https://sun9-18.userapi.com/c855520/v855520793/182439/rVUPd3nfG2o.jpg"/>
          <p:cNvPicPr>
            <a:picLocks noChangeAspect="1" noChangeArrowheads="1"/>
          </p:cNvPicPr>
          <p:nvPr/>
        </p:nvPicPr>
        <p:blipFill>
          <a:blip r:embed="rId3" cstate="print"/>
          <a:srcRect l="12917" t="-775" r="9176" b="11628"/>
          <a:stretch>
            <a:fillRect/>
          </a:stretch>
        </p:blipFill>
        <p:spPr bwMode="auto">
          <a:xfrm>
            <a:off x="876082" y="627961"/>
            <a:ext cx="3979484" cy="2732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158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991518" y="1220729"/>
          <a:ext cx="7910111" cy="4078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67788" y="331207"/>
            <a:ext cx="7832992" cy="800219"/>
          </a:xfrm>
          <a:prstGeom prst="rect">
            <a:avLst/>
          </a:prstGeom>
          <a:solidFill>
            <a:schemeClr val="accent2">
              <a:lumMod val="20000"/>
              <a:lumOff val="80000"/>
              <a:alpha val="39999"/>
            </a:schemeClr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ru-RU" alt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Бесконтактное воздействие   фитонцидов растений </a:t>
            </a:r>
          </a:p>
          <a:p>
            <a:pPr algn="ctr"/>
            <a:r>
              <a:rPr lang="ru-RU" altLang="ru-RU" sz="23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плесневый гриб </a:t>
            </a:r>
            <a:r>
              <a:rPr lang="ru-RU" altLang="ru-RU" sz="23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Мукор</a:t>
            </a:r>
            <a:endParaRPr lang="ru-RU" altLang="ru-RU" sz="23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86010" y="5416222"/>
            <a:ext cx="8157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Book Antiqua" pitchFamily="18" charset="0"/>
              </a:rPr>
              <a:t> Самыми  эффективными растениями, подавляющими образование спор </a:t>
            </a:r>
            <a:r>
              <a:rPr lang="ru-RU" sz="2000" i="1" dirty="0" err="1" smtClean="0">
                <a:latin typeface="Book Antiqua" pitchFamily="18" charset="0"/>
              </a:rPr>
              <a:t>Мукора</a:t>
            </a:r>
            <a:r>
              <a:rPr lang="ru-RU" sz="2000" i="1" dirty="0" smtClean="0">
                <a:latin typeface="Book Antiqua" pitchFamily="18" charset="0"/>
              </a:rPr>
              <a:t>, являются пеларгония. Самый низкий уровень активности у </a:t>
            </a:r>
            <a:r>
              <a:rPr lang="ru-RU" sz="2000" i="1" dirty="0" err="1" smtClean="0">
                <a:latin typeface="Book Antiqua" pitchFamily="18" charset="0"/>
              </a:rPr>
              <a:t>нефролеписа</a:t>
            </a:r>
            <a:r>
              <a:rPr lang="ru-RU" sz="2000" i="1" dirty="0" smtClean="0">
                <a:latin typeface="Book Antiqua" pitchFamily="18" charset="0"/>
              </a:rPr>
              <a:t>, так как на 2 сутки в колбах образовались споры.</a:t>
            </a:r>
            <a:endParaRPr lang="ru-RU" sz="2000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31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kak2z.ru/my_img/img/2015/09/07/e1caf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kak2z.ru/my_img/img/2015/09/07/e1caf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kak2z.ru/my_img/img/2015/09/07/e1caf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kak2z.ru/my_img/img/2015/09/07/e1caf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https://kak2z.ru/my_img/img/2015/09/07/e1caf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https://kak2z.ru/my_img/img/2015/09/07/e1caf.gif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22374" y="635350"/>
            <a:ext cx="756678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выбранные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нами комнатные растения обладают фитонцидными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свойствами;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убивают клетки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бактерий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простейших;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замедляют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циклы развития плесневых грибов, но за разный отрезок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времени;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итонцидная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активность комнатных растений при одинаковой температуре окружающей среды (22 °С) и одинаковой массе исследуемых образцов различна,  зависит от вида растения.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80" y="4351665"/>
            <a:ext cx="2681782" cy="2011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3624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photoforum.ru/f/photo/000/414/414528_31.jpg"/>
          <p:cNvPicPr>
            <a:picLocks noChangeAspect="1" noChangeArrowheads="1"/>
          </p:cNvPicPr>
          <p:nvPr/>
        </p:nvPicPr>
        <p:blipFill>
          <a:blip r:embed="rId2" cstate="print"/>
          <a:srcRect l="8037" t="2016" r="1739" b="3520"/>
          <a:stretch>
            <a:fillRect/>
          </a:stretch>
        </p:blipFill>
        <p:spPr bwMode="auto">
          <a:xfrm>
            <a:off x="1123721" y="572876"/>
            <a:ext cx="7535537" cy="56428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30496" y="6180463"/>
            <a:ext cx="7513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hlinkClick r:id="rId3"/>
              </a:rPr>
              <a:t>Источник фото: </a:t>
            </a:r>
            <a:r>
              <a:rPr lang="en-US" dirty="0" smtClean="0">
                <a:hlinkClick r:id="rId3"/>
              </a:rPr>
              <a:t>https://www.photoforum.ru/f/photo/000/414/414528_31.jpg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45.userapi.com/c858436/v858436769/fa50e/UogEIedr7q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326" y="635340"/>
            <a:ext cx="7828038" cy="5611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12" y="477395"/>
            <a:ext cx="7704703" cy="5850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13437" y="5490348"/>
            <a:ext cx="5706853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способствует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улучшению  общего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состояния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9" y="4881328"/>
            <a:ext cx="5662784" cy="49599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35469" y="3876214"/>
            <a:ext cx="3540649" cy="400110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устраняют головную боль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2419" y="5973844"/>
            <a:ext cx="744751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улучшают умственную работу, повышая амплитуду биотоков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мозга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5469" y="4385760"/>
            <a:ext cx="3580599" cy="40011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дают  ощущение  бодрости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 </a:t>
            </a:r>
          </a:p>
        </p:txBody>
      </p:sp>
    </p:spTree>
    <p:extLst>
      <p:ext uri="{BB962C8B-B14F-4D97-AF65-F5344CB8AC3E}">
        <p14:creationId xmlns:p14="http://schemas.microsoft.com/office/powerpoint/2010/main" val="346363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Картинки по запросу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1" y="639308"/>
            <a:ext cx="6898368" cy="58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86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956063" y="284508"/>
            <a:ext cx="5710840" cy="585488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sz="4000" dirty="0" smtClean="0"/>
              <a:t>  </a:t>
            </a:r>
            <a:endParaRPr lang="ru-RU" sz="4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32112" y="928531"/>
            <a:ext cx="73587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Айзенман Б. Е. Фитонциды и антибиотики высших растений. ЛГУ, 1984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Блинкин С. А., Рудницкая Т. В. Фитонциды вокруг нас. М. «Знание», 1981 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Воронцов В. Комнатные растения. Новое руководство по уход / В. Воронцов. – М.: ЗАО «Фитон+», 2002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Википедия.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2"/>
              </a:rPr>
              <a:t>https://ru.wikipedia.org/wiki/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Мир растений. – М.: ООО «ТД «Издательство Мир книги», 2006.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Семенова А. Н. Комнатные растения - друзья и враги. СПб, 1999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Б.П. Целебные яды растений. Повесть о фитонцидах / Б.П.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Токин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– Лениздат, 1980. – 344 с.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Электронный журнал. Библиотека по фармакологии.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3"/>
              </a:rPr>
              <a:t>http://pharmacologylib.ru/books/item/f00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Электронный журнал. Дом солнца. </a:t>
            </a:r>
            <a:r>
              <a:rPr lang="ru-RU" u="sng" dirty="0">
                <a:latin typeface="Times New Roman" pitchFamily="18" charset="0"/>
                <a:cs typeface="Times New Roman" pitchFamily="18" charset="0"/>
                <a:hlinkClick r:id="rId4"/>
              </a:rPr>
              <a:t>http://www.sunhome.ru/journal/115235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mygmn.ru/photos/detskie-fony-dlya-oformleniya-knig-62337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7" y="4005943"/>
            <a:ext cx="8280853" cy="285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3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imetracker.yaware.com.ua/wp-content/uploads/2015/08/Acne-stress-office-skin-problems-beautyfre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470" y="583895"/>
            <a:ext cx="7571573" cy="55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17792" y="6179541"/>
            <a:ext cx="86262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Источник фото</a:t>
            </a:r>
            <a:r>
              <a:rPr lang="ru-RU" sz="1600" dirty="0" smtClean="0"/>
              <a:t>: </a:t>
            </a:r>
            <a:r>
              <a:rPr lang="en-US" sz="1600" dirty="0" smtClean="0">
                <a:hlinkClick r:id="rId4"/>
              </a:rPr>
              <a:t>https://www.moneygossips.com/wp-content/uploads/2017/06/Office-Problem.jpg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sun9-50.userapi.com/c853424/v853424392/f1be1/T781ipJ1A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7644" y="723964"/>
            <a:ext cx="7611783" cy="5357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mg2.goodfon.ru/original/1600x1200/e/fe/singapur-sad-naves-gorsh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3220" y="496030"/>
            <a:ext cx="7760273" cy="58202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1691" y="6211669"/>
            <a:ext cx="85601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Источник фото: </a:t>
            </a:r>
            <a:r>
              <a:rPr lang="en-US" sz="1600" dirty="0" smtClean="0">
                <a:hlinkClick r:id="rId3"/>
              </a:rPr>
              <a:t>https://img2.goodfon.ru/original/1600x1200/e/fe/singapur-sad-naves-gorshki.jpg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1233259" y="617311"/>
            <a:ext cx="7497083" cy="395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выявить комнатные растения, обладающие ярко выраженными  фитонцидными  свойствами.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состояние проблемы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научно-популярной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литературе;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рассмотреть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фитонцидные свойства некоторых комнатных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растений;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изучить действие тканевых соков комнатных растений на поведение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микроорганизмов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900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 </a:t>
            </a:r>
          </a:p>
        </p:txBody>
      </p:sp>
      <p:pic>
        <p:nvPicPr>
          <p:cNvPr id="3" name="Picture 2" descr="SAM_1959 — копия —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8254" y="4270647"/>
            <a:ext cx="2202361" cy="208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634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86543" y="747397"/>
            <a:ext cx="7213827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комнатные растения, выращиваемые в школьных кабинетах. </a:t>
            </a:r>
          </a:p>
          <a:p>
            <a:pPr algn="just"/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если растения обладают фитонцидной активностью, то их можно использовать не только для эстетического оформления школьных помещений, но  и для уничтожения патогенной микрофлоры.</a:t>
            </a:r>
          </a:p>
        </p:txBody>
      </p:sp>
      <p:pic>
        <p:nvPicPr>
          <p:cNvPr id="3" name="Picture 3" descr="http://liaa.ru/media/uploads/Komnatnyie-rasteniya587-v-interere.jpg"/>
          <p:cNvPicPr>
            <a:picLocks noChangeAspect="1" noChangeArrowheads="1"/>
          </p:cNvPicPr>
          <p:nvPr/>
        </p:nvPicPr>
        <p:blipFill>
          <a:blip r:embed="rId2" cstate="print"/>
          <a:srcRect l="4038" b="6910"/>
          <a:stretch>
            <a:fillRect/>
          </a:stretch>
        </p:blipFill>
        <p:spPr bwMode="auto">
          <a:xfrm>
            <a:off x="3557239" y="3624146"/>
            <a:ext cx="3586537" cy="2609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938968" y="6223609"/>
            <a:ext cx="69957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hlinkClick r:id="rId3"/>
              </a:rPr>
              <a:t>Источник фото: </a:t>
            </a:r>
            <a:r>
              <a:rPr lang="en-US" sz="1400" dirty="0" smtClean="0">
                <a:hlinkClick r:id="rId3"/>
              </a:rPr>
              <a:t>https://www.1000listnik.ru/wp-content/uploads/2016/03/56e124272eff5.jpg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420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3180" y="391775"/>
            <a:ext cx="73263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Для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исследования фитонцидной активности комнатных растений мы взяли наиболее распространенные виды в нашей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2233" y="5231808"/>
            <a:ext cx="4382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indent="-546100">
              <a:buFont typeface="Wingdings" pitchFamily="2" charset="2"/>
              <a:buChar char="q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хлорофитум хохлатый,</a:t>
            </a:r>
          </a:p>
          <a:p>
            <a:pPr marL="1077913" indent="-546100">
              <a:buFont typeface="Wingdings" pitchFamily="2" charset="2"/>
              <a:buChar char="q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пеларгония зональная,</a:t>
            </a:r>
          </a:p>
          <a:p>
            <a:pPr marL="1077913" indent="-546100">
              <a:buFont typeface="Wingdings" pitchFamily="2" charset="2"/>
              <a:buChar char="q"/>
              <a:defRPr/>
            </a:pP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бегония манжетная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33746" y="5216940"/>
            <a:ext cx="4676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indent="-546100">
              <a:buFont typeface="Wingdings" pitchFamily="2" charset="2"/>
              <a:buChar char="q"/>
              <a:defRPr/>
            </a:pP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сансевиерия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трехполосая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1077913" indent="-546100">
              <a:buFont typeface="Wingdings" pitchFamily="2" charset="2"/>
              <a:buChar char="q"/>
              <a:defRPr/>
            </a:pP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нефролепис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возвышенный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+конкурсы 2019-2020\Край мой Смоленский 2019\DbS203iwTU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4487" y="1863874"/>
            <a:ext cx="5374887" cy="32249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60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57943" y="573316"/>
            <a:ext cx="804635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73050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Место проведения экспериментов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кабинет биологии.</a:t>
            </a:r>
          </a:p>
          <a:p>
            <a:pPr marL="273050">
              <a:defRPr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Температура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окружающей среды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22° С.</a:t>
            </a:r>
          </a:p>
          <a:p>
            <a:pPr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Для определения фитонцидной активности сока листьев комнатных растений мы использовали  следующие группы микроорганизмов: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простейшие; грибы; бактерии </a:t>
            </a:r>
          </a:p>
        </p:txBody>
      </p:sp>
      <p:pic>
        <p:nvPicPr>
          <p:cNvPr id="5" name="Picture 9" descr="http://mycoweb.narod.ru/fungi/Submitted/SJG3/UM15_Mucorales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6363" y="3709313"/>
            <a:ext cx="2615402" cy="1961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13" descr="https://encrypted-tbn0.gstatic.com/images?q=tbn:ANd9GcQtcmog-ZSpiC9KV7kwKosKqGVZFJVnutSHwlJXToF77ECUM0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915" y="4463769"/>
            <a:ext cx="2448272" cy="1703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 cstate="print"/>
          <a:srcRect l="16969" t="35531" r="55841" b="28274"/>
          <a:stretch>
            <a:fillRect/>
          </a:stretch>
        </p:blipFill>
        <p:spPr bwMode="auto">
          <a:xfrm>
            <a:off x="1064663" y="3272010"/>
            <a:ext cx="2515820" cy="1883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92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898</TotalTime>
  <Words>595</Words>
  <Application>Microsoft Office PowerPoint</Application>
  <PresentationFormat>Экран (4:3)</PresentationFormat>
  <Paragraphs>87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Book Antiqua</vt:lpstr>
      <vt:lpstr>Calibri</vt:lpstr>
      <vt:lpstr>Calibri Light</vt:lpstr>
      <vt:lpstr>Georgia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Литература  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88</cp:revision>
  <dcterms:created xsi:type="dcterms:W3CDTF">2016-08-19T04:09:22Z</dcterms:created>
  <dcterms:modified xsi:type="dcterms:W3CDTF">2021-01-20T10:14:10Z</dcterms:modified>
</cp:coreProperties>
</file>