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s/slide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9144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>
      <p:cViewPr varScale="1">
        <p:scale>
          <a:sx n="65" d="100"/>
          <a:sy n="65" d="100"/>
        </p:scale>
        <p:origin x="-1536" y="-102"/>
      </p:cViewPr>
      <p:guideLst>
        <p:guide pos="2160" orient="horz"/>
        <p:guide pos="2880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presProps" Target="presProps.xml" /><Relationship Id="rId13" Type="http://schemas.openxmlformats.org/officeDocument/2006/relationships/tableStyles" Target="tableStyles.xml" /><Relationship Id="rId14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0" y="0"/>
            <a:ext cx="9144000" cy="3866920"/>
          </a:xfrm>
          <a:prstGeom prst="rect">
            <a:avLst/>
          </a:prstGeom>
          <a:gradFill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 bwMode="auto">
          <a:xfrm>
            <a:off x="0" y="2652311"/>
            <a:ext cx="9144000" cy="2286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 bwMode="auto">
          <a:xfrm>
            <a:off x="0" y="1600200"/>
            <a:ext cx="9144000" cy="5105400"/>
          </a:xfrm>
          <a:prstGeom prst="ellipse">
            <a:avLst/>
          </a:prstGeom>
          <a:gradFill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2662FBA3-3873-4AF5-B260-F5EC637271E7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35D0847-907C-4238-9A4C-D5EC43B907E5}" type="slidenum">
              <a:rPr lang="ru-RU"/>
              <a:t/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1905000" y="731519"/>
            <a:ext cx="6400800" cy="3474720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2662FBA3-3873-4AF5-B260-F5EC637271E7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35D0847-907C-4238-9A4C-D5EC43B907E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3324113" y="731519"/>
            <a:ext cx="4829287" cy="4894729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2662FBA3-3873-4AF5-B260-F5EC637271E7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35D0847-907C-4238-9A4C-D5EC43B907E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2662FBA3-3873-4AF5-B260-F5EC637271E7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35D0847-907C-4238-9A4C-D5EC43B907E5}" type="slidenum">
              <a:rPr lang="ru-RU"/>
              <a:t/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 bwMode="auto">
          <a:xfrm>
            <a:off x="1143000" y="731520"/>
            <a:ext cx="6400800" cy="3474720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9144000" cy="3866920"/>
          </a:xfrm>
          <a:prstGeom prst="rect">
            <a:avLst/>
          </a:prstGeom>
          <a:gradFill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0" y="2652311"/>
            <a:ext cx="9144000" cy="2286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 bwMode="auto">
          <a:xfrm>
            <a:off x="0" y="1600200"/>
            <a:ext cx="9144000" cy="5105400"/>
          </a:xfrm>
          <a:prstGeom prst="ellipse">
            <a:avLst/>
          </a:prstGeom>
          <a:gradFill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022437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2662FBA3-3873-4AF5-B260-F5EC637271E7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35D0847-907C-4238-9A4C-D5EC43B907E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2662FBA3-3873-4AF5-B260-F5EC637271E7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35D0847-907C-4238-9A4C-D5EC43B907E5}" type="slidenum">
              <a:rPr lang="ru-RU"/>
              <a:t/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 bwMode="auto">
          <a:xfrm>
            <a:off x="1142999" y="731519"/>
            <a:ext cx="3346704" cy="3474720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 bwMode="auto">
          <a:xfrm>
            <a:off x="4645152" y="731520"/>
            <a:ext cx="3346704" cy="3474720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>
              <a:spcBef>
                <a:spcPts val="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/>
              <a:buNone/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2662FBA3-3873-4AF5-B260-F5EC637271E7}" type="datetimeFigureOut">
              <a:rPr lang="ru-RU"/>
              <a:t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35D0847-907C-4238-9A4C-D5EC43B907E5}" type="slidenum">
              <a:rPr lang="ru-RU"/>
              <a:t/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2662FBA3-3873-4AF5-B260-F5EC637271E7}" type="datetimeFigureOut">
              <a:rPr lang="ru-RU"/>
              <a:t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35D0847-907C-4238-9A4C-D5EC43B907E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2662FBA3-3873-4AF5-B260-F5EC637271E7}" type="datetimeFigureOut">
              <a:rPr lang="ru-RU"/>
              <a:t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35D0847-907C-4238-9A4C-D5EC43B907E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2662FBA3-3873-4AF5-B260-F5EC637271E7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35D0847-907C-4238-9A4C-D5EC43B907E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auto"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0" y="0"/>
            <a:ext cx="9144000" cy="3866920"/>
          </a:xfrm>
          <a:prstGeom prst="rect">
            <a:avLst/>
          </a:prstGeom>
          <a:gradFill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0" y="2652311"/>
            <a:ext cx="9144000" cy="2286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 bwMode="auto">
          <a:xfrm>
            <a:off x="0" y="1600200"/>
            <a:ext cx="9144000" cy="5105400"/>
          </a:xfrm>
          <a:prstGeom prst="ellipse">
            <a:avLst/>
          </a:prstGeom>
          <a:gradFill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2662FBA3-3873-4AF5-B260-F5EC637271E7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35D0847-907C-4238-9A4C-D5EC43B907E5}" type="slidenum">
              <a:rPr lang="ru-RU"/>
              <a:t/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2">
        <a:schemeClr val="bg2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0" y="5105400"/>
            <a:ext cx="9144000" cy="1752599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9144000" cy="5105400"/>
          </a:xfrm>
          <a:prstGeom prst="rect">
            <a:avLst/>
          </a:prstGeom>
          <a:gradFill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0" y="3768304"/>
            <a:ext cx="9144000" cy="2286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 bwMode="auto">
          <a:xfrm>
            <a:off x="0" y="1600200"/>
            <a:ext cx="9144000" cy="5105400"/>
          </a:xfrm>
          <a:prstGeom prst="ellipse">
            <a:avLst/>
          </a:prstGeom>
          <a:gradFill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2662FBA3-3873-4AF5-B260-F5EC637271E7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F35D0847-907C-4238-9A4C-D5EC43B907E5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320040" indent="-320040" algn="r" defTabSz="914400">
        <a:spcBef>
          <a:spcPts val="0"/>
        </a:spcBef>
        <a:buClr>
          <a:schemeClr val="accent6">
            <a:lumMod val="75000"/>
          </a:schemeClr>
        </a:buClr>
        <a:buSzPct val="128000"/>
        <a:buFont typeface="Georgia"/>
        <a:buChar char="*"/>
        <a:defRPr sz="4600" b="1" i="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228600" indent="-182880" algn="l" defTabSz="914400">
        <a:spcBef>
          <a:spcPts val="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/>
        <a:buChar char="*"/>
        <a:defRPr sz="2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>
        <a:spcBef>
          <a:spcPts val="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/>
        <a:buChar char="*"/>
        <a:defRPr sz="20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>
        <a:spcBef>
          <a:spcPts val="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/>
        <a:buChar char="*"/>
        <a:defRPr sz="18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>
        <a:spcBef>
          <a:spcPts val="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/>
        <a:buChar char="*"/>
        <a:defRPr sz="16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>
        <a:spcBef>
          <a:spcPts val="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/>
        <a:buChar char="*"/>
        <a:defRPr sz="14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>
        <a:spcBef>
          <a:spcPts val="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/>
        <a:buChar char="*"/>
        <a:defRPr sz="14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>
        <a:spcBef>
          <a:spcPts val="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/>
        <a:buChar char="*"/>
        <a:defRPr sz="14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>
        <a:spcBef>
          <a:spcPts val="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/>
        <a:buChar char="*"/>
        <a:defRPr sz="14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>
        <a:spcBef>
          <a:spcPts val="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/>
        <a:buChar char="*"/>
        <a:defRPr sz="14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jpg"/><Relationship Id="rId3" Type="http://schemas.openxmlformats.org/officeDocument/2006/relationships/image" Target="../media/image15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835696" y="5013176"/>
            <a:ext cx="5637010" cy="1296144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000" b="1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Times New Roman"/>
                <a:ea typeface="+mj-ea"/>
                <a:cs typeface="Times New Roman"/>
              </a:rPr>
              <a:t>Федеральный этап Всероссийского конкурса юных исследователей окружающей среды «Открытия 2030»</a:t>
            </a:r>
            <a:endParaRPr lang="ru-RU" sz="200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4067944" y="1268760"/>
            <a:ext cx="4968552" cy="3656697"/>
          </a:xfrm>
        </p:spPr>
        <p:txBody>
          <a:bodyPr/>
          <a:lstStyle/>
          <a:p>
            <a:pPr marL="182880" indent="0">
              <a:buNone/>
              <a:defRPr/>
            </a:pPr>
            <a:br>
              <a:rPr lang="ru-RU" sz="1200">
                <a:latin typeface="Times New Roman"/>
                <a:cs typeface="Times New Roman"/>
              </a:rPr>
            </a:br>
            <a:endParaRPr lang="ru-RU" sz="1200">
              <a:latin typeface="Times New Roman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4283968" y="476673"/>
            <a:ext cx="4608512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/>
              <a:t>Тема </a:t>
            </a:r>
            <a:r>
              <a:rPr lang="ru-RU" sz="3200" b="1"/>
              <a:t>учебно-исследовательской работы: </a:t>
            </a:r>
            <a:endParaRPr/>
          </a:p>
          <a:p>
            <a:pPr algn="ctr">
              <a:defRPr/>
            </a:pPr>
            <a:r>
              <a:rPr lang="ru-RU" sz="3200" b="1"/>
              <a:t>«</a:t>
            </a:r>
            <a:r>
              <a:rPr lang="ru-RU" sz="3200" b="1"/>
              <a:t>Все ли молоко полезно</a:t>
            </a:r>
            <a:r>
              <a:rPr lang="ru-RU" sz="3200" b="1"/>
              <a:t>»</a:t>
            </a:r>
            <a:endParaRPr/>
          </a:p>
          <a:p>
            <a:pPr algn="ctr">
              <a:defRPr/>
            </a:pPr>
            <a:endParaRPr lang="ru-RU" sz="3200" b="1"/>
          </a:p>
          <a:p>
            <a:pPr algn="ctr">
              <a:defRPr/>
            </a:pPr>
            <a:r>
              <a:rPr lang="ru-RU" sz="2400" b="1"/>
              <a:t>в</a:t>
            </a:r>
            <a:r>
              <a:rPr lang="ru-RU" sz="2400" b="1"/>
              <a:t>ыполнил Дьяченко Роман,</a:t>
            </a:r>
            <a:endParaRPr/>
          </a:p>
          <a:p>
            <a:pPr algn="ctr">
              <a:defRPr/>
            </a:pPr>
            <a:r>
              <a:rPr lang="ru-RU" sz="2000" b="1"/>
              <a:t>5</a:t>
            </a:r>
            <a:r>
              <a:rPr lang="ru-RU" sz="2000" b="1"/>
              <a:t>А </a:t>
            </a:r>
            <a:r>
              <a:rPr lang="ru-RU" sz="2000" b="1"/>
              <a:t>класс «</a:t>
            </a:r>
            <a:r>
              <a:rPr lang="ru-RU" sz="2000" b="1"/>
              <a:t>Верзиловская</a:t>
            </a:r>
            <a:r>
              <a:rPr lang="ru-RU" sz="2000" b="1"/>
              <a:t> СОШ»,</a:t>
            </a:r>
            <a:endParaRPr/>
          </a:p>
          <a:p>
            <a:pPr algn="ctr">
              <a:defRPr/>
            </a:pPr>
            <a:r>
              <a:rPr lang="ru-RU" sz="2000" b="1"/>
              <a:t>р</a:t>
            </a:r>
            <a:r>
              <a:rPr lang="ru-RU" sz="2000" b="1"/>
              <a:t>уководитель </a:t>
            </a:r>
            <a:r>
              <a:rPr lang="ru-RU" sz="2000" b="1"/>
              <a:t>Лохман</a:t>
            </a:r>
            <a:r>
              <a:rPr lang="ru-RU" sz="2000" b="1"/>
              <a:t> И.В</a:t>
            </a:r>
            <a:r>
              <a:rPr lang="ru-RU" sz="2000" b="1"/>
              <a:t>., учитель</a:t>
            </a:r>
            <a:endParaRPr lang="ru-RU" sz="200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107504" y="116632"/>
            <a:ext cx="3960440" cy="3600399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5652120" y="548680"/>
            <a:ext cx="30243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/>
              <a:t>Введение</a:t>
            </a:r>
            <a:endParaRPr lang="ru-RU" sz="4400"/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683568" y="3068960"/>
            <a:ext cx="24482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b="1"/>
          </a:p>
          <a:p>
            <a:pPr algn="ctr">
              <a:defRPr/>
            </a:pPr>
            <a:endParaRPr lang="ru-RU" b="1"/>
          </a:p>
          <a:p>
            <a:pPr algn="ctr">
              <a:defRPr/>
            </a:pPr>
            <a:endParaRPr lang="ru-RU" b="1"/>
          </a:p>
          <a:p>
            <a:pPr algn="ctr">
              <a:defRPr/>
            </a:pPr>
            <a:endParaRPr lang="ru-RU" b="1"/>
          </a:p>
          <a:p>
            <a:pPr algn="ctr">
              <a:defRPr/>
            </a:pPr>
            <a:endParaRPr lang="ru-RU" b="1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845840" y="162880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/>
              <a:t>Почему </a:t>
            </a:r>
            <a:r>
              <a:rPr lang="ru-RU" sz="2000" b="1"/>
              <a:t>мы покупаем  товары определённых торговых марок, ведь на прилавках такой огромный ассортимент</a:t>
            </a:r>
            <a:endParaRPr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5534980" y="1484784"/>
            <a:ext cx="3258616" cy="388843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 bwMode="auto">
          <a:xfrm>
            <a:off x="107504" y="3429000"/>
            <a:ext cx="54586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/>
              <a:buChar char="•"/>
              <a:defRPr/>
            </a:pPr>
            <a:r>
              <a:rPr lang="ru-RU"/>
              <a:t>Опытным </a:t>
            </a:r>
            <a:r>
              <a:rPr lang="ru-RU"/>
              <a:t>путём разобраться, какое молоко полезно и отвечает предъявляемым к нему требованиям, а какое не стоит употреблять в </a:t>
            </a:r>
            <a:r>
              <a:rPr lang="ru-RU"/>
              <a:t>пищу</a:t>
            </a:r>
            <a:endParaRPr/>
          </a:p>
          <a:p>
            <a:pPr marL="285750" indent="-285750" algn="just">
              <a:buFont typeface="Arial"/>
              <a:buChar char="•"/>
              <a:defRPr/>
            </a:pPr>
            <a:r>
              <a:rPr lang="ru-RU"/>
              <a:t>Объектом </a:t>
            </a:r>
            <a:r>
              <a:rPr lang="ru-RU"/>
              <a:t>моего исследования стало питьевое коровье молоко разных фабрик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1206" y="4812632"/>
            <a:ext cx="4579710" cy="1712712"/>
          </a:xfrm>
        </p:spPr>
        <p:txBody>
          <a:bodyPr/>
          <a:lstStyle/>
          <a:p>
            <a:pPr marL="0" indent="0" algn="ctr">
              <a:buNone/>
              <a:defRPr/>
            </a:pPr>
            <a:br>
              <a:rPr lang="ru-RU" sz="3200"/>
            </a:br>
            <a:r>
              <a:rPr lang="ru-RU" sz="3200"/>
              <a:t>Теоретическая </a:t>
            </a:r>
            <a:br>
              <a:rPr lang="ru-RU" sz="3200"/>
            </a:br>
            <a:r>
              <a:rPr lang="ru-RU" sz="3200"/>
              <a:t>часть</a:t>
            </a:r>
            <a:endParaRPr lang="ru-RU" sz="320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 bwMode="auto">
          <a:xfrm>
            <a:off x="179512" y="731519"/>
            <a:ext cx="4310191" cy="3474720"/>
          </a:xfrm>
        </p:spPr>
        <p:txBody>
          <a:bodyPr/>
          <a:lstStyle/>
          <a:p>
            <a:pPr marL="45720" indent="0">
              <a:buNone/>
              <a:defRPr/>
            </a:pPr>
            <a:r>
              <a:rPr lang="ru-RU" sz="2400" b="1" u="sng"/>
              <a:t>Молоко – чудо природы</a:t>
            </a:r>
            <a:endParaRPr lang="ru-RU" sz="2400" u="sng"/>
          </a:p>
          <a:p>
            <a:pPr marL="45720" indent="0">
              <a:buNone/>
              <a:defRPr/>
            </a:pPr>
            <a:endParaRPr lang="ru-RU"/>
          </a:p>
          <a:p>
            <a:pPr marL="45720" indent="0">
              <a:buNone/>
              <a:defRPr/>
            </a:pPr>
            <a:r>
              <a:rPr lang="ru-RU" sz="2400" b="1" u="sng"/>
              <a:t>Состав молока и его </a:t>
            </a:r>
            <a:r>
              <a:rPr lang="ru-RU" sz="2400" b="1" u="sng"/>
              <a:t>польза</a:t>
            </a:r>
            <a:endParaRPr/>
          </a:p>
          <a:p>
            <a:pPr marL="45720" indent="0">
              <a:buNone/>
              <a:defRPr/>
            </a:pPr>
            <a:endParaRPr lang="ru-RU" sz="2400" b="1" u="sng"/>
          </a:p>
          <a:p>
            <a:pPr marL="45720" indent="0">
              <a:buNone/>
              <a:defRPr/>
            </a:pPr>
            <a:r>
              <a:rPr lang="ru-RU" sz="2400" b="1" u="sng"/>
              <a:t>Виды молока и его обработки</a:t>
            </a:r>
            <a:endParaRPr lang="ru-RU" sz="2400" u="sng"/>
          </a:p>
          <a:p>
            <a:pPr marL="45720" indent="0">
              <a:buNone/>
              <a:defRPr/>
            </a:pPr>
            <a:endParaRPr lang="ru-RU" sz="2400" u="sng"/>
          </a:p>
          <a:p>
            <a:pPr marL="45720" indent="0">
              <a:buNone/>
              <a:defRPr/>
            </a:pPr>
            <a:endParaRPr lang="ru-RU"/>
          </a:p>
        </p:txBody>
      </p:sp>
      <p:pic>
        <p:nvPicPr>
          <p:cNvPr id="3074" name="Picture 2"/>
          <p:cNvPicPr>
            <a:picLocks noChangeAspect="1" noChangeArrowheads="1" noGrp="1"/>
          </p:cNvPicPr>
          <p:nvPr>
            <p:ph sz="quarter" idx="14"/>
          </p:nvPr>
        </p:nvPicPr>
        <p:blipFill>
          <a:blip r:embed="rId2"/>
          <a:stretch/>
        </p:blipFill>
        <p:spPr bwMode="auto">
          <a:xfrm>
            <a:off x="4517326" y="260648"/>
            <a:ext cx="4518723" cy="374441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179512" y="4005064"/>
            <a:ext cx="4760913" cy="273685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 bwMode="auto">
          <a:xfrm>
            <a:off x="323528" y="116632"/>
            <a:ext cx="8568952" cy="93610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  <a:defRPr/>
            </a:pPr>
            <a:endParaRPr lang="ru-RU" sz="2400" b="1"/>
          </a:p>
          <a:p>
            <a:pPr marL="0" indent="0" algn="ctr">
              <a:buNone/>
              <a:defRPr/>
            </a:pPr>
            <a:r>
              <a:rPr lang="ru-RU" sz="2400" b="1"/>
              <a:t>Наличие </a:t>
            </a:r>
            <a:r>
              <a:rPr lang="ru-RU" sz="2400" b="1"/>
              <a:t>в молоке жиров, белков и углеводов</a:t>
            </a:r>
            <a:endParaRPr/>
          </a:p>
          <a:p>
            <a:pPr marL="0" indent="0" algn="ctr">
              <a:buNone/>
              <a:defRPr/>
            </a:pPr>
            <a:endParaRPr lang="ru-RU" sz="240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 bwMode="auto">
          <a:xfrm>
            <a:off x="727268" y="4797151"/>
            <a:ext cx="6869068" cy="1584177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/>
              <a:t>Практическая часть</a:t>
            </a:r>
            <a:endParaRPr lang="ru-RU"/>
          </a:p>
        </p:txBody>
      </p:sp>
      <p:pic>
        <p:nvPicPr>
          <p:cNvPr id="4098" name="Picture 2"/>
          <p:cNvPicPr>
            <a:picLocks noChangeAspect="1" noChangeArrowheads="1" noGrp="1"/>
          </p:cNvPicPr>
          <p:nvPr>
            <p:ph type="pic" idx="1"/>
          </p:nvPr>
        </p:nvPicPr>
        <p:blipFill>
          <a:blip r:embed="rId2"/>
          <a:srcRect l="10186" t="0" r="10186" b="0"/>
          <a:stretch/>
        </p:blipFill>
        <p:spPr bwMode="auto">
          <a:xfrm>
            <a:off x="323528" y="980728"/>
            <a:ext cx="4248471" cy="401419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5076056" y="1806575"/>
            <a:ext cx="3963119" cy="3243263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2123728" y="5373216"/>
            <a:ext cx="6512511" cy="1008112"/>
          </a:xfrm>
        </p:spPr>
        <p:txBody>
          <a:bodyPr/>
          <a:lstStyle/>
          <a:p>
            <a:pPr marL="0" indent="0">
              <a:buNone/>
              <a:defRPr/>
            </a:pPr>
            <a:br>
              <a:rPr lang="ru-RU"/>
            </a:br>
            <a:r>
              <a:rPr lang="ru-RU"/>
              <a:t>Практическая </a:t>
            </a:r>
            <a:r>
              <a:rPr lang="ru-RU"/>
              <a:t>часть</a:t>
            </a:r>
            <a:endParaRPr/>
          </a:p>
        </p:txBody>
      </p:sp>
      <p:pic>
        <p:nvPicPr>
          <p:cNvPr id="5122" name="Picture 2"/>
          <p:cNvPicPr>
            <a:picLocks noChangeAspect="1" noChangeArrowheads="1" noGrp="1"/>
          </p:cNvPicPr>
          <p:nvPr>
            <p:ph sz="quarter" idx="13"/>
          </p:nvPr>
        </p:nvPicPr>
        <p:blipFill>
          <a:blip r:embed="rId2"/>
          <a:stretch/>
        </p:blipFill>
        <p:spPr bwMode="auto">
          <a:xfrm>
            <a:off x="179512" y="548680"/>
            <a:ext cx="4608512" cy="4536504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123" name="Picture 3"/>
          <p:cNvPicPr>
            <a:picLocks noChangeAspect="1" noChangeArrowheads="1" noGrp="1"/>
          </p:cNvPicPr>
          <p:nvPr>
            <p:ph sz="quarter" idx="14"/>
          </p:nvPr>
        </p:nvPicPr>
        <p:blipFill>
          <a:blip r:embed="rId3"/>
          <a:stretch/>
        </p:blipFill>
        <p:spPr bwMode="auto">
          <a:xfrm>
            <a:off x="5076056" y="260648"/>
            <a:ext cx="3898081" cy="252028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5076056" y="3068960"/>
            <a:ext cx="3898081" cy="2952328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 bwMode="auto">
          <a:xfrm>
            <a:off x="1907705" y="5373216"/>
            <a:ext cx="6048672" cy="705464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ru-RU" sz="4400" b="1"/>
              <a:t> </a:t>
            </a:r>
            <a:endParaRPr lang="ru-RU" sz="4400" b="1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 bwMode="auto">
          <a:xfrm>
            <a:off x="817581" y="332657"/>
            <a:ext cx="7175351" cy="1080119"/>
          </a:xfrm>
        </p:spPr>
        <p:txBody>
          <a:bodyPr/>
          <a:lstStyle/>
          <a:p>
            <a:pPr marL="182880" indent="0" algn="ctr">
              <a:buNone/>
              <a:defRPr/>
            </a:pPr>
            <a:r>
              <a:rPr lang="ru-RU" sz="2400"/>
              <a:t>Определение </a:t>
            </a:r>
            <a:r>
              <a:rPr lang="ru-RU" sz="2400"/>
              <a:t>качества молока, сравнение нескольких производителей</a:t>
            </a:r>
            <a:endParaRPr lang="ru-RU" sz="240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2051720" y="5157192"/>
            <a:ext cx="6364287" cy="131127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251520" y="1340768"/>
            <a:ext cx="5256584" cy="3816424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Прямоугольник 3"/>
          <p:cNvSpPr/>
          <p:nvPr/>
        </p:nvSpPr>
        <p:spPr bwMode="auto">
          <a:xfrm>
            <a:off x="5796137" y="2420888"/>
            <a:ext cx="29523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/>
              <a:t>Основной метод проверки качества молока - </a:t>
            </a:r>
            <a:r>
              <a:rPr lang="ru-RU" b="1" u="sng"/>
              <a:t>органолептический</a:t>
            </a:r>
            <a:r>
              <a:rPr lang="ru-RU" b="1"/>
              <a:t>, т.е. проверка молока на его внешний вид, запах, вкус, цвет.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95536" y="5517232"/>
            <a:ext cx="8352928" cy="792087"/>
          </a:xfrm>
        </p:spPr>
        <p:txBody>
          <a:bodyPr/>
          <a:lstStyle/>
          <a:p>
            <a:pPr marL="0" indent="0">
              <a:buNone/>
              <a:defRPr/>
            </a:pPr>
            <a:br>
              <a:rPr lang="ru-RU" sz="2800"/>
            </a:br>
            <a:r>
              <a:rPr lang="ru-RU" sz="2800"/>
              <a:t>Выявление </a:t>
            </a:r>
            <a:r>
              <a:rPr lang="ru-RU" sz="2800"/>
              <a:t>в составе молока  примесей</a:t>
            </a:r>
            <a:endParaRPr lang="ru-RU" sz="280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179513" y="4149079"/>
            <a:ext cx="5256583" cy="86409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170" name="Picture 2"/>
          <p:cNvPicPr>
            <a:picLocks noChangeAspect="1" noChangeArrowheads="1" noGrp="1"/>
          </p:cNvPicPr>
          <p:nvPr>
            <p:ph sz="quarter" idx="13"/>
          </p:nvPr>
        </p:nvPicPr>
        <p:blipFill>
          <a:blip r:embed="rId3"/>
          <a:stretch/>
        </p:blipFill>
        <p:spPr bwMode="auto">
          <a:xfrm>
            <a:off x="251520" y="548680"/>
            <a:ext cx="4237930" cy="3456384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171" name="Picture 3"/>
          <p:cNvPicPr>
            <a:picLocks noChangeAspect="1" noChangeArrowheads="1" noGrp="1"/>
          </p:cNvPicPr>
          <p:nvPr>
            <p:ph sz="quarter" idx="14"/>
          </p:nvPr>
        </p:nvPicPr>
        <p:blipFill>
          <a:blip r:embed="rId4"/>
          <a:stretch/>
        </p:blipFill>
        <p:spPr bwMode="auto">
          <a:xfrm>
            <a:off x="5580112" y="260649"/>
            <a:ext cx="3384376" cy="331236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/>
          <a:stretch/>
        </p:blipFill>
        <p:spPr bwMode="auto">
          <a:xfrm>
            <a:off x="5292080" y="3933056"/>
            <a:ext cx="3650704" cy="1872209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0" y="5085184"/>
            <a:ext cx="3733800" cy="1080120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ru-RU"/>
              <a:t>Заключение</a:t>
            </a:r>
            <a:br>
              <a:rPr lang="ru-RU"/>
            </a:br>
            <a:r>
              <a:rPr lang="ru-RU"/>
              <a:t> </a:t>
            </a:r>
            <a:br>
              <a:rPr lang="ru-RU"/>
            </a:br>
            <a:endParaRPr lang="ru-RU"/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539552" y="188640"/>
            <a:ext cx="63184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/>
              <a:t>Я сделал выводы, что не все производители добросовестны. Предлагая более низкую цену, они не обеспечивают соответствующее качество товаров. Поэтому, необходимо уметь выбрать безопасную продукцию даже без специальных лабораторий. </a:t>
            </a:r>
            <a:endParaRPr lang="ru-RU" sz="2400"/>
          </a:p>
          <a:p>
            <a:pPr algn="ctr">
              <a:defRPr/>
            </a:pPr>
            <a:r>
              <a:rPr lang="ru-RU" sz="2400"/>
              <a:t>И, </a:t>
            </a:r>
            <a:r>
              <a:rPr lang="ru-RU" sz="2400"/>
              <a:t>наконец, я понял,  почему в моей семье отдают предпочтение торговой марке №3 </a:t>
            </a:r>
            <a:r>
              <a:rPr lang="ru-RU" sz="2400" u="sng"/>
              <a:t>«</a:t>
            </a:r>
            <a:r>
              <a:rPr lang="ru-RU" sz="2400" u="sng"/>
              <a:t>ВкусВилл</a:t>
            </a:r>
            <a:r>
              <a:rPr lang="ru-RU" sz="2400" u="sng"/>
              <a:t>».</a:t>
            </a:r>
            <a:endParaRPr lang="ru-RU" sz="2400" u="sng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6858000" y="1052736"/>
            <a:ext cx="2187126" cy="3168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0" y="3645024"/>
            <a:ext cx="1979712" cy="3212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363369" y="335845"/>
            <a:ext cx="820891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/>
              <a:t>Литература</a:t>
            </a:r>
            <a:endParaRPr/>
          </a:p>
          <a:p>
            <a:pPr>
              <a:defRPr/>
            </a:pPr>
            <a:endParaRPr lang="ru-RU"/>
          </a:p>
          <a:p>
            <a:pPr>
              <a:defRPr/>
            </a:pPr>
            <a:r>
              <a:rPr lang="ru-RU"/>
              <a:t>1. Закревский В. Молоко и молочные продукты. –М: Издательство Амфора, 2010г.</a:t>
            </a:r>
            <a:endParaRPr/>
          </a:p>
          <a:p>
            <a:pPr>
              <a:defRPr/>
            </a:pPr>
            <a:r>
              <a:rPr lang="ru-RU"/>
              <a:t>2. </a:t>
            </a:r>
            <a:r>
              <a:rPr lang="ru-RU"/>
              <a:t>Ивашура</a:t>
            </a:r>
            <a:r>
              <a:rPr lang="ru-RU"/>
              <a:t> А.И. Молоко и жизнь. –М: Издательство </a:t>
            </a:r>
            <a:r>
              <a:rPr lang="ru-RU"/>
              <a:t>Эксмо</a:t>
            </a:r>
            <a:r>
              <a:rPr lang="ru-RU"/>
              <a:t>, 1976г.</a:t>
            </a:r>
            <a:endParaRPr/>
          </a:p>
          <a:p>
            <a:pPr>
              <a:defRPr/>
            </a:pPr>
            <a:r>
              <a:rPr lang="ru-RU"/>
              <a:t>3. Мишина К., Зыкова М. Большая книга вопросов и ответов. Что? Зачем? Почему? -М: Издательство </a:t>
            </a:r>
            <a:r>
              <a:rPr lang="ru-RU"/>
              <a:t>Эксмо</a:t>
            </a:r>
            <a:r>
              <a:rPr lang="ru-RU"/>
              <a:t>, 2003г.</a:t>
            </a:r>
            <a:endParaRPr/>
          </a:p>
          <a:p>
            <a:pPr>
              <a:defRPr/>
            </a:pPr>
            <a:r>
              <a:rPr lang="ru-RU"/>
              <a:t>4. Молочные продукты. Чистая линия. URL: https:// www.omoloke.ru (дата обращения 27.05.2022)</a:t>
            </a:r>
            <a:endParaRPr/>
          </a:p>
          <a:p>
            <a:pPr>
              <a:defRPr/>
            </a:pPr>
            <a:r>
              <a:rPr lang="ru-RU"/>
              <a:t>5. Одинаково ли молоко URL: https://potomy.ru/ (дата обращения </a:t>
            </a:r>
            <a:r>
              <a:rPr lang="ru-RU"/>
              <a:t>20.05.2023)</a:t>
            </a:r>
            <a:endParaRPr lang="ru-RU"/>
          </a:p>
          <a:p>
            <a:pPr>
              <a:defRPr/>
            </a:pPr>
            <a:r>
              <a:rPr lang="ru-RU"/>
              <a:t>6. Википедия – свободная энциклопедия. Свойства молока. URL: https:// ru.wikipedia.org (дата </a:t>
            </a:r>
            <a:r>
              <a:rPr lang="ru-RU"/>
              <a:t>обращения 24.05.2023)</a:t>
            </a:r>
            <a:endParaRPr lang="ru-RU"/>
          </a:p>
          <a:p>
            <a:pPr>
              <a:defRPr/>
            </a:pPr>
            <a:endParaRPr lang="ru-RU"/>
          </a:p>
          <a:p>
            <a:pPr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Arial"/>
        <a:cs typeface="Arial"/>
      </a:majorFont>
      <a:minorFont>
        <a:latin typeface="Trebuchet MS"/>
        <a:ea typeface="Arial"/>
        <a:cs typeface="Arial"/>
      </a:minorFont>
    </a:fontScheme>
    <a:fmtScheme name="Воздушный поток">
      <a:fillStyleLst>
        <a:solidFill>
          <a:schemeClr val="phClr"/>
        </a:solidFill>
        <a:gradFill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/>
        </a:gradFill>
        <a:gradFill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0</TotalTime>
  <Words>0</Words>
  <Application>R7-Office/7.4.0.112</Application>
  <DocSecurity>0</DocSecurity>
  <PresentationFormat>Экран (4:3)</PresentationFormat>
  <Paragraphs>0</Paragraphs>
  <Slides>9</Slides>
  <Notes>9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Иришка</dc:creator>
  <cp:keywords/>
  <dc:description/>
  <dc:identifier/>
  <dc:language/>
  <cp:lastModifiedBy>Ирина Лохман</cp:lastModifiedBy>
  <cp:revision>32</cp:revision>
  <dcterms:created xsi:type="dcterms:W3CDTF">2022-12-06T18:30:57Z</dcterms:created>
  <dcterms:modified xsi:type="dcterms:W3CDTF">2023-12-17T13:56:55Z</dcterms:modified>
  <cp:category/>
  <cp:contentStatus/>
  <cp:version/>
</cp:coreProperties>
</file>