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86" r:id="rId2"/>
    <p:sldId id="257" r:id="rId3"/>
    <p:sldId id="258" r:id="rId4"/>
    <p:sldId id="260" r:id="rId5"/>
    <p:sldId id="259" r:id="rId6"/>
    <p:sldId id="261" r:id="rId7"/>
    <p:sldId id="264" r:id="rId8"/>
    <p:sldId id="262" r:id="rId9"/>
    <p:sldId id="263" r:id="rId10"/>
    <p:sldId id="266" r:id="rId11"/>
    <p:sldId id="267" r:id="rId12"/>
    <p:sldId id="277" r:id="rId13"/>
    <p:sldId id="270" r:id="rId14"/>
    <p:sldId id="278" r:id="rId15"/>
    <p:sldId id="269" r:id="rId16"/>
    <p:sldId id="271" r:id="rId17"/>
    <p:sldId id="279" r:id="rId18"/>
    <p:sldId id="280" r:id="rId19"/>
    <p:sldId id="283" r:id="rId20"/>
    <p:sldId id="273" r:id="rId21"/>
    <p:sldId id="284" r:id="rId22"/>
    <p:sldId id="285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00"/>
    <a:srgbClr val="000099"/>
    <a:srgbClr val="E63E62"/>
    <a:srgbClr val="FFFF66"/>
    <a:srgbClr val="293315"/>
    <a:srgbClr val="FF1291"/>
    <a:srgbClr val="FF00FF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5" autoAdjust="0"/>
    <p:restoredTop sz="86810" autoAdjust="0"/>
  </p:normalViewPr>
  <p:slideViewPr>
    <p:cSldViewPr snapToGrid="0" snapToObjects="1">
      <p:cViewPr varScale="1">
        <p:scale>
          <a:sx n="63" d="100"/>
          <a:sy n="63" d="100"/>
        </p:scale>
        <p:origin x="-16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6BA3D-10F9-834B-B722-FF78F8B3D844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2B960-91DF-754D-AEDF-F498AAF4E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19356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C224A-8B73-9D42-B732-3DDC87EFA269}" type="datetimeFigureOut">
              <a:rPr lang="en-US" smtClean="0"/>
              <a:pPr/>
              <a:t>10/1/2023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EA361-DDD4-284C-934C-49F7EFF878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vyvoz_bumagi_eco.jpg">
            <a:extLst>
              <a:ext uri="{FF2B5EF4-FFF2-40B4-BE49-F238E27FC236}">
                <a16:creationId xmlns="" xmlns:a16="http://schemas.microsoft.com/office/drawing/2014/main" id="{2C65D159-DF89-4BC0-8460-9D4038194E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lum bright="-14000" contrast="12000"/>
          </a:blip>
          <a:stretch>
            <a:fillRect/>
          </a:stretch>
        </p:blipFill>
        <p:spPr>
          <a:xfrm>
            <a:off x="0" y="-1"/>
            <a:ext cx="9181520" cy="6858001"/>
          </a:xfrm>
          <a:prstGeom prst="rect">
            <a:avLst/>
          </a:prstGeom>
        </p:spPr>
      </p:pic>
      <p:sp>
        <p:nvSpPr>
          <p:cNvPr id="5" name="Rectangle 8">
            <a:extLst>
              <a:ext uri="{FF2B5EF4-FFF2-40B4-BE49-F238E27FC236}">
                <a16:creationId xmlns="" xmlns:a16="http://schemas.microsoft.com/office/drawing/2014/main" id="{D63CA931-6B46-4A21-AF83-97F8D312100E}"/>
              </a:ext>
            </a:extLst>
          </p:cNvPr>
          <p:cNvSpPr/>
          <p:nvPr/>
        </p:nvSpPr>
        <p:spPr>
          <a:xfrm>
            <a:off x="151948" y="4665214"/>
            <a:ext cx="53383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</a:t>
            </a: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выполнили</a:t>
            </a:r>
            <a:r>
              <a:rPr lang="en-US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учащиеся</a:t>
            </a:r>
            <a:r>
              <a:rPr lang="en-US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«А</a:t>
            </a: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класса</a:t>
            </a:r>
            <a:endParaRPr lang="en-US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Ежкова Варвара, </a:t>
            </a:r>
            <a:r>
              <a:rPr lang="ru-RU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Рекина</a:t>
            </a:r>
            <a:r>
              <a:rPr lang="ru-RU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Юлия</a:t>
            </a:r>
            <a:endParaRPr lang="ru-RU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проекта</a:t>
            </a:r>
          </a:p>
          <a:p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Дурнова Ольга Анатольевна</a:t>
            </a:r>
          </a:p>
          <a:p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географии высшей категории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A62670A-BADC-4A31-AA25-842EF5B995F0}"/>
              </a:ext>
            </a:extLst>
          </p:cNvPr>
          <p:cNvSpPr txBox="1"/>
          <p:nvPr/>
        </p:nvSpPr>
        <p:spPr>
          <a:xfrm>
            <a:off x="-220436" y="682727"/>
            <a:ext cx="936443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Исследовательский </a:t>
            </a:r>
            <a:r>
              <a:rPr lang="ru-RU" sz="4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</a:t>
            </a:r>
          </a:p>
          <a:p>
            <a:pPr algn="ctr"/>
            <a:r>
              <a:rPr lang="ru-RU" sz="4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44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Арт-лаборатория</a:t>
            </a:r>
            <a:r>
              <a:rPr lang="ru-RU" sz="4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4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Экослед</a:t>
            </a:r>
            <a:r>
              <a:rPr lang="ru-RU" sz="4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4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Экологические </a:t>
            </a:r>
            <a:r>
              <a:rPr lang="ru-RU" sz="4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аспекты</a:t>
            </a:r>
          </a:p>
          <a:p>
            <a:pPr algn="ctr"/>
            <a:r>
              <a:rPr lang="ru-RU" sz="4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рационального использования вторичного сырья:</a:t>
            </a:r>
          </a:p>
          <a:p>
            <a:pPr algn="ctr"/>
            <a:r>
              <a:rPr lang="ru-RU" sz="4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изделия из </a:t>
            </a:r>
            <a:r>
              <a:rPr lang="ru-RU" sz="4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бумаги</a:t>
            </a:r>
            <a:endParaRPr lang="ru-RU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93738A11-45E2-4E6A-879F-A6B21B363D79}"/>
              </a:ext>
            </a:extLst>
          </p:cNvPr>
          <p:cNvSpPr/>
          <p:nvPr/>
        </p:nvSpPr>
        <p:spPr>
          <a:xfrm>
            <a:off x="628197" y="-240603"/>
            <a:ext cx="76442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бюджетное образовательное учреждение</a:t>
            </a:r>
          </a:p>
          <a:p>
            <a:pPr algn="ctr"/>
            <a:r>
              <a:rPr lang="ru-RU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«Гимназия №5 Имени Героя Советского Союза А.И. Алексеева»</a:t>
            </a:r>
          </a:p>
        </p:txBody>
      </p:sp>
    </p:spTree>
    <p:extLst>
      <p:ext uri="{BB962C8B-B14F-4D97-AF65-F5344CB8AC3E}">
        <p14:creationId xmlns="" xmlns:p14="http://schemas.microsoft.com/office/powerpoint/2010/main" val="3891439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99C995B-2B45-47FA-9B9C-8FEB032DDF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924606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348C57C-7382-417D-9AE6-3EC37D04CA90}"/>
              </a:ext>
            </a:extLst>
          </p:cNvPr>
          <p:cNvSpPr txBox="1"/>
          <p:nvPr/>
        </p:nvSpPr>
        <p:spPr>
          <a:xfrm>
            <a:off x="1" y="52346"/>
            <a:ext cx="901337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опроса,выяснилось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большинство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ребят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осознают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необходимость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личного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вклада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дело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сохранения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природы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ств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готовы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принимать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активное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сдаче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макулатуры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n-US" sz="2400" b="1" dirty="0">
              <a:solidFill>
                <a:srgbClr val="FFFF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238D930-056A-4CB8-A427-898AFE39D8AA}"/>
              </a:ext>
            </a:extLst>
          </p:cNvPr>
          <p:cNvSpPr txBox="1"/>
          <p:nvPr/>
        </p:nvSpPr>
        <p:spPr>
          <a:xfrm>
            <a:off x="4571999" y="2502568"/>
            <a:ext cx="467406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Значит тема моей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актуальна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r"/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вызывает</a:t>
            </a: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интерес.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6070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209417A4-86C8-447D-A9D0-AF24D8629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4">
            <a:extLst>
              <a:ext uri="{FF2B5EF4-FFF2-40B4-BE49-F238E27FC236}">
                <a16:creationId xmlns="" xmlns:a16="http://schemas.microsoft.com/office/drawing/2014/main" id="{2AE32501-E5D4-47DF-8DDC-3FFF5AF3110E}"/>
              </a:ext>
            </a:extLst>
          </p:cNvPr>
          <p:cNvSpPr/>
          <p:nvPr/>
        </p:nvSpPr>
        <p:spPr>
          <a:xfrm>
            <a:off x="5734050" y="4623112"/>
            <a:ext cx="32607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Встреча с представителями площадки </a:t>
            </a:r>
            <a:r>
              <a:rPr lang="en-US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МЕГАБАК</a:t>
            </a:r>
            <a:r>
              <a:rPr lang="en-US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9CCCF73-7664-47FA-9F4F-FC1A49758D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153" y="3718289"/>
            <a:ext cx="5419897" cy="304869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B5DBB49-01F6-4D71-824D-CED12ADA1C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1705" y="630066"/>
            <a:ext cx="5153269" cy="289871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8039160F-EFB8-42E4-9F21-61ADCEF44B2A}"/>
              </a:ext>
            </a:extLst>
          </p:cNvPr>
          <p:cNvSpPr txBox="1"/>
          <p:nvPr/>
        </p:nvSpPr>
        <p:spPr>
          <a:xfrm>
            <a:off x="3795108" y="91019"/>
            <a:ext cx="46291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Открытый экологический урок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EF49388-F657-4C47-90D7-3535EB6A39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026" y="432295"/>
            <a:ext cx="3193443" cy="3102202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582259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D12E8D48-592B-496A-9940-C11E39624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485D6FE-BFA6-4472-838B-FE524AF2F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22" y="150199"/>
            <a:ext cx="5955051" cy="372708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4">
            <a:extLst>
              <a:ext uri="{FF2B5EF4-FFF2-40B4-BE49-F238E27FC236}">
                <a16:creationId xmlns="" xmlns:a16="http://schemas.microsoft.com/office/drawing/2014/main" id="{C285A5DF-6E13-420E-954D-70D4A4FFC48A}"/>
              </a:ext>
            </a:extLst>
          </p:cNvPr>
          <p:cNvSpPr/>
          <p:nvPr/>
        </p:nvSpPr>
        <p:spPr>
          <a:xfrm>
            <a:off x="-410451" y="3835557"/>
            <a:ext cx="5955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экологическом форуме в</a:t>
            </a:r>
          </a:p>
          <a:p>
            <a:pPr algn="ctr"/>
            <a:r>
              <a:rPr lang="ru-RU" sz="1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Библиотеке имени </a:t>
            </a:r>
            <a:r>
              <a:rPr lang="ru-RU" sz="1600" dirty="0" err="1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А.С.Горловского</a:t>
            </a:r>
            <a:r>
              <a:rPr lang="ru-RU" sz="1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5D1372C0-C9DF-4C40-83A2-F475216E5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710" y="4425101"/>
            <a:ext cx="3945101" cy="239118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Rectangle 4">
            <a:extLst>
              <a:ext uri="{FF2B5EF4-FFF2-40B4-BE49-F238E27FC236}">
                <a16:creationId xmlns="" xmlns:a16="http://schemas.microsoft.com/office/drawing/2014/main" id="{2025F841-A0D2-40BF-BCB0-4987324D3BC4}"/>
              </a:ext>
            </a:extLst>
          </p:cNvPr>
          <p:cNvSpPr/>
          <p:nvPr/>
        </p:nvSpPr>
        <p:spPr>
          <a:xfrm>
            <a:off x="6377847" y="2765769"/>
            <a:ext cx="28121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Заседание волонтерского клуба </a:t>
            </a:r>
            <a:r>
              <a:rPr lang="en-US" sz="1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Восьмая миля</a:t>
            </a:r>
            <a:r>
              <a:rPr lang="en-US" sz="1600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6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4">
            <a:extLst>
              <a:ext uri="{FF2B5EF4-FFF2-40B4-BE49-F238E27FC236}">
                <a16:creationId xmlns="" xmlns:a16="http://schemas.microsoft.com/office/drawing/2014/main" id="{AA3877A8-DE22-47AB-9659-D2081287C80E}"/>
              </a:ext>
            </a:extLst>
          </p:cNvPr>
          <p:cNvSpPr/>
          <p:nvPr/>
        </p:nvSpPr>
        <p:spPr>
          <a:xfrm>
            <a:off x="6331822" y="1087756"/>
            <a:ext cx="28121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Работа опорного пункта</a:t>
            </a:r>
          </a:p>
          <a:p>
            <a:r>
              <a:rPr lang="en-US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Второе дыханье</a:t>
            </a:r>
            <a:r>
              <a:rPr lang="en-US" sz="2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95144EF-EA46-4B36-99A2-0E071FA9B7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257414" y="3307265"/>
            <a:ext cx="3302221" cy="349885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708316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>
            <a:extLst>
              <a:ext uri="{FF2B5EF4-FFF2-40B4-BE49-F238E27FC236}">
                <a16:creationId xmlns="" xmlns:a16="http://schemas.microsoft.com/office/drawing/2014/main" id="{BA203566-9600-4224-B3BA-E198AABD9EAF}"/>
              </a:ext>
            </a:extLst>
          </p:cNvPr>
          <p:cNvSpPr/>
          <p:nvPr/>
        </p:nvSpPr>
        <p:spPr>
          <a:xfrm>
            <a:off x="-204832" y="38099"/>
            <a:ext cx="95646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Информационный материал к акции «Второе дыхание»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9C4E57B-CFD4-4C4B-9D84-766903DBC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32" y="711925"/>
            <a:ext cx="4409816" cy="58782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FF7D921E-9CD6-42C1-8556-BF181B94E6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321" y="692875"/>
            <a:ext cx="4155896" cy="58782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672349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7A9F80D-EF5C-4ABA-97B4-1292A08523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750860"/>
            <a:ext cx="8343900" cy="5897591"/>
          </a:xfrm>
          <a:prstGeom prst="rect">
            <a:avLst/>
          </a:prstGeom>
        </p:spPr>
      </p:pic>
      <p:sp>
        <p:nvSpPr>
          <p:cNvPr id="8" name="Rectangle 4">
            <a:extLst>
              <a:ext uri="{FF2B5EF4-FFF2-40B4-BE49-F238E27FC236}">
                <a16:creationId xmlns="" xmlns:a16="http://schemas.microsoft.com/office/drawing/2014/main" id="{B1A64597-B1B9-4120-896A-EC08FFC12FB6}"/>
              </a:ext>
            </a:extLst>
          </p:cNvPr>
          <p:cNvSpPr/>
          <p:nvPr/>
        </p:nvSpPr>
        <p:spPr>
          <a:xfrm>
            <a:off x="-204832" y="133349"/>
            <a:ext cx="95646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0"/>
                <a:solidFill>
                  <a:schemeClr val="accent3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Информационный буклет к акции «Второе дыхание»</a:t>
            </a:r>
          </a:p>
        </p:txBody>
      </p:sp>
    </p:spTree>
    <p:extLst>
      <p:ext uri="{BB962C8B-B14F-4D97-AF65-F5344CB8AC3E}">
        <p14:creationId xmlns="" xmlns:p14="http://schemas.microsoft.com/office/powerpoint/2010/main" val="558013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8E041AE-B1B6-4315-A928-88C55838596A}"/>
              </a:ext>
            </a:extLst>
          </p:cNvPr>
          <p:cNvSpPr/>
          <p:nvPr/>
        </p:nvSpPr>
        <p:spPr>
          <a:xfrm>
            <a:off x="169412" y="0"/>
            <a:ext cx="89745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Изготовление бумаги в домашних условиях</a:t>
            </a:r>
            <a:endParaRPr lang="en-US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2FC8A10-A6FF-4013-8D3B-B568E19F48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62" y="1061829"/>
            <a:ext cx="2691329" cy="1981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85C92C5-CB76-4A57-8EDB-D85BE5056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62" y="3124202"/>
            <a:ext cx="2690070" cy="19812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0767A206-CC05-48E0-BCC7-539C75F7E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50" y="5186575"/>
            <a:ext cx="1438275" cy="158796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922487E2-2475-4B27-9DEA-545FFF624B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6961" y="5186574"/>
            <a:ext cx="3121889" cy="158796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C6823812-B25E-43AE-9180-A709C71A91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055071" y="4835308"/>
            <a:ext cx="1587960" cy="226692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97707F4A-8473-4E6C-8164-532C235839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1227" y="5124451"/>
            <a:ext cx="1948778" cy="166913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5932C126-A29D-4E27-84F4-DE668D29BD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3397978" y="2552572"/>
            <a:ext cx="1828800" cy="25879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39D5AD0E-6130-405B-857A-1DE48494A33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99863" y="1201298"/>
            <a:ext cx="3017466" cy="2578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5491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56DF5870-2DB6-4553-BF04-AD4C56D61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6" y="-1"/>
            <a:ext cx="9124194" cy="68580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62F7951B-A7E8-48C2-94D7-02AEE6FB98C3}"/>
              </a:ext>
            </a:extLst>
          </p:cNvPr>
          <p:cNvSpPr/>
          <p:nvPr/>
        </p:nvSpPr>
        <p:spPr>
          <a:xfrm>
            <a:off x="245032" y="-9090"/>
            <a:ext cx="8958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E63E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свадебных аксессуаров из бумаги «Букеты и бутоньерки</a:t>
            </a:r>
            <a:r>
              <a:rPr lang="en-US" sz="2000" b="1">
                <a:solidFill>
                  <a:srgbClr val="E63E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en-US" sz="2000" b="1" dirty="0">
              <a:solidFill>
                <a:srgbClr val="E63E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8B365BC-8F12-4E97-8EE7-2931A8623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0700" y="832255"/>
            <a:ext cx="3630118" cy="40261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FB138EE-BA89-47F1-B71E-335CEA9F7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82" y="469670"/>
            <a:ext cx="2098118" cy="20981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10D9FDA6-711F-40BD-BEAB-81A94B3634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932" y="2646438"/>
            <a:ext cx="2098118" cy="20981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049A6A8A-69EA-444D-8BDA-6465AA2B2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45032" y="4759882"/>
            <a:ext cx="2021918" cy="2021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347A6FB2-5062-42C0-8274-7BB9109EA6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4600" y="4953001"/>
            <a:ext cx="1861300" cy="1861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>
            <a:extLst>
              <a:ext uri="{FF2B5EF4-FFF2-40B4-BE49-F238E27FC236}">
                <a16:creationId xmlns="" xmlns:a16="http://schemas.microsoft.com/office/drawing/2014/main" id="{BAC4330C-79A7-4D4C-8365-EBD8BB0925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9750" y="4920500"/>
            <a:ext cx="1861300" cy="1861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D509C789-16B8-4CBE-8624-562FDB09E5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5518" y="4744556"/>
            <a:ext cx="2021918" cy="2021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C08A1C81-4653-4846-B7D2-948D5E9A54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84568" y="2680968"/>
            <a:ext cx="2005332" cy="20053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3C5C63EA-5814-43B4-8208-60D77BAEC0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80582" y="510388"/>
            <a:ext cx="2098118" cy="20981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4710AC1B-1E57-4625-9D5E-CD31000040A1}"/>
              </a:ext>
            </a:extLst>
          </p:cNvPr>
          <p:cNvSpPr txBox="1"/>
          <p:nvPr/>
        </p:nvSpPr>
        <p:spPr>
          <a:xfrm>
            <a:off x="3129067" y="449276"/>
            <a:ext cx="46005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Букет </a:t>
            </a:r>
            <a:r>
              <a:rPr 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Жемчужина</a:t>
            </a:r>
            <a:r>
              <a:rPr lang="en-US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7050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="" xmlns:a16="http://schemas.microsoft.com/office/drawing/2014/main" id="{0F367A4C-DB62-45DE-8C9D-40523C834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02D8CC9-9D9A-4B63-82DE-AF782B8BCE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078" y="704849"/>
            <a:ext cx="3321844" cy="5905501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5E97242-4996-4FEE-9472-DC264419FF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03064" y="101594"/>
            <a:ext cx="1676400" cy="2235200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39723DE-6F12-4966-9F54-57BD52D7D2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92148" y="2073272"/>
            <a:ext cx="1676400" cy="2235200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FC0B39C1-A99B-455F-B2F7-A3C6264608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349" y="4324350"/>
            <a:ext cx="2235200" cy="2235200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F2FC0852-D3B9-4F6D-A417-71EC2FE53A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2106" y="304794"/>
            <a:ext cx="2235202" cy="2235202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2489B313-057C-42E0-B6ED-AC61E20B6B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8453" y="2724150"/>
            <a:ext cx="2235201" cy="2235201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>
            <a:extLst>
              <a:ext uri="{FF2B5EF4-FFF2-40B4-BE49-F238E27FC236}">
                <a16:creationId xmlns="" xmlns:a16="http://schemas.microsoft.com/office/drawing/2014/main" id="{E4AB00EA-DD52-43A6-AD56-45076E105A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7051678" y="4568828"/>
            <a:ext cx="1428752" cy="2540004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72598F0-8072-458C-91E9-93A80CBBDF9C}"/>
              </a:ext>
            </a:extLst>
          </p:cNvPr>
          <p:cNvSpPr txBox="1"/>
          <p:nvPr/>
        </p:nvSpPr>
        <p:spPr>
          <a:xfrm>
            <a:off x="2696964" y="119347"/>
            <a:ext cx="460057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Букет </a:t>
            </a:r>
            <a:r>
              <a:rPr 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Поцелуй Испании</a:t>
            </a:r>
            <a:r>
              <a:rPr 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7896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55068933-A138-44E2-9583-002078FE9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3152" y="0"/>
            <a:ext cx="9217152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51A27F2-5F48-4C8E-941A-98774524EF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799" y="3467100"/>
            <a:ext cx="3028950" cy="3028950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C15A92E-6A90-413F-A4C7-F91068C3A4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7624" y="866775"/>
            <a:ext cx="5857875" cy="5857875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F9EBB4C-7DFC-485D-8A97-0C866C7307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6752" y="228600"/>
            <a:ext cx="3028950" cy="3028950"/>
          </a:xfrm>
          <a:prstGeom prst="roundRect">
            <a:avLst>
              <a:gd name="adj" fmla="val 16667"/>
            </a:avLst>
          </a:prstGeom>
          <a:ln w="38100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136B1581-E3CA-4483-AA9B-35C1387C2EC5}"/>
              </a:ext>
            </a:extLst>
          </p:cNvPr>
          <p:cNvSpPr txBox="1"/>
          <p:nvPr/>
        </p:nvSpPr>
        <p:spPr>
          <a:xfrm>
            <a:off x="826962" y="95250"/>
            <a:ext cx="3745038" cy="5847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Букет 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Версаль</a:t>
            </a:r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7767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9D34C41-997E-4553-8CB0-DC07B5E40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60656" cy="6858000"/>
          </a:xfrm>
          <a:prstGeom prst="rect">
            <a:avLst/>
          </a:prstGeom>
        </p:spPr>
      </p:pic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4C8C2062-DAC2-4910-894D-A24F21F9EBE4}"/>
              </a:ext>
            </a:extLst>
          </p:cNvPr>
          <p:cNvSpPr/>
          <p:nvPr/>
        </p:nvSpPr>
        <p:spPr>
          <a:xfrm>
            <a:off x="502815" y="205384"/>
            <a:ext cx="8138369" cy="1011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100" b="1" dirty="0" err="1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Разработка</a:t>
            </a:r>
            <a:r>
              <a:rPr lang="en-US" sz="2100" b="1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рекомендаций</a:t>
            </a:r>
            <a:r>
              <a:rPr lang="en-US" sz="2100" b="1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 </a:t>
            </a:r>
            <a:r>
              <a:rPr lang="en-US" sz="2100" b="1" dirty="0" err="1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способов</a:t>
            </a:r>
            <a:r>
              <a:rPr lang="en-US" sz="2100" b="1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 </a:t>
            </a:r>
            <a:endParaRPr lang="ru-RU" sz="2100" b="1" dirty="0">
              <a:solidFill>
                <a:schemeClr val="bg1"/>
              </a:solidFill>
              <a:latin typeface="Arial Black" panose="020B0A04020102020204" pitchFamily="34" charset="0"/>
              <a:cs typeface="Georgia"/>
            </a:endParaRPr>
          </a:p>
          <a:p>
            <a:pPr algn="ctr">
              <a:lnSpc>
                <a:spcPct val="150000"/>
              </a:lnSpc>
            </a:pPr>
            <a:r>
              <a:rPr lang="ru-RU" sz="2100" b="1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использования бумажных отходов</a:t>
            </a:r>
            <a:endParaRPr lang="en-US" sz="2100" b="1" dirty="0">
              <a:solidFill>
                <a:schemeClr val="bg1"/>
              </a:solidFill>
              <a:latin typeface="Arial Black" panose="020B0A04020102020204" pitchFamily="34" charset="0"/>
              <a:cs typeface="Georgia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E229CD6C-2A7C-491B-BC8B-D0EF22B78A9D}"/>
              </a:ext>
            </a:extLst>
          </p:cNvPr>
          <p:cNvSpPr/>
          <p:nvPr/>
        </p:nvSpPr>
        <p:spPr>
          <a:xfrm>
            <a:off x="502815" y="1690061"/>
            <a:ext cx="84582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- Собирать и </a:t>
            </a:r>
            <a:r>
              <a:rPr lang="ru-RU" sz="2000" dirty="0" err="1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сдавть</a:t>
            </a: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 в пункты приема подлежащие переработке бумажные отходы;</a:t>
            </a:r>
          </a:p>
          <a:p>
            <a:endParaRPr lang="ru-RU" sz="2000" dirty="0">
              <a:solidFill>
                <a:schemeClr val="bg1"/>
              </a:solidFill>
              <a:latin typeface="Arial Black" panose="020B0A04020102020204" pitchFamily="34" charset="0"/>
              <a:cs typeface="Georgia"/>
            </a:endParaRPr>
          </a:p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- Использовать повторно бумажную продукцию (пакеты, упаковку и т.д.);</a:t>
            </a:r>
          </a:p>
          <a:p>
            <a:endParaRPr lang="ru-RU" sz="2000" dirty="0">
              <a:solidFill>
                <a:schemeClr val="bg1"/>
              </a:solidFill>
              <a:latin typeface="Arial Black" panose="020B0A04020102020204" pitchFamily="34" charset="0"/>
              <a:cs typeface="Georgia"/>
            </a:endParaRPr>
          </a:p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- Просветительская деятельность по раздельному сбору мусора среди друзей, знакомых, соседей;</a:t>
            </a:r>
          </a:p>
          <a:p>
            <a:endParaRPr lang="ru-RU" sz="2000" dirty="0">
              <a:solidFill>
                <a:schemeClr val="bg1"/>
              </a:solidFill>
              <a:latin typeface="Arial Black" panose="020B0A04020102020204" pitchFamily="34" charset="0"/>
              <a:cs typeface="Georgia"/>
            </a:endParaRPr>
          </a:p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- Участие в тематических </a:t>
            </a:r>
            <a:r>
              <a:rPr lang="ru-RU" sz="2000" dirty="0" err="1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экологогических</a:t>
            </a: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cs typeface="Georgia"/>
              </a:rPr>
              <a:t> СВОП мероприятиях.</a:t>
            </a:r>
            <a:endParaRPr lang="en-US" sz="2000" dirty="0">
              <a:solidFill>
                <a:schemeClr val="bg1"/>
              </a:solidFill>
              <a:latin typeface="Arial Black" panose="020B0A04020102020204" pitchFamily="34" charset="0"/>
              <a:cs typeface="Georgi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16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82D3FAE-1864-4646-85DA-71F7C2DD3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6" y="2018639"/>
            <a:ext cx="9116690" cy="4852358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9B27648-C1F8-434E-B21D-22A031CD707A}"/>
              </a:ext>
            </a:extLst>
          </p:cNvPr>
          <p:cNvSpPr/>
          <p:nvPr/>
        </p:nvSpPr>
        <p:spPr>
          <a:xfrm>
            <a:off x="13656" y="-356503"/>
            <a:ext cx="91303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0066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ЦЕЛЬ РАБОТЫ</a:t>
            </a:r>
          </a:p>
          <a:p>
            <a:pPr algn="ctr"/>
            <a:endParaRPr lang="ru-RU" sz="2800" b="1" dirty="0">
              <a:solidFill>
                <a:srgbClr val="006600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9FA21C4D-F1C1-4B19-855B-2BD3F6429151}"/>
              </a:ext>
            </a:extLst>
          </p:cNvPr>
          <p:cNvSpPr txBox="1"/>
          <p:nvPr/>
        </p:nvSpPr>
        <p:spPr>
          <a:xfrm>
            <a:off x="-1" y="914400"/>
            <a:ext cx="91303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Определить насколько с</a:t>
            </a:r>
            <a:r>
              <a:rPr lang="ru-RU" sz="2800" i="0" dirty="0">
                <a:solidFill>
                  <a:srgbClr val="0066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бор макулатуры и утилизация бумаги позволяет значительно снизить объемы вырубаемой древесины</a:t>
            </a:r>
            <a:endParaRPr lang="ru-RU" sz="2800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1898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DA8233DB-02F6-406E-9E81-337AA2AC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9180871" cy="6858000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A381766E-8AA6-4F2E-90EB-3BD554D302B2}"/>
              </a:ext>
            </a:extLst>
          </p:cNvPr>
          <p:cNvSpPr/>
          <p:nvPr/>
        </p:nvSpPr>
        <p:spPr>
          <a:xfrm>
            <a:off x="4236611" y="1"/>
            <a:ext cx="1584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Вывод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0952BC3-CB90-46E1-9079-08FBDB753BA8}"/>
              </a:ext>
            </a:extLst>
          </p:cNvPr>
          <p:cNvSpPr/>
          <p:nvPr/>
        </p:nvSpPr>
        <p:spPr>
          <a:xfrm>
            <a:off x="144379" y="584776"/>
            <a:ext cx="9036492" cy="156165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Исследование показало, что проблема, которая меня заинтересовала, актуальна для многих российских городов.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F20579D-6CBE-4D94-BD08-535DD57E9CAE}"/>
              </a:ext>
            </a:extLst>
          </p:cNvPr>
          <p:cNvSpPr/>
          <p:nvPr/>
        </p:nvSpPr>
        <p:spPr>
          <a:xfrm>
            <a:off x="606392" y="2040556"/>
            <a:ext cx="8217837" cy="260844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</a:t>
            </a:r>
            <a:r>
              <a:rPr lang="ru-RU" dirty="0"/>
              <a:t> </a:t>
            </a:r>
            <a:r>
              <a:rPr lang="ru-RU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– создание безотходных технологий и циклов, вторичное использование ресурсов, которые позволяют экономить топливно-сырьевые ресурсы и повышают эффективность экономики.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B2FC9656-55FE-42AE-8086-BADB19E4D5AE}"/>
              </a:ext>
            </a:extLst>
          </p:cNvPr>
          <p:cNvSpPr/>
          <p:nvPr/>
        </p:nvSpPr>
        <p:spPr>
          <a:xfrm>
            <a:off x="144379" y="4711567"/>
            <a:ext cx="8999621" cy="163629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Гипотеза исследования подтвердилась: сбор макулатуры и утилизация бумаги позволяют значительно снизить объемы вырубаемой древесины. </a:t>
            </a:r>
          </a:p>
        </p:txBody>
      </p:sp>
    </p:spTree>
    <p:extLst>
      <p:ext uri="{BB962C8B-B14F-4D97-AF65-F5344CB8AC3E}">
        <p14:creationId xmlns="" xmlns:p14="http://schemas.microsoft.com/office/powerpoint/2010/main" val="862883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istya-kaplya-tekstura-priroda.jpg">
            <a:extLst>
              <a:ext uri="{FF2B5EF4-FFF2-40B4-BE49-F238E27FC236}">
                <a16:creationId xmlns="" xmlns:a16="http://schemas.microsoft.com/office/drawing/2014/main" id="{CEF7B144-EB7A-45CC-B762-99477AB5A8E8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23000"/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8DD4D904-E5FD-4C84-9722-6592EFE757D2}"/>
              </a:ext>
            </a:extLst>
          </p:cNvPr>
          <p:cNvSpPr/>
          <p:nvPr/>
        </p:nvSpPr>
        <p:spPr>
          <a:xfrm>
            <a:off x="1104480" y="125497"/>
            <a:ext cx="7262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Список используемой литературы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AFC47DE-D4CC-4901-BCB3-2A6CBE0B485E}"/>
              </a:ext>
            </a:extLst>
          </p:cNvPr>
          <p:cNvSpPr txBox="1"/>
          <p:nvPr/>
        </p:nvSpPr>
        <p:spPr>
          <a:xfrm>
            <a:off x="506186" y="925738"/>
            <a:ext cx="8458200" cy="5113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Мазелли М. Вторая жизнь мусора или как сделать отходы полезными, М. 2019</a:t>
            </a: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ru-RU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Власов О.В.  Технологии переработки отходов 2021</a:t>
            </a: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ru-RU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Бобович Б.Б. Управление отходами 2019</a:t>
            </a: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ru-RU" sz="20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Институт технологий </a:t>
            </a:r>
            <a:r>
              <a:rPr lang="ru-RU" sz="2000" i="0" u="none" strike="noStrike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природосбережения</a:t>
            </a:r>
            <a:r>
              <a:rPr lang="ru-RU" sz="20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и развития экосистем </a:t>
            </a:r>
            <a:r>
              <a:rPr lang="en-US" sz="20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0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Как начать сокращать отходы и стимулировать их переработку в школах</a:t>
            </a:r>
            <a:r>
              <a:rPr lang="en-US" sz="20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00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2021 г.</a:t>
            </a:r>
            <a:endParaRPr lang="en-US" sz="200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 ресурс </a:t>
            </a:r>
            <a:r>
              <a:rPr lang="en-US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https://rsbor-msk.ru/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bumaga</a:t>
            </a:r>
            <a:r>
              <a:rPr lang="en-US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lang="ru-RU" sz="200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 ресурс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https://punkti-priema.ru/makulatura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Font typeface="+mj-lt"/>
              <a:buAutoNum type="arabicPeriod"/>
            </a:pPr>
            <a:r>
              <a:rPr lang="ru-RU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Интернет ресурс </a:t>
            </a:r>
            <a:r>
              <a:rPr lang="en-US" sz="20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https://vtorothody.ru/pererabotka/makulatury.htm</a:t>
            </a:r>
            <a:endParaRPr lang="ru-RU" sz="200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endParaRPr lang="ru-RU" sz="200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8041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AE38D51-7D6A-4CE1-9646-837E69057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425171EA-7458-44F8-833E-352B68286E4C}"/>
              </a:ext>
            </a:extLst>
          </p:cNvPr>
          <p:cNvSpPr/>
          <p:nvPr/>
        </p:nvSpPr>
        <p:spPr>
          <a:xfrm>
            <a:off x="1569932" y="2685187"/>
            <a:ext cx="677461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</a:p>
          <a:p>
            <a:pPr algn="ctr"/>
            <a:r>
              <a:rPr lang="ru-RU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  <a:endParaRPr lang="en-US" sz="6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777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B715561-2B9F-4F6D-810F-6AA3A06AE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66" y="-1"/>
            <a:ext cx="9134274" cy="68580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0A0965A-AD4F-401B-9CC9-D13CEEC4FD92}"/>
              </a:ext>
            </a:extLst>
          </p:cNvPr>
          <p:cNvSpPr/>
          <p:nvPr/>
        </p:nvSpPr>
        <p:spPr>
          <a:xfrm>
            <a:off x="3008791" y="232769"/>
            <a:ext cx="4027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РАБОТЫ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="" xmlns:a16="http://schemas.microsoft.com/office/drawing/2014/main" id="{8FB27292-AF13-4594-A382-3032A448E25A}"/>
              </a:ext>
            </a:extLst>
          </p:cNvPr>
          <p:cNvSpPr/>
          <p:nvPr/>
        </p:nvSpPr>
        <p:spPr>
          <a:xfrm>
            <a:off x="200298" y="947224"/>
            <a:ext cx="8828199" cy="5027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изучить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литературу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ресурсы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данной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теме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рассмотреть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состояние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проблемы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сбора макулатуры в нашем регионе;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провести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опрос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учащихся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гимназии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тему сортировки бытового мусора;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встреча с организациями по раздельному сбору мусора в нашем городе;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создание коллекции свадебных аксессуаров (букетов и бутоньерок) из бумаги;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информационного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буклета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агитационного плаката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опытным путем получить бумагу из макулатуры в домашних условиях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проведение акции по раздельному сбору мусора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Второе дыхание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проанализировать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проделанную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работу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сделать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выводы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3298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C656B79-2D1E-4849-A601-6E2D9555D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9174795" cy="6946900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="" xmlns:a16="http://schemas.microsoft.com/office/drawing/2014/main" id="{0BC93E33-3FD3-44B9-910A-7B353A9773D8}"/>
              </a:ext>
            </a:extLst>
          </p:cNvPr>
          <p:cNvSpPr/>
          <p:nvPr/>
        </p:nvSpPr>
        <p:spPr>
          <a:xfrm>
            <a:off x="140986" y="40632"/>
            <a:ext cx="91747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6600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ГИПОТЕЗА ИССЛЕДОВАНИЯ: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E2CD875-33C0-4A13-BDC9-BA944EE0C7A9}"/>
              </a:ext>
            </a:extLst>
          </p:cNvPr>
          <p:cNvSpPr txBox="1"/>
          <p:nvPr/>
        </p:nvSpPr>
        <p:spPr>
          <a:xfrm>
            <a:off x="679082" y="1940748"/>
            <a:ext cx="809860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0" dirty="0">
                <a:solidFill>
                  <a:srgbClr val="0066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Сбор макулатуры и утилизация бумаги позволяют значительно снизить объемы вырубаемой древесины. </a:t>
            </a:r>
            <a:endParaRPr lang="ru-RU" sz="32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1179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4A38DF4-D76A-4902-82AE-883D7C4A98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FF111AA-5AD8-49BB-98D0-86B9B8257BC1}"/>
              </a:ext>
            </a:extLst>
          </p:cNvPr>
          <p:cNvSpPr/>
          <p:nvPr/>
        </p:nvSpPr>
        <p:spPr>
          <a:xfrm>
            <a:off x="221382" y="260966"/>
            <a:ext cx="76050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 ИССЛЕДОВАНИЯ: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08C9424C-4BEB-44B3-B0EF-A0B53FBBB285}"/>
              </a:ext>
            </a:extLst>
          </p:cNvPr>
          <p:cNvSpPr/>
          <p:nvPr/>
        </p:nvSpPr>
        <p:spPr>
          <a:xfrm>
            <a:off x="442521" y="2570026"/>
            <a:ext cx="73839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 ИССЛЕДОВАНИЯ: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AA4A82F-11E6-41FC-895A-BBF79A375842}"/>
              </a:ext>
            </a:extLst>
          </p:cNvPr>
          <p:cNvSpPr/>
          <p:nvPr/>
        </p:nvSpPr>
        <p:spPr>
          <a:xfrm>
            <a:off x="2069432" y="968852"/>
            <a:ext cx="67665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Бумага и бумажные отходы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="" xmlns:a16="http://schemas.microsoft.com/office/drawing/2014/main" id="{7BB16766-EE3F-4ABF-947D-195EB183A85C}"/>
              </a:ext>
            </a:extLst>
          </p:cNvPr>
          <p:cNvSpPr/>
          <p:nvPr/>
        </p:nvSpPr>
        <p:spPr>
          <a:xfrm>
            <a:off x="2954956" y="3362817"/>
            <a:ext cx="61890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i="0" dirty="0">
              <a:solidFill>
                <a:srgbClr val="FFFF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i="0" dirty="0">
                <a:solidFill>
                  <a:srgbClr val="FFFF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Бумажные бытовые отходы и возможность их вторичного использования</a:t>
            </a:r>
            <a:endParaRPr lang="en-US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858775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1314389219_66402372_1216277444_598.jpg">
            <a:extLst>
              <a:ext uri="{FF2B5EF4-FFF2-40B4-BE49-F238E27FC236}">
                <a16:creationId xmlns="" xmlns:a16="http://schemas.microsoft.com/office/drawing/2014/main" id="{72EA3DA3-867E-4687-BCE6-0BBA7FE7C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9191453" cy="68580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B69CB477-96EA-45ED-9106-58B4D473EB0E}"/>
              </a:ext>
            </a:extLst>
          </p:cNvPr>
          <p:cNvSpPr/>
          <p:nvPr/>
        </p:nvSpPr>
        <p:spPr>
          <a:xfrm>
            <a:off x="-2" y="-1"/>
            <a:ext cx="9191453" cy="2062103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0" i="0" dirty="0">
                <a:solidFill>
                  <a:schemeClr val="bg1"/>
                </a:solidFill>
                <a:effectLst/>
                <a:latin typeface="Arial Black" panose="020B0A04020102020204" pitchFamily="34" charset="0"/>
              </a:rPr>
              <a:t>Из общего количества попадающих на мусорные полигоны отходов примерно две трети могут быть использованы повторно.</a:t>
            </a:r>
            <a:endParaRPr lang="en-US" sz="3200" dirty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4397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421BD2A-EF32-4113-9BE7-0EB9EF28EF77}"/>
              </a:ext>
            </a:extLst>
          </p:cNvPr>
          <p:cNvSpPr/>
          <p:nvPr/>
        </p:nvSpPr>
        <p:spPr>
          <a:xfrm>
            <a:off x="428556" y="225681"/>
            <a:ext cx="82868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 последние несколько потребление бумаги увеличилось в несколько раз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7411CBD-946A-40D9-B5EC-EC618B6E3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354" y="2011680"/>
            <a:ext cx="6339291" cy="46206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2843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0B5EDEB-BBE4-4ED8-AFC2-CB26E98A6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4971"/>
            <a:ext cx="9144000" cy="6853029"/>
          </a:xfrm>
          <a:prstGeom prst="rect">
            <a:avLst/>
          </a:prstGeom>
        </p:spPr>
      </p:pic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240FD5A4-97BB-4BAE-8261-A2E4EFEE83B7}"/>
              </a:ext>
            </a:extLst>
          </p:cNvPr>
          <p:cNvSpPr/>
          <p:nvPr/>
        </p:nvSpPr>
        <p:spPr>
          <a:xfrm>
            <a:off x="1" y="129045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Россия находится на начальной стадии процесса вторичного использования бумаги, несмотря на то, что к переработке отходов обратилась еще задолго до европейцев.</a:t>
            </a:r>
            <a:endParaRPr lang="ru-RU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99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3D85854-6C29-493A-A900-88DF0607A7C0}"/>
              </a:ext>
            </a:extLst>
          </p:cNvPr>
          <p:cNvSpPr/>
          <p:nvPr/>
        </p:nvSpPr>
        <p:spPr>
          <a:xfrm>
            <a:off x="1485503" y="92255"/>
            <a:ext cx="608544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</a:t>
            </a:r>
            <a:r>
              <a:rPr lang="en-US" sz="27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социологического</a:t>
            </a:r>
            <a:r>
              <a:rPr lang="en-US" sz="27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опроса</a:t>
            </a:r>
            <a:r>
              <a:rPr lang="en-US" sz="27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3" name="Rectangle 7">
            <a:extLst>
              <a:ext uri="{FF2B5EF4-FFF2-40B4-BE49-F238E27FC236}">
                <a16:creationId xmlns="" xmlns:a16="http://schemas.microsoft.com/office/drawing/2014/main" id="{F42AF787-8696-49EB-A57E-106867B948DD}"/>
              </a:ext>
            </a:extLst>
          </p:cNvPr>
          <p:cNvSpPr/>
          <p:nvPr/>
        </p:nvSpPr>
        <p:spPr>
          <a:xfrm>
            <a:off x="5496633" y="4343400"/>
            <a:ext cx="348408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опросе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приняли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68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респондент</a:t>
            </a:r>
            <a:r>
              <a:rPr lang="ru-RU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4B5C51C-9A80-4CFA-97E9-24D5987C0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79" y="742288"/>
            <a:ext cx="3377587" cy="31527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A7AD06D-D2CB-485A-839E-EA5659554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0580" y="760575"/>
            <a:ext cx="4934044" cy="314505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2D6ABBF-1F7F-4287-B7CB-B0FE54B33C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023" y="4005642"/>
            <a:ext cx="5099306" cy="25364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87984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2827</TotalTime>
  <Words>557</Words>
  <Application>Microsoft Office PowerPoint</Application>
  <PresentationFormat>Экран (4:3)</PresentationFormat>
  <Paragraphs>80</Paragraphs>
  <Slides>22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Tonkosti prodag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Olga Rebikova</dc:creator>
  <cp:lastModifiedBy>79199676198</cp:lastModifiedBy>
  <cp:revision>256</cp:revision>
  <dcterms:created xsi:type="dcterms:W3CDTF">2019-11-22T12:16:48Z</dcterms:created>
  <dcterms:modified xsi:type="dcterms:W3CDTF">2023-10-01T08:19:53Z</dcterms:modified>
</cp:coreProperties>
</file>