
<file path=[Content_Types].xml><?xml version="1.0" encoding="utf-8"?>
<Types xmlns="http://schemas.openxmlformats.org/package/2006/content-types">
  <Default Extension="bin" ContentType="image/unknown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1" r:id="rId3"/>
    <p:sldId id="272" r:id="rId4"/>
    <p:sldId id="264" r:id="rId5"/>
    <p:sldId id="257" r:id="rId6"/>
    <p:sldId id="258" r:id="rId7"/>
    <p:sldId id="259" r:id="rId8"/>
    <p:sldId id="260" r:id="rId9"/>
    <p:sldId id="262" r:id="rId10"/>
    <p:sldId id="261" r:id="rId11"/>
    <p:sldId id="263" r:id="rId12"/>
    <p:sldId id="265" r:id="rId13"/>
    <p:sldId id="267" r:id="rId14"/>
    <p:sldId id="266" r:id="rId15"/>
    <p:sldId id="268" r:id="rId16"/>
    <p:sldId id="269" r:id="rId17"/>
    <p:sldId id="275" r:id="rId18"/>
    <p:sldId id="270" r:id="rId19"/>
    <p:sldId id="274" r:id="rId20"/>
    <p:sldId id="27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Знаю Не знаю" initials="ЗНз" lastIdx="2" clrIdx="0">
    <p:extLst>
      <p:ext uri="{19B8F6BF-5375-455C-9EA6-DF929625EA0E}">
        <p15:presenceInfo xmlns:p15="http://schemas.microsoft.com/office/powerpoint/2012/main" userId="3a5c6f62cd58520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11D"/>
    <a:srgbClr val="14014B"/>
    <a:srgbClr val="0B0129"/>
    <a:srgbClr val="0066FF"/>
    <a:srgbClr val="0808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99" autoAdjust="0"/>
    <p:restoredTop sz="94660"/>
  </p:normalViewPr>
  <p:slideViewPr>
    <p:cSldViewPr snapToGrid="0">
      <p:cViewPr varScale="1">
        <p:scale>
          <a:sx n="93" d="100"/>
          <a:sy n="93" d="100"/>
        </p:scale>
        <p:origin x="35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4-06T20:09:50.295" idx="1">
    <p:pos x="7680" y="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835156-0B62-48A4-8FFD-C6E882EE66DA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26CE0-23E0-442D-B4F8-99388B6AED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64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F9EE1F-8514-4CAE-A96E-0E1D6848D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0B1D99-72A0-4A41-B3E0-C68AE871A9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C289DD-C7F9-4A49-9408-B7A6906D5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82C21-1761-4F7F-AECB-86656FBEB6D7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8F943D-0DF4-4422-84AA-A04E80DD2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58CBA7-D04A-461D-9209-577DD8820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B979F-9F73-4AD5-B532-C08F4000E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258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C322D9-0C82-41F9-BA86-20750C675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5331913-3A90-4ED1-8BF9-63151ADE7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E67197-C312-4F65-8C2C-9DDE444BC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82C21-1761-4F7F-AECB-86656FBEB6D7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5D883F-5AF4-422F-8B98-3945DDCD2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A9B1C6-B8F1-4A21-A14D-FB0ACB06F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B979F-9F73-4AD5-B532-C08F4000E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584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8C8E467-D9FA-4E90-973F-0A503BF8C1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D4555B0-7A5A-4998-A6F1-DFB6A775E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DE9F02-32D3-4BCC-9B3D-F2511558E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82C21-1761-4F7F-AECB-86656FBEB6D7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3D77F4-2DD9-4F18-8D35-7295174B9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488982-79D4-4016-A6AD-A2A49ACEE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B979F-9F73-4AD5-B532-C08F4000E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18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BFEA5D-96B8-4144-8C6E-C23AEED6D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8E41F2-E4ED-4AFC-8DB1-CD24B4BA8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686E18-9149-4226-87F3-ED531C4C2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82C21-1761-4F7F-AECB-86656FBEB6D7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A47319-9066-4E80-BE92-A9C3930A7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0D68CB-2940-4FF9-8E67-3EC139B0F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B979F-9F73-4AD5-B532-C08F4000E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780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425CB7-9FD1-42CB-BEA6-A7AAB06DD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CD28FF-980F-41DA-936A-6581F5A15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F0522C-DAFE-4466-91FF-711752EA7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82C21-1761-4F7F-AECB-86656FBEB6D7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E71664-B0FC-4FAF-B806-500116EBB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940ECF-252B-4812-B02F-A465DA441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B979F-9F73-4AD5-B532-C08F4000E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883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3734DC-DF9F-43FE-A182-51DEFD4CF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C8BF31-9132-4821-9C99-AE03B8203A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190BE71-2E76-4180-ABFF-D6E15F33CF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309DD0-2E2F-4C1A-85E3-C61C632D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82C21-1761-4F7F-AECB-86656FBEB6D7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05B126A-2215-494A-93EC-B5BD4C7A0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9774994-0234-4328-A473-46A3AA89C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B979F-9F73-4AD5-B532-C08F4000E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377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4AEA12-2E15-4D78-84AD-F2FFC01F5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6A00CF2-AB99-4F46-B9DB-D38A41E5B0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F0E1E8B-9609-411A-9181-098CDEB831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D45D16F-AFE2-40AA-8FCF-AFBF391313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7103D42-91B1-4CD4-A756-BC92969E1E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FD41B14-4E6F-4D82-AFEC-1F06FB5AE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82C21-1761-4F7F-AECB-86656FBEB6D7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4216BEE-D2EA-4E8B-86EB-DB1369351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D090468-00AD-4297-BD75-846C2E22A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B979F-9F73-4AD5-B532-C08F4000E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624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A0EBD1-7900-4821-B307-BE9906099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34B484F-D8C1-4D4D-867E-E5E63C854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82C21-1761-4F7F-AECB-86656FBEB6D7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CB71EA9-9CF0-405F-969C-3E06F2702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379DF42-1C9C-483A-A1FB-DC7655125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B979F-9F73-4AD5-B532-C08F4000E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291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96B6B7B-F59D-43CB-96C4-45E89689C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82C21-1761-4F7F-AECB-86656FBEB6D7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5330760-AB58-4ED8-B4EB-CEB5D2B1D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9E782DE-F30B-4668-9587-DFB7EF738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B979F-9F73-4AD5-B532-C08F4000E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403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F93BCC-93B0-41AB-9A37-D8C3E837A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C1570A-6CA1-45EA-A9B2-44543350C5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23F68CB-63A1-4FE3-8CD6-102EB83CEC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2A62887-1839-4515-B18D-3DE2E2435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82C21-1761-4F7F-AECB-86656FBEB6D7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0F9F09-7527-4789-B31D-9B6947B2B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0C6A33-FB9F-4471-BA3C-B600D2266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B979F-9F73-4AD5-B532-C08F4000E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857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3ADE73-1552-479F-B572-1EB48C7E7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BA4702C-D94E-4683-A27A-97819AC155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84D6A37-C51B-4A8D-BF7F-FA30C7D64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AEAA3BE-614D-41E1-A8BD-66E55966F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82C21-1761-4F7F-AECB-86656FBEB6D7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0F0A3E-0EEA-4926-8D9F-24122C66D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C7B850-424F-4E14-9FB7-A15A3A186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B979F-9F73-4AD5-B532-C08F4000E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57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4911E5-474C-436B-8AFA-CDA0C6E85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6C6409-41F2-4D79-B7A2-D9B4B9F075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BA25C5-1920-4938-967C-21D3CF5112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82C21-1761-4F7F-AECB-86656FBEB6D7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2EF890-B1A4-4CD4-918D-E926266C6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EF0462-199B-447E-A6B8-A01A8447EE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B979F-9F73-4AD5-B532-C08F4000E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00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g"/><Relationship Id="rId7" Type="http://schemas.openxmlformats.org/officeDocument/2006/relationships/image" Target="../media/image5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g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&#1076;&#1077;&#1083;&#1072;&#1081;&#1091;&#1088;&#1086;&#1082;&#1080;&#1089;&#1072;&#1084;.&#1088;&#1092;/blog/opasny-li-komety-dlya-zemli/?ysclid=lecvvestk3128806812" TargetMode="External"/><Relationship Id="rId13" Type="http://schemas.openxmlformats.org/officeDocument/2006/relationships/hyperlink" Target="https://life.ru/p/1507751?ysclid=lecvdxekxg880021152" TargetMode="External"/><Relationship Id="rId18" Type="http://schemas.openxmlformats.org/officeDocument/2006/relationships/comments" Target="../comments/comment1.xml"/><Relationship Id="rId3" Type="http://schemas.openxmlformats.org/officeDocument/2006/relationships/image" Target="../media/image3.jpg"/><Relationship Id="rId7" Type="http://schemas.openxmlformats.org/officeDocument/2006/relationships/hyperlink" Target="https://dzen.ru/a/YYjuCZMln3ju-F_t" TargetMode="External"/><Relationship Id="rId12" Type="http://schemas.openxmlformats.org/officeDocument/2006/relationships/hyperlink" Target="https://oko-planet.su/science/sciencecosmos/19790-ugroza-oblaka-oorta.html" TargetMode="External"/><Relationship Id="rId17" Type="http://schemas.openxmlformats.org/officeDocument/2006/relationships/hyperlink" Target="https://ru.wikipedia.org/wiki/%D0%A7%D1%91%D1%80%D0%BD%D0%B0%D1%8F_%D0%B4%D1%8B%D1%80%D0%B0_%D1%81%D1%80%D0%B5%D0%B4%D0%BD%D0%B5%D0%B9_%D0%BC%D0%B0%D1%81%D1%81%D1%8B" TargetMode="External"/><Relationship Id="rId2" Type="http://schemas.openxmlformats.org/officeDocument/2006/relationships/image" Target="../media/image7.jpg"/><Relationship Id="rId16" Type="http://schemas.openxmlformats.org/officeDocument/2006/relationships/hyperlink" Target="https://v-kosmose.com/chto-esli-by-kvazar-vorvalsya-v-solnechnuyu-sistemu/?ysclid=ler94krjak34235164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i-news.ru/eto-interesno/stolknovenie-andromedy-i-mlechnogo-puti-uzhe-nachalos-pochemu-tak-rano.html?ysclid=leb9v4nb2o879082207" TargetMode="External"/><Relationship Id="rId11" Type="http://schemas.openxmlformats.org/officeDocument/2006/relationships/hyperlink" Target="https://ru.wikipedia.org/wiki/%D0%9F%D0%BE%D1%8F%D1%81_%D0%9A%D0%BE%D0%B9%D0%BF%D0%B5%D1%80%D0%B0" TargetMode="External"/><Relationship Id="rId5" Type="http://schemas.openxmlformats.org/officeDocument/2006/relationships/hyperlink" Target="https://translated.turbopages.org/proxy_u/en-ru.ru.da405f9d-63f1ffc2-945d0ca4-74722d776562/https/en.wikipedia.org/wiki/Milky_Way%E2%80%93Andromeda_collision" TargetMode="External"/><Relationship Id="rId15" Type="http://schemas.openxmlformats.org/officeDocument/2006/relationships/hyperlink" Target="https://dzen.ru/a/W78dLtoO2wCqxJ_p" TargetMode="External"/><Relationship Id="rId10" Type="http://schemas.openxmlformats.org/officeDocument/2006/relationships/hyperlink" Target="https://tehnowar.ru/288715-Chto-bylo-byesli-by-nasha-galaktika-prevratilasy-v-kvazar.html" TargetMode="External"/><Relationship Id="rId4" Type="http://schemas.openxmlformats.org/officeDocument/2006/relationships/hyperlink" Target="https://ru.wikipedia.org/wiki/%D0%A1%D1%82%D0%BE%D0%BB%D0%BA%D0%BD%D0%BE%D0%B2%D0%B5%D0%BD%D0%B8%D0%B5_%D0%9C%D0%BB%D0%B5%D1%87%D0%BD%D0%BE%D0%B3%D0%BE_%D0%9F%D1%83%D1%82%D0%B8_%D0%B8_%D0%B3%D0%B0%D0%BB%D0%B0%D0%BA%D1%82%D0%B8%D0%BA%D0%B8_%D0%90%D0%BD%D0%B4%D1%80%D0%BE%D0%BC%D0%B5%D0%B4%D1%8B" TargetMode="External"/><Relationship Id="rId9" Type="http://schemas.openxmlformats.org/officeDocument/2006/relationships/hyperlink" Target="https://v-kosmose.com/chto-esli-by-kvazar-vorvalsya-v-solnechnuyu-sistemu/?ysclid=lecw6w50qy724863388" TargetMode="External"/><Relationship Id="rId14" Type="http://schemas.openxmlformats.org/officeDocument/2006/relationships/hyperlink" Target="https://dzen.ru/a/YjH8QDYszFx8000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5.wdp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11" Type="http://schemas.microsoft.com/office/2007/relationships/hdphoto" Target="../media/hdphoto7.wdp"/><Relationship Id="rId5" Type="http://schemas.openxmlformats.org/officeDocument/2006/relationships/image" Target="../media/image13.jp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microsoft.com/office/2007/relationships/hdphoto" Target="../media/hdphoto9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BF41E51-109D-41AA-AFE9-D017A46E049E}"/>
              </a:ext>
            </a:extLst>
          </p:cNvPr>
          <p:cNvSpPr/>
          <p:nvPr/>
        </p:nvSpPr>
        <p:spPr>
          <a:xfrm>
            <a:off x="-735010" y="-1402080"/>
            <a:ext cx="21248050" cy="130149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089577AF-60DB-406A-84E9-0CE357EC29A5}"/>
              </a:ext>
            </a:extLst>
          </p:cNvPr>
          <p:cNvSpPr/>
          <p:nvPr/>
        </p:nvSpPr>
        <p:spPr>
          <a:xfrm flipH="1">
            <a:off x="-2" y="41187"/>
            <a:ext cx="11998665" cy="6816813"/>
          </a:xfrm>
          <a:prstGeom prst="rect">
            <a:avLst/>
          </a:prstGeom>
          <a:blipFill dpi="0" rotWithShape="1">
            <a:blip r:embed="rId2">
              <a:alphaModFix amt="5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5389F2B9-1D75-4E41-A4EB-D764D1D57229}"/>
              </a:ext>
            </a:extLst>
          </p:cNvPr>
          <p:cNvSpPr/>
          <p:nvPr/>
        </p:nvSpPr>
        <p:spPr>
          <a:xfrm>
            <a:off x="-2" y="-307827"/>
            <a:ext cx="14489723" cy="8639908"/>
          </a:xfrm>
          <a:prstGeom prst="rect">
            <a:avLst/>
          </a:prstGeom>
          <a:blipFill dpi="0" rotWithShape="1">
            <a:blip r:embed="rId3">
              <a:alphaModFix amt="3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chemeClr val="bg1"/>
              </a:solidFill>
              <a:latin typeface="Franklin Gothic Demi" panose="020B0703020102020204" pitchFamily="34" charset="0"/>
              <a:ea typeface="Cascadia Mono ExtraLight" panose="020B0609020000020004" pitchFamily="49" charset="0"/>
              <a:cs typeface="Cascadia Mono ExtraLight" panose="020B0609020000020004" pitchFamily="49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EC952D-DF84-410B-A58F-529F1D901881}"/>
              </a:ext>
            </a:extLst>
          </p:cNvPr>
          <p:cNvSpPr txBox="1"/>
          <p:nvPr/>
        </p:nvSpPr>
        <p:spPr>
          <a:xfrm>
            <a:off x="7244859" y="318280"/>
            <a:ext cx="41089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ru-RU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Наша судьба при столкновении </a:t>
            </a:r>
            <a:r>
              <a:rPr lang="ru-RU" sz="3600" b="1" i="1" dirty="0">
                <a:solidFill>
                  <a:schemeClr val="bg1"/>
                </a:solidFill>
                <a:latin typeface="Comic Sans MS" panose="030F0702030302020204" pitchFamily="66" charset="0"/>
              </a:rPr>
              <a:t>Млечного пути </a:t>
            </a:r>
          </a:p>
          <a:p>
            <a:r>
              <a:rPr lang="ru-RU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и </a:t>
            </a:r>
            <a:r>
              <a:rPr lang="ru-RU" sz="3600" b="1" i="1" dirty="0">
                <a:solidFill>
                  <a:schemeClr val="bg1"/>
                </a:solidFill>
                <a:latin typeface="Comic Sans MS" panose="030F0702030302020204" pitchFamily="66" charset="0"/>
              </a:rPr>
              <a:t>Андромеды</a:t>
            </a:r>
          </a:p>
        </p:txBody>
      </p:sp>
      <p:sp>
        <p:nvSpPr>
          <p:cNvPr id="29" name="Блок-схема: документ 28">
            <a:extLst>
              <a:ext uri="{FF2B5EF4-FFF2-40B4-BE49-F238E27FC236}">
                <a16:creationId xmlns:a16="http://schemas.microsoft.com/office/drawing/2014/main" id="{B785865E-2380-47E8-8E9F-91192016322B}"/>
              </a:ext>
            </a:extLst>
          </p:cNvPr>
          <p:cNvSpPr/>
          <p:nvPr/>
        </p:nvSpPr>
        <p:spPr>
          <a:xfrm rot="13074941">
            <a:off x="-5874625" y="9000558"/>
            <a:ext cx="6429673" cy="402122"/>
          </a:xfrm>
          <a:prstGeom prst="flowChartDocumen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1C6B1D-7BA7-4479-8512-E7B5CB48B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2440" y="-3114357"/>
            <a:ext cx="9144000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91CEC4-DFAB-4F8B-82C3-B79905A78F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9362758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A8EA7A9-7CA1-4CC9-A93A-CED37210DF6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67" b="92929" l="10000" r="92273">
                        <a14:foregroundMark x1="67659" y1="8606" x2="75000" y2="10505"/>
                        <a14:foregroundMark x1="69318" y1="6707" x2="73932" y2="7556"/>
                        <a14:foregroundMark x1="64000" y1="82626" x2="77955" y2="88727"/>
                        <a14:foregroundMark x1="62932" y1="81374" x2="74432" y2="87030"/>
                        <a14:foregroundMark x1="74432" y1="87030" x2="81273" y2="84727"/>
                        <a14:foregroundMark x1="93932" y1="27717" x2="92318" y2="74141"/>
                        <a14:foregroundMark x1="92318" y1="74141" x2="84545" y2="78828"/>
                        <a14:foregroundMark x1="84545" y1="78828" x2="82932" y2="80929"/>
                        <a14:foregroundMark x1="90500" y1="66828" x2="88000" y2="74990"/>
                        <a14:foregroundMark x1="88000" y1="74990" x2="78864" y2="87111"/>
                        <a14:foregroundMark x1="78864" y1="87111" x2="72909" y2="90141"/>
                        <a14:foregroundMark x1="72909" y1="90141" x2="71341" y2="89333"/>
                        <a14:foregroundMark x1="68727" y1="91434" x2="82455" y2="92929"/>
                      </a14:backgroundRemoval>
                    </a14:imgEffect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91"/>
          <a:stretch/>
        </p:blipFill>
        <p:spPr>
          <a:xfrm rot="177592" flipH="1">
            <a:off x="-10840435" y="-2234905"/>
            <a:ext cx="11438248" cy="11148646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701EB99C-8221-4AE6-8208-636873E0F103}"/>
              </a:ext>
            </a:extLst>
          </p:cNvPr>
          <p:cNvGrpSpPr/>
          <p:nvPr/>
        </p:nvGrpSpPr>
        <p:grpSpPr>
          <a:xfrm>
            <a:off x="-5319577" y="4368150"/>
            <a:ext cx="4286250" cy="2381250"/>
            <a:chOff x="2614633" y="2540490"/>
            <a:chExt cx="4286250" cy="2381250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7A44E607-FF4D-42DB-B978-0CC18E7773C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90436">
              <a:off x="3324841" y="2719750"/>
              <a:ext cx="2569011" cy="1823223"/>
            </a:xfrm>
            <a:prstGeom prst="rect">
              <a:avLst/>
            </a:prstGeom>
          </p:spPr>
        </p:pic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id="{AA29EEFA-262C-48AF-B693-0B1F9AFCD7F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200" b="93200" l="10000" r="90000">
                          <a14:foregroundMark x1="21556" y1="8200" x2="32333" y2="10600"/>
                          <a14:foregroundMark x1="24000" y1="4000" x2="46222" y2="5400"/>
                          <a14:foregroundMark x1="46222" y1="5400" x2="55556" y2="5200"/>
                          <a14:foregroundMark x1="55556" y1="5200" x2="56000" y2="4400"/>
                          <a14:foregroundMark x1="36111" y1="4200" x2="45556" y2="5200"/>
                          <a14:foregroundMark x1="45556" y1="5200" x2="55556" y2="4000"/>
                          <a14:foregroundMark x1="55556" y1="4000" x2="63556" y2="6000"/>
                          <a14:foregroundMark x1="63556" y1="6000" x2="66111" y2="3200"/>
                          <a14:foregroundMark x1="68000" y1="4400" x2="76667" y2="3800"/>
                          <a14:foregroundMark x1="76667" y1="3800" x2="82889" y2="7000"/>
                          <a14:foregroundMark x1="82889" y1="7000" x2="83111" y2="6600"/>
                          <a14:foregroundMark x1="81667" y1="6000" x2="84556" y2="7400"/>
                          <a14:foregroundMark x1="82000" y1="5800" x2="84778" y2="5600"/>
                          <a14:foregroundMark x1="84889" y1="7000" x2="84444" y2="22600"/>
                          <a14:foregroundMark x1="85570" y1="28200" x2="85589" y2="28892"/>
                          <a14:foregroundMark x1="85333" y1="19400" x2="85570" y2="28200"/>
                          <a14:foregroundMark x1="85111" y1="33874" x2="85111" y2="41600"/>
                          <a14:foregroundMark x1="85111" y1="41600" x2="85111" y2="41600"/>
                          <a14:foregroundMark x1="85193" y1="37128" x2="84222" y2="46800"/>
                          <a14:foregroundMark x1="85528" y1="33780" x2="85455" y2="34510"/>
                          <a14:foregroundMark x1="84222" y1="46800" x2="84444" y2="68200"/>
                          <a14:foregroundMark x1="85222" y1="45400" x2="84222" y2="78400"/>
                          <a14:foregroundMark x1="84333" y1="56400" x2="84444" y2="83000"/>
                          <a14:foregroundMark x1="84444" y1="83000" x2="84222" y2="84000"/>
                          <a14:foregroundMark x1="84556" y1="66800" x2="84889" y2="80400"/>
                          <a14:foregroundMark x1="84889" y1="75200" x2="83333" y2="86800"/>
                          <a14:foregroundMark x1="78907" y1="87645" x2="76000" y2="88200"/>
                          <a14:foregroundMark x1="83333" y1="86800" x2="81749" y2="87102"/>
                          <a14:foregroundMark x1="85000" y1="81800" x2="84111" y2="86000"/>
                          <a14:foregroundMark x1="23889" y1="4600" x2="17778" y2="6600"/>
                          <a14:foregroundMark x1="16889" y1="5600" x2="21000" y2="5200"/>
                          <a14:foregroundMark x1="15556" y1="5400" x2="18000" y2="5600"/>
                          <a14:foregroundMark x1="15222" y1="6600" x2="15667" y2="19200"/>
                          <a14:foregroundMark x1="15111" y1="14600" x2="15000" y2="22200"/>
                          <a14:foregroundMark x1="14889" y1="23600" x2="14889" y2="33800"/>
                          <a14:foregroundMark x1="14086" y1="41600" x2="14025" y2="42200"/>
                          <a14:foregroundMark x1="14292" y1="39600" x2="14168" y2="40800"/>
                          <a14:foregroundMark x1="14889" y1="33800" x2="14292" y2="39600"/>
                          <a14:foregroundMark x1="15111" y1="51200" x2="15111" y2="60200"/>
                          <a14:foregroundMark x1="15111" y1="48823" x2="15111" y2="50000"/>
                          <a14:foregroundMark x1="14889" y1="63200" x2="14889" y2="72800"/>
                          <a14:foregroundMark x1="15111" y1="75200" x2="17567" y2="85646"/>
                          <a14:foregroundMark x1="22667" y1="87400" x2="22949" y2="90623"/>
                          <a14:foregroundMark x1="14778" y1="77600" x2="18309" y2="84964"/>
                          <a14:foregroundMark x1="23333" y1="86200" x2="30333" y2="86800"/>
                          <a14:foregroundMark x1="30333" y1="86800" x2="30463" y2="86901"/>
                          <a14:foregroundMark x1="15444" y1="79000" x2="17070" y2="87159"/>
                          <a14:foregroundMark x1="14889" y1="80600" x2="15333" y2="84800"/>
                          <a14:foregroundMark x1="14889" y1="42800" x2="14667" y2="45000"/>
                          <a14:backgroundMark x1="13871" y1="44742" x2="14000" y2="48000"/>
                          <a14:backgroundMark x1="36222" y1="91800" x2="46556" y2="95000"/>
                          <a14:backgroundMark x1="46556" y1="95000" x2="46778" y2="94800"/>
                          <a14:backgroundMark x1="27111" y1="90600" x2="44667" y2="89800"/>
                          <a14:backgroundMark x1="44667" y1="89800" x2="56556" y2="90200"/>
                          <a14:backgroundMark x1="58222" y1="91200" x2="65444" y2="89800"/>
                          <a14:backgroundMark x1="65444" y1="89800" x2="72889" y2="91400"/>
                          <a14:backgroundMark x1="86000" y1="32800" x2="86222" y2="30400"/>
                          <a14:backgroundMark x1="18778" y1="90800" x2="21778" y2="94200"/>
                          <a14:backgroundMark x1="17333" y1="90600" x2="19333" y2="91200"/>
                          <a14:backgroundMark x1="17889" y1="90400" x2="16889" y2="90000"/>
                          <a14:backgroundMark x1="82778" y1="90200" x2="79556" y2="89600"/>
                          <a14:backgroundMark x1="82333" y1="89800" x2="85778" y2="89600"/>
                          <a14:backgroundMark x1="18000" y1="89600" x2="21444" y2="89000"/>
                          <a14:backgroundMark x1="16333" y1="89400" x2="20000" y2="88600"/>
                          <a14:backgroundMark x1="17000" y1="88200" x2="18667" y2="88800"/>
                          <a14:backgroundMark x1="86111" y1="33600" x2="86222" y2="27000"/>
                          <a14:backgroundMark x1="86000" y1="28800" x2="86333" y2="33600"/>
                          <a14:backgroundMark x1="85778" y1="28200" x2="85778" y2="28200"/>
                          <a14:backgroundMark x1="85889" y1="28400" x2="85889" y2="28400"/>
                          <a14:backgroundMark x1="14333" y1="41600" x2="14333" y2="41600"/>
                          <a14:backgroundMark x1="14111" y1="41600" x2="14111" y2="41600"/>
                          <a14:backgroundMark x1="14111" y1="41600" x2="14111" y2="41600"/>
                          <a14:backgroundMark x1="14000" y1="42512" x2="14000" y2="41600"/>
                          <a14:backgroundMark x1="14222" y1="40800" x2="14222" y2="40800"/>
                          <a14:backgroundMark x1="14222" y1="39600" x2="14222" y2="39600"/>
                          <a14:backgroundMark x1="14222" y1="41000" x2="14111" y2="41800"/>
                          <a14:backgroundMark x1="14111" y1="44820" x2="14111" y2="46200"/>
                          <a14:backgroundMark x1="14111" y1="42200" x2="14111" y2="42548"/>
                          <a14:backgroundMark x1="14111" y1="47200" x2="14222" y2="49000"/>
                          <a14:backgroundMark x1="14222" y1="50000" x2="14222" y2="512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29491">
              <a:off x="2614633" y="2540490"/>
              <a:ext cx="4286250" cy="2381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451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44444E-6 L 0.49309 -0.138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61" y="-69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1.11111E-6 L 0.48386 0.00486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93" y="2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186F741-BF1E-4B93-8BF7-BBB2DA0F6ADD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D124FE-6F93-4FD7-8531-16CF68995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960" y="-2256155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6F3E96-4701-43FB-9385-27287ECFCE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960" y="6626225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Лента: изогнутая и наклоненная вниз 9">
            <a:extLst>
              <a:ext uri="{FF2B5EF4-FFF2-40B4-BE49-F238E27FC236}">
                <a16:creationId xmlns:a16="http://schemas.microsoft.com/office/drawing/2014/main" id="{D2ED004A-4A5D-400E-809D-4E47BEA5F313}"/>
              </a:ext>
            </a:extLst>
          </p:cNvPr>
          <p:cNvSpPr/>
          <p:nvPr/>
        </p:nvSpPr>
        <p:spPr>
          <a:xfrm rot="19779238" flipH="1">
            <a:off x="6769810" y="-4103788"/>
            <a:ext cx="17805068" cy="9549021"/>
          </a:xfrm>
          <a:prstGeom prst="ellipseRibb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>
            <a:extLst>
              <a:ext uri="{FF2B5EF4-FFF2-40B4-BE49-F238E27FC236}">
                <a16:creationId xmlns:a16="http://schemas.microsoft.com/office/drawing/2014/main" id="{ED67FE79-7D92-40E2-BBC3-AA2C5C3EB457}"/>
              </a:ext>
            </a:extLst>
          </p:cNvPr>
          <p:cNvSpPr/>
          <p:nvPr/>
        </p:nvSpPr>
        <p:spPr>
          <a:xfrm rot="3882382">
            <a:off x="4983666" y="2907792"/>
            <a:ext cx="6878893" cy="2278420"/>
          </a:xfrm>
          <a:prstGeom prst="triangl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D94CF1-42E4-4B45-B348-95F447503644}"/>
              </a:ext>
            </a:extLst>
          </p:cNvPr>
          <p:cNvSpPr txBox="1"/>
          <p:nvPr/>
        </p:nvSpPr>
        <p:spPr>
          <a:xfrm>
            <a:off x="189132" y="177800"/>
            <a:ext cx="499904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14014B"/>
                </a:solidFill>
                <a:latin typeface="Comic Sans MS" panose="030F0702030302020204" pitchFamily="66" charset="0"/>
              </a:rPr>
              <a:t>Столкновение чёрных дыр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7722E7-E95D-4DE5-8669-5E86EFEA5237}"/>
              </a:ext>
            </a:extLst>
          </p:cNvPr>
          <p:cNvSpPr txBox="1"/>
          <p:nvPr/>
        </p:nvSpPr>
        <p:spPr>
          <a:xfrm>
            <a:off x="283128" y="1776221"/>
            <a:ext cx="5294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400" b="1" dirty="0">
              <a:latin typeface="Bahnschrift SemiBold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41DAC3-E179-4356-B158-20E766377B01}"/>
              </a:ext>
            </a:extLst>
          </p:cNvPr>
          <p:cNvSpPr txBox="1"/>
          <p:nvPr/>
        </p:nvSpPr>
        <p:spPr>
          <a:xfrm>
            <a:off x="283128" y="1672439"/>
            <a:ext cx="515874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Bahnschrift SemiBold" panose="020B0502040204020203" pitchFamily="34" charset="0"/>
              </a:rPr>
              <a:t>Две чёрные дыры приближаются друг к другу по спирали, создавая  гравитационные волны. Они начинают вращаться вокруг друг друга невероятно быстро</a:t>
            </a:r>
            <a:r>
              <a:rPr lang="en-US" sz="2000" b="1" dirty="0">
                <a:latin typeface="Bahnschrift SemiBold" panose="020B0502040204020203" pitchFamily="34" charset="0"/>
              </a:rPr>
              <a:t>, </a:t>
            </a:r>
            <a:r>
              <a:rPr lang="ru-RU" sz="2000" b="1" dirty="0">
                <a:latin typeface="Bahnschrift SemiBold" panose="020B0502040204020203" pitchFamily="34" charset="0"/>
              </a:rPr>
              <a:t>пока либо не сольются, либо не привяжутся друг к другу. В результате появляется объект, чья масса равна чуть больше сумме масс двух столкнувшихся объектов</a:t>
            </a:r>
            <a:endParaRPr lang="en-US" sz="2000" b="1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987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A1A9B24-03D3-4CA7-9BE6-137BF11EFDE7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B57E66-449A-4864-8321-B92DA8F65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7319" y="-662782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Блок-схема: документ 9">
            <a:extLst>
              <a:ext uri="{FF2B5EF4-FFF2-40B4-BE49-F238E27FC236}">
                <a16:creationId xmlns:a16="http://schemas.microsoft.com/office/drawing/2014/main" id="{BF0F1306-DAAD-4698-A448-83EF950F0AD4}"/>
              </a:ext>
            </a:extLst>
          </p:cNvPr>
          <p:cNvSpPr/>
          <p:nvPr/>
        </p:nvSpPr>
        <p:spPr>
          <a:xfrm>
            <a:off x="-493932" y="-4735292"/>
            <a:ext cx="13644880" cy="8164292"/>
          </a:xfrm>
          <a:prstGeom prst="flowChartDocumen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C75054C-02F9-4A27-9DBA-D87B7BFF76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620" y="2144719"/>
            <a:ext cx="5195888" cy="3842385"/>
          </a:xfrm>
          <a:prstGeom prst="rect">
            <a:avLst/>
          </a:prstGeom>
        </p:spPr>
      </p:pic>
      <p:sp>
        <p:nvSpPr>
          <p:cNvPr id="11" name="Фигура, имеющая форму буквы L 10">
            <a:extLst>
              <a:ext uri="{FF2B5EF4-FFF2-40B4-BE49-F238E27FC236}">
                <a16:creationId xmlns:a16="http://schemas.microsoft.com/office/drawing/2014/main" id="{173ECE17-91DB-41F2-92C9-4C7EFBBDF0B6}"/>
              </a:ext>
            </a:extLst>
          </p:cNvPr>
          <p:cNvSpPr/>
          <p:nvPr/>
        </p:nvSpPr>
        <p:spPr>
          <a:xfrm rot="5400000">
            <a:off x="648740" y="1716861"/>
            <a:ext cx="1325563" cy="1269024"/>
          </a:xfrm>
          <a:prstGeom prst="corner">
            <a:avLst>
              <a:gd name="adj1" fmla="val 26007"/>
              <a:gd name="adj2" fmla="val 233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Фигура, имеющая форму буквы L 11">
            <a:extLst>
              <a:ext uri="{FF2B5EF4-FFF2-40B4-BE49-F238E27FC236}">
                <a16:creationId xmlns:a16="http://schemas.microsoft.com/office/drawing/2014/main" id="{091C0731-F853-4FA8-9D39-4EDC86CD7BE5}"/>
              </a:ext>
            </a:extLst>
          </p:cNvPr>
          <p:cNvSpPr/>
          <p:nvPr/>
        </p:nvSpPr>
        <p:spPr>
          <a:xfrm rot="16200000">
            <a:off x="5433219" y="5145938"/>
            <a:ext cx="1325563" cy="1269024"/>
          </a:xfrm>
          <a:prstGeom prst="corner">
            <a:avLst>
              <a:gd name="adj1" fmla="val 22004"/>
              <a:gd name="adj2" fmla="val 233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967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C813A9C6-D9F6-4362-A3A7-204E8DD30AF2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34B612-0450-4CF3-A3FD-B4F58BF53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080" y="-1325563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D563A5-61D5-4BB9-A3FB-CAE7C3384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560" y="7357745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B3AF220E-0FFE-453D-B8D6-CDE58E4918E6}"/>
              </a:ext>
            </a:extLst>
          </p:cNvPr>
          <p:cNvGrpSpPr/>
          <p:nvPr/>
        </p:nvGrpSpPr>
        <p:grpSpPr>
          <a:xfrm>
            <a:off x="1021080" y="-1479261"/>
            <a:ext cx="9420665" cy="9237785"/>
            <a:chOff x="6322092" y="-1403839"/>
            <a:chExt cx="9420665" cy="9237785"/>
          </a:xfrm>
        </p:grpSpPr>
        <p:sp>
          <p:nvSpPr>
            <p:cNvPr id="13" name="Прямоугольник: один скругленный угол 12">
              <a:extLst>
                <a:ext uri="{FF2B5EF4-FFF2-40B4-BE49-F238E27FC236}">
                  <a16:creationId xmlns:a16="http://schemas.microsoft.com/office/drawing/2014/main" id="{29F0D7F4-001D-48DD-AE0A-B358861B69C6}"/>
                </a:ext>
              </a:extLst>
            </p:cNvPr>
            <p:cNvSpPr/>
            <p:nvPr/>
          </p:nvSpPr>
          <p:spPr>
            <a:xfrm>
              <a:off x="6322092" y="0"/>
              <a:ext cx="8625840" cy="7006761"/>
            </a:xfrm>
            <a:prstGeom prst="round1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74724AAF-06B9-4387-8D6F-79A9AC255CB4}"/>
                </a:ext>
              </a:extLst>
            </p:cNvPr>
            <p:cNvGrpSpPr/>
            <p:nvPr/>
          </p:nvGrpSpPr>
          <p:grpSpPr>
            <a:xfrm>
              <a:off x="6504972" y="-1403839"/>
              <a:ext cx="9237785" cy="9237785"/>
              <a:chOff x="5486400" y="-1556239"/>
              <a:chExt cx="9237785" cy="9237785"/>
            </a:xfr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5" name="Блок-схема: знак завершения 4">
                <a:extLst>
                  <a:ext uri="{FF2B5EF4-FFF2-40B4-BE49-F238E27FC236}">
                    <a16:creationId xmlns:a16="http://schemas.microsoft.com/office/drawing/2014/main" id="{A5C2B8CA-9302-4BFA-B733-5FF14F8497D3}"/>
                  </a:ext>
                </a:extLst>
              </p:cNvPr>
              <p:cNvSpPr/>
              <p:nvPr/>
            </p:nvSpPr>
            <p:spPr>
              <a:xfrm>
                <a:off x="5486400" y="485885"/>
                <a:ext cx="9237785" cy="1729154"/>
              </a:xfrm>
              <a:prstGeom prst="flowChartTermina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Блок-схема: знак завершения 5">
                <a:extLst>
                  <a:ext uri="{FF2B5EF4-FFF2-40B4-BE49-F238E27FC236}">
                    <a16:creationId xmlns:a16="http://schemas.microsoft.com/office/drawing/2014/main" id="{855C65E7-43E9-4AEB-B97E-C8BCB95DDDF5}"/>
                  </a:ext>
                </a:extLst>
              </p:cNvPr>
              <p:cNvSpPr/>
              <p:nvPr/>
            </p:nvSpPr>
            <p:spPr>
              <a:xfrm>
                <a:off x="7047328" y="4655772"/>
                <a:ext cx="7676857" cy="2099187"/>
              </a:xfrm>
              <a:prstGeom prst="flowChartTermina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Блок-схема: знак завершения 6">
                <a:extLst>
                  <a:ext uri="{FF2B5EF4-FFF2-40B4-BE49-F238E27FC236}">
                    <a16:creationId xmlns:a16="http://schemas.microsoft.com/office/drawing/2014/main" id="{58145F23-D96C-40DF-B0C3-8CD9CF8C15B4}"/>
                  </a:ext>
                </a:extLst>
              </p:cNvPr>
              <p:cNvSpPr/>
              <p:nvPr/>
            </p:nvSpPr>
            <p:spPr>
              <a:xfrm rot="5400000">
                <a:off x="6917787" y="2198077"/>
                <a:ext cx="9237785" cy="1729154"/>
              </a:xfrm>
              <a:prstGeom prst="flowChartTermina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1015B2C-1737-4C5E-B45B-EFD70936B153}"/>
              </a:ext>
            </a:extLst>
          </p:cNvPr>
          <p:cNvSpPr/>
          <p:nvPr/>
        </p:nvSpPr>
        <p:spPr>
          <a:xfrm>
            <a:off x="4190035" y="-75422"/>
            <a:ext cx="8437945" cy="69797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C6B984-E394-4CE6-B118-FDA809CCC73A}"/>
              </a:ext>
            </a:extLst>
          </p:cNvPr>
          <p:cNvSpPr txBox="1"/>
          <p:nvPr/>
        </p:nvSpPr>
        <p:spPr>
          <a:xfrm>
            <a:off x="4923692" y="0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14014B"/>
                </a:solidFill>
                <a:latin typeface="Comic Sans MS" panose="030F0702030302020204" pitchFamily="66" charset="0"/>
              </a:rPr>
              <a:t>Что станет с галактиками?</a:t>
            </a:r>
          </a:p>
        </p:txBody>
      </p:sp>
      <p:sp>
        <p:nvSpPr>
          <p:cNvPr id="18" name="Звезда: 4 точки 17">
            <a:extLst>
              <a:ext uri="{FF2B5EF4-FFF2-40B4-BE49-F238E27FC236}">
                <a16:creationId xmlns:a16="http://schemas.microsoft.com/office/drawing/2014/main" id="{53E30683-EED9-42FC-913C-63DC93B14FCA}"/>
              </a:ext>
            </a:extLst>
          </p:cNvPr>
          <p:cNvSpPr/>
          <p:nvPr/>
        </p:nvSpPr>
        <p:spPr>
          <a:xfrm>
            <a:off x="5198409" y="3463290"/>
            <a:ext cx="265131" cy="232410"/>
          </a:xfrm>
          <a:prstGeom prst="star4">
            <a:avLst>
              <a:gd name="adj" fmla="val 112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122257-663C-4E06-838B-DD66640D7D1B}"/>
              </a:ext>
            </a:extLst>
          </p:cNvPr>
          <p:cNvSpPr txBox="1"/>
          <p:nvPr/>
        </p:nvSpPr>
        <p:spPr>
          <a:xfrm>
            <a:off x="4923692" y="1535610"/>
            <a:ext cx="575954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Bahnschrift SemiBold" panose="020B0502040204020203" pitchFamily="34" charset="0"/>
              </a:rPr>
              <a:t>Будущая галактика будет называться </a:t>
            </a:r>
            <a:r>
              <a:rPr lang="ru-RU" sz="2000" b="1" dirty="0" err="1">
                <a:latin typeface="Bahnschrift SemiBold" panose="020B0502040204020203" pitchFamily="34" charset="0"/>
              </a:rPr>
              <a:t>Млекомеда</a:t>
            </a:r>
            <a:r>
              <a:rPr lang="ru-RU" sz="2000" b="1" dirty="0">
                <a:latin typeface="Bahnschrift SemiBold" panose="020B0502040204020203" pitchFamily="34" charset="0"/>
              </a:rPr>
              <a:t> или же </a:t>
            </a:r>
            <a:r>
              <a:rPr lang="ru-RU" sz="2000" b="1" dirty="0" err="1">
                <a:latin typeface="Bahnschrift SemiBold" panose="020B0502040204020203" pitchFamily="34" charset="0"/>
              </a:rPr>
              <a:t>Милкдромеда</a:t>
            </a:r>
            <a:r>
              <a:rPr lang="ru-RU" sz="2000" b="1" dirty="0">
                <a:latin typeface="Bahnschrift SemiBold" panose="020B0502040204020203" pitchFamily="34" charset="0"/>
              </a:rPr>
              <a:t>. Само столкновение будет происходить в три стадии. Начнётся обильное звёздообразование. Продукт слияния Млечного пути и Андромеды может стать</a:t>
            </a:r>
            <a:r>
              <a:rPr lang="en-US" sz="2000" b="1" dirty="0">
                <a:latin typeface="Bahnschrift SemiBold" panose="020B0502040204020203" pitchFamily="34" charset="0"/>
              </a:rPr>
              <a:t>:</a:t>
            </a:r>
          </a:p>
          <a:p>
            <a:r>
              <a:rPr lang="en-US" sz="2000" b="1" dirty="0">
                <a:latin typeface="Bahnschrift SemiBold" panose="020B0502040204020203" pitchFamily="34" charset="0"/>
              </a:rPr>
              <a:t>       </a:t>
            </a:r>
            <a:r>
              <a:rPr lang="ru-RU" sz="2000" b="1" dirty="0" err="1">
                <a:latin typeface="Bahnschrift SemiBold" panose="020B0502040204020203" pitchFamily="34" charset="0"/>
              </a:rPr>
              <a:t>Суперспиральной</a:t>
            </a:r>
            <a:r>
              <a:rPr lang="ru-RU" sz="2000" b="1" dirty="0">
                <a:latin typeface="Bahnschrift SemiBold" panose="020B0502040204020203" pitchFamily="34" charset="0"/>
              </a:rPr>
              <a:t> галактикой</a:t>
            </a:r>
          </a:p>
          <a:p>
            <a:r>
              <a:rPr lang="ru-RU" sz="2000" b="1" dirty="0">
                <a:latin typeface="Bahnschrift SemiBold" panose="020B0502040204020203" pitchFamily="34" charset="0"/>
              </a:rPr>
              <a:t>       Гигантской эллиптической галактикой</a:t>
            </a:r>
          </a:p>
          <a:p>
            <a:r>
              <a:rPr lang="ru-RU" sz="2000" b="1" dirty="0">
                <a:latin typeface="Bahnschrift SemiBold" panose="020B0502040204020203" pitchFamily="34" charset="0"/>
              </a:rPr>
              <a:t>       Большой линзовидной галактикой</a:t>
            </a:r>
          </a:p>
          <a:p>
            <a:r>
              <a:rPr lang="ru-RU" sz="2000" b="1" dirty="0">
                <a:latin typeface="Bahnschrift SemiBold" panose="020B0502040204020203" pitchFamily="34" charset="0"/>
              </a:rPr>
              <a:t>       Квазаром</a:t>
            </a:r>
          </a:p>
        </p:txBody>
      </p:sp>
      <p:sp>
        <p:nvSpPr>
          <p:cNvPr id="20" name="Звезда: 4 точки 19">
            <a:extLst>
              <a:ext uri="{FF2B5EF4-FFF2-40B4-BE49-F238E27FC236}">
                <a16:creationId xmlns:a16="http://schemas.microsoft.com/office/drawing/2014/main" id="{14774A73-584F-495C-B818-F306CAE4BA36}"/>
              </a:ext>
            </a:extLst>
          </p:cNvPr>
          <p:cNvSpPr/>
          <p:nvPr/>
        </p:nvSpPr>
        <p:spPr>
          <a:xfrm>
            <a:off x="5198409" y="3469005"/>
            <a:ext cx="265131" cy="232410"/>
          </a:xfrm>
          <a:prstGeom prst="star4">
            <a:avLst>
              <a:gd name="adj" fmla="val 112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Звезда: 4 точки 20">
            <a:extLst>
              <a:ext uri="{FF2B5EF4-FFF2-40B4-BE49-F238E27FC236}">
                <a16:creationId xmlns:a16="http://schemas.microsoft.com/office/drawing/2014/main" id="{00EDD3CE-A650-424E-BF71-D53AE2A6D935}"/>
              </a:ext>
            </a:extLst>
          </p:cNvPr>
          <p:cNvSpPr/>
          <p:nvPr/>
        </p:nvSpPr>
        <p:spPr>
          <a:xfrm>
            <a:off x="5198409" y="3741656"/>
            <a:ext cx="265131" cy="232410"/>
          </a:xfrm>
          <a:prstGeom prst="star4">
            <a:avLst>
              <a:gd name="adj" fmla="val 112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Звезда: 4 точки 21">
            <a:extLst>
              <a:ext uri="{FF2B5EF4-FFF2-40B4-BE49-F238E27FC236}">
                <a16:creationId xmlns:a16="http://schemas.microsoft.com/office/drawing/2014/main" id="{255D6FC0-B37B-48A1-A5BD-D8AC9057320E}"/>
              </a:ext>
            </a:extLst>
          </p:cNvPr>
          <p:cNvSpPr/>
          <p:nvPr/>
        </p:nvSpPr>
        <p:spPr>
          <a:xfrm>
            <a:off x="5198409" y="4057411"/>
            <a:ext cx="265131" cy="232410"/>
          </a:xfrm>
          <a:prstGeom prst="star4">
            <a:avLst>
              <a:gd name="adj" fmla="val 112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везда: 4 точки 22">
            <a:extLst>
              <a:ext uri="{FF2B5EF4-FFF2-40B4-BE49-F238E27FC236}">
                <a16:creationId xmlns:a16="http://schemas.microsoft.com/office/drawing/2014/main" id="{F742C466-53C3-487C-9169-FBB7140C8B7E}"/>
              </a:ext>
            </a:extLst>
          </p:cNvPr>
          <p:cNvSpPr/>
          <p:nvPr/>
        </p:nvSpPr>
        <p:spPr>
          <a:xfrm>
            <a:off x="5198409" y="4373166"/>
            <a:ext cx="265131" cy="232410"/>
          </a:xfrm>
          <a:prstGeom prst="star4">
            <a:avLst>
              <a:gd name="adj" fmla="val 112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342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B3640E0-4102-4FDC-AEDD-8FBA8592F93D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B57E66-449A-4864-8321-B92DA8F65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7319" y="-662782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Блок-схема: документ 9">
            <a:extLst>
              <a:ext uri="{FF2B5EF4-FFF2-40B4-BE49-F238E27FC236}">
                <a16:creationId xmlns:a16="http://schemas.microsoft.com/office/drawing/2014/main" id="{BF0F1306-DAAD-4698-A448-83EF950F0AD4}"/>
              </a:ext>
            </a:extLst>
          </p:cNvPr>
          <p:cNvSpPr/>
          <p:nvPr/>
        </p:nvSpPr>
        <p:spPr>
          <a:xfrm>
            <a:off x="-493932" y="-4735292"/>
            <a:ext cx="13644880" cy="8164292"/>
          </a:xfrm>
          <a:prstGeom prst="flowChartDocumen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Фигура, имеющая форму буквы L 10">
            <a:extLst>
              <a:ext uri="{FF2B5EF4-FFF2-40B4-BE49-F238E27FC236}">
                <a16:creationId xmlns:a16="http://schemas.microsoft.com/office/drawing/2014/main" id="{173ECE17-91DB-41F2-92C9-4C7EFBBDF0B6}"/>
              </a:ext>
            </a:extLst>
          </p:cNvPr>
          <p:cNvSpPr/>
          <p:nvPr/>
        </p:nvSpPr>
        <p:spPr>
          <a:xfrm rot="5400000">
            <a:off x="532993" y="1057104"/>
            <a:ext cx="1325563" cy="1269024"/>
          </a:xfrm>
          <a:prstGeom prst="corner">
            <a:avLst>
              <a:gd name="adj1" fmla="val 26007"/>
              <a:gd name="adj2" fmla="val 233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Фигура, имеющая форму буквы L 11">
            <a:extLst>
              <a:ext uri="{FF2B5EF4-FFF2-40B4-BE49-F238E27FC236}">
                <a16:creationId xmlns:a16="http://schemas.microsoft.com/office/drawing/2014/main" id="{091C0731-F853-4FA8-9D39-4EDC86CD7BE5}"/>
              </a:ext>
            </a:extLst>
          </p:cNvPr>
          <p:cNvSpPr/>
          <p:nvPr/>
        </p:nvSpPr>
        <p:spPr>
          <a:xfrm rot="16200000">
            <a:off x="7231071" y="4776651"/>
            <a:ext cx="1325563" cy="1269024"/>
          </a:xfrm>
          <a:prstGeom prst="corner">
            <a:avLst>
              <a:gd name="adj1" fmla="val 22004"/>
              <a:gd name="adj2" fmla="val 233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6942BEB-D756-4722-BB40-5D39D03F9E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260" y="1446836"/>
            <a:ext cx="7081106" cy="420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0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A36E8B5-8B53-4686-B2E3-8DC1BE650D77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B57E66-449A-4864-8321-B92DA8F65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7319" y="-662782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Блок-схема: документ 9">
            <a:extLst>
              <a:ext uri="{FF2B5EF4-FFF2-40B4-BE49-F238E27FC236}">
                <a16:creationId xmlns:a16="http://schemas.microsoft.com/office/drawing/2014/main" id="{BF0F1306-DAAD-4698-A448-83EF950F0AD4}"/>
              </a:ext>
            </a:extLst>
          </p:cNvPr>
          <p:cNvSpPr/>
          <p:nvPr/>
        </p:nvSpPr>
        <p:spPr>
          <a:xfrm>
            <a:off x="-493932" y="-4735292"/>
            <a:ext cx="13644880" cy="8164292"/>
          </a:xfrm>
          <a:prstGeom prst="flowChartDocumen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Фигура, имеющая форму буквы L 10">
            <a:extLst>
              <a:ext uri="{FF2B5EF4-FFF2-40B4-BE49-F238E27FC236}">
                <a16:creationId xmlns:a16="http://schemas.microsoft.com/office/drawing/2014/main" id="{173ECE17-91DB-41F2-92C9-4C7EFBBDF0B6}"/>
              </a:ext>
            </a:extLst>
          </p:cNvPr>
          <p:cNvSpPr/>
          <p:nvPr/>
        </p:nvSpPr>
        <p:spPr>
          <a:xfrm rot="5400000">
            <a:off x="628432" y="589380"/>
            <a:ext cx="1325563" cy="1269024"/>
          </a:xfrm>
          <a:prstGeom prst="corner">
            <a:avLst>
              <a:gd name="adj1" fmla="val 26007"/>
              <a:gd name="adj2" fmla="val 233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Фигура, имеющая форму буквы L 11">
            <a:extLst>
              <a:ext uri="{FF2B5EF4-FFF2-40B4-BE49-F238E27FC236}">
                <a16:creationId xmlns:a16="http://schemas.microsoft.com/office/drawing/2014/main" id="{091C0731-F853-4FA8-9D39-4EDC86CD7BE5}"/>
              </a:ext>
            </a:extLst>
          </p:cNvPr>
          <p:cNvSpPr/>
          <p:nvPr/>
        </p:nvSpPr>
        <p:spPr>
          <a:xfrm rot="16200000">
            <a:off x="7426759" y="5376324"/>
            <a:ext cx="1325563" cy="1269024"/>
          </a:xfrm>
          <a:prstGeom prst="corner">
            <a:avLst>
              <a:gd name="adj1" fmla="val 22004"/>
              <a:gd name="adj2" fmla="val 233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78A65C-CD5B-4931-BA55-672DADDFF9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52" y="975297"/>
            <a:ext cx="7368251" cy="528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672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B318383-6D2D-48E6-91FE-CFD22DB645AE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документ 13">
            <a:extLst>
              <a:ext uri="{FF2B5EF4-FFF2-40B4-BE49-F238E27FC236}">
                <a16:creationId xmlns:a16="http://schemas.microsoft.com/office/drawing/2014/main" id="{11BAF6D8-138D-40E6-889A-1A3EA736ACE5}"/>
              </a:ext>
            </a:extLst>
          </p:cNvPr>
          <p:cNvSpPr/>
          <p:nvPr/>
        </p:nvSpPr>
        <p:spPr>
          <a:xfrm rot="16200000" flipV="1">
            <a:off x="4565671" y="-998561"/>
            <a:ext cx="10370917" cy="8810808"/>
          </a:xfrm>
          <a:prstGeom prst="flowChartDocumen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документ 11">
            <a:extLst>
              <a:ext uri="{FF2B5EF4-FFF2-40B4-BE49-F238E27FC236}">
                <a16:creationId xmlns:a16="http://schemas.microsoft.com/office/drawing/2014/main" id="{6A6E4A12-8536-4951-BF69-C67018481B89}"/>
              </a:ext>
            </a:extLst>
          </p:cNvPr>
          <p:cNvSpPr/>
          <p:nvPr/>
        </p:nvSpPr>
        <p:spPr>
          <a:xfrm rot="16200000" flipV="1">
            <a:off x="4565670" y="-1020003"/>
            <a:ext cx="10370917" cy="8810808"/>
          </a:xfrm>
          <a:prstGeom prst="flowChartDocument">
            <a:avLst/>
          </a:prstGeom>
          <a:blipFill dpi="0" rotWithShape="1">
            <a:blip r:embed="rId2">
              <a:alphaModFix amt="8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8FBBA8-1912-445C-9DCB-56A74E2F2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769" y="-3948967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C8CAF0-5EF1-40B3-8F22-59966B61C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846" y="7945071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073BBAF7-B0DF-4C62-8A71-E4D01FDD4A39}"/>
              </a:ext>
            </a:extLst>
          </p:cNvPr>
          <p:cNvGrpSpPr/>
          <p:nvPr/>
        </p:nvGrpSpPr>
        <p:grpSpPr>
          <a:xfrm rot="19545857">
            <a:off x="7028456" y="1118291"/>
            <a:ext cx="4752000" cy="4752000"/>
            <a:chOff x="6660870" y="1024441"/>
            <a:chExt cx="4752000" cy="4752000"/>
          </a:xfrm>
        </p:grpSpPr>
        <p:sp>
          <p:nvSpPr>
            <p:cNvPr id="9" name="Рамка 8">
              <a:extLst>
                <a:ext uri="{FF2B5EF4-FFF2-40B4-BE49-F238E27FC236}">
                  <a16:creationId xmlns:a16="http://schemas.microsoft.com/office/drawing/2014/main" id="{1116ADE2-95FD-4FCF-A974-37C20809DFF4}"/>
                </a:ext>
              </a:extLst>
            </p:cNvPr>
            <p:cNvSpPr/>
            <p:nvPr/>
          </p:nvSpPr>
          <p:spPr>
            <a:xfrm rot="5038570">
              <a:off x="6660870" y="1024441"/>
              <a:ext cx="4752000" cy="4752000"/>
            </a:xfrm>
            <a:prstGeom prst="frame">
              <a:avLst>
                <a:gd name="adj1" fmla="val 7599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8" name="Блок-схема: узел 7">
              <a:extLst>
                <a:ext uri="{FF2B5EF4-FFF2-40B4-BE49-F238E27FC236}">
                  <a16:creationId xmlns:a16="http://schemas.microsoft.com/office/drawing/2014/main" id="{BDC506A5-1C60-4D7B-B630-869E481C5B8E}"/>
                </a:ext>
              </a:extLst>
            </p:cNvPr>
            <p:cNvSpPr/>
            <p:nvPr/>
          </p:nvSpPr>
          <p:spPr>
            <a:xfrm rot="2321319">
              <a:off x="6926013" y="1269000"/>
              <a:ext cx="4320000" cy="4320000"/>
            </a:xfrm>
            <a:prstGeom prst="flowChartConnector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8766" t="-10018" r="-678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Рамка 9">
              <a:extLst>
                <a:ext uri="{FF2B5EF4-FFF2-40B4-BE49-F238E27FC236}">
                  <a16:creationId xmlns:a16="http://schemas.microsoft.com/office/drawing/2014/main" id="{ABF3390C-BCA1-46E3-BB52-391C91DAB028}"/>
                </a:ext>
              </a:extLst>
            </p:cNvPr>
            <p:cNvSpPr/>
            <p:nvPr/>
          </p:nvSpPr>
          <p:spPr>
            <a:xfrm rot="2321319">
              <a:off x="6804634" y="1181803"/>
              <a:ext cx="4546875" cy="4407197"/>
            </a:xfrm>
            <a:prstGeom prst="frame">
              <a:avLst>
                <a:gd name="adj1" fmla="val 7599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75B66C61-6E6E-46FC-B301-A377A0BF493D}"/>
              </a:ext>
            </a:extLst>
          </p:cNvPr>
          <p:cNvSpPr txBox="1"/>
          <p:nvPr/>
        </p:nvSpPr>
        <p:spPr>
          <a:xfrm>
            <a:off x="189132" y="177800"/>
            <a:ext cx="650122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14014B"/>
                </a:solidFill>
                <a:latin typeface="Comic Sans MS" panose="030F0702030302020204" pitchFamily="66" charset="0"/>
              </a:rPr>
              <a:t>Судьба Солнечной системы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8A28F6-8F05-4B50-9DBB-FC6387D6641F}"/>
              </a:ext>
            </a:extLst>
          </p:cNvPr>
          <p:cNvSpPr txBox="1"/>
          <p:nvPr/>
        </p:nvSpPr>
        <p:spPr>
          <a:xfrm>
            <a:off x="189131" y="1624350"/>
            <a:ext cx="53225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Bahnschrift SemiBold" panose="020B0502040204020203" pitchFamily="34" charset="0"/>
              </a:rPr>
              <a:t>Скорее всего, столь масштабные изменения никак не повлияют на нашу систему. Конечно же, есть шанс поглощения ядром, он составляет около 2-х процентов. Более вероятен вариант выхода из состава новой галактики и становлением странствующим межгалактическим объектом. К тому времени важнее будет не столкновение с Андромедой, а превращение Солнца  в Красного гиганта</a:t>
            </a:r>
          </a:p>
          <a:p>
            <a:endParaRPr lang="en-US" sz="2000" b="1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412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F1C3F51-87E4-4293-A1BF-25C18C7347C8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E31977-FB91-4C25-87B9-CDF575CF7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0" y="-2134235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E7FD203-38F6-48ED-8576-D08229024C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53" t="5463" r="25203" b="6453"/>
          <a:stretch/>
        </p:blipFill>
        <p:spPr>
          <a:xfrm rot="14965534">
            <a:off x="5839599" y="551063"/>
            <a:ext cx="6607733" cy="6608048"/>
          </a:xfrm>
          <a:prstGeom prst="flowChartConnector">
            <a:avLst/>
          </a:prstGeom>
          <a:effectLst>
            <a:glow rad="1270000">
              <a:schemeClr val="tx1">
                <a:alpha val="22000"/>
              </a:schemeClr>
            </a:glow>
          </a:effectLst>
        </p:spPr>
      </p:pic>
      <p:sp>
        <p:nvSpPr>
          <p:cNvPr id="8" name="Пузырек для мыслей: облако 7">
            <a:extLst>
              <a:ext uri="{FF2B5EF4-FFF2-40B4-BE49-F238E27FC236}">
                <a16:creationId xmlns:a16="http://schemas.microsoft.com/office/drawing/2014/main" id="{31CE9732-C09B-41E2-8836-C644A2FF9265}"/>
              </a:ext>
            </a:extLst>
          </p:cNvPr>
          <p:cNvSpPr/>
          <p:nvPr/>
        </p:nvSpPr>
        <p:spPr>
          <a:xfrm rot="20551724">
            <a:off x="-60960" y="3855720"/>
            <a:ext cx="20634960" cy="4907280"/>
          </a:xfrm>
          <a:prstGeom prst="cloudCallou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50800" dir="1920000" sx="110000" sy="110000" algn="ctr" rotWithShape="0">
              <a:schemeClr val="tx1"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D4F9C9-2BCF-46E6-A25E-A9EF0E930739}"/>
              </a:ext>
            </a:extLst>
          </p:cNvPr>
          <p:cNvSpPr txBox="1"/>
          <p:nvPr/>
        </p:nvSpPr>
        <p:spPr>
          <a:xfrm>
            <a:off x="189132" y="177800"/>
            <a:ext cx="65012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14014B"/>
                </a:solidFill>
                <a:latin typeface="Comic Sans MS" panose="030F0702030302020204" pitchFamily="66" charset="0"/>
              </a:rPr>
              <a:t>Что станет с Землёй</a:t>
            </a:r>
            <a:r>
              <a:rPr lang="en-US" sz="4400" b="1" dirty="0">
                <a:solidFill>
                  <a:srgbClr val="14014B"/>
                </a:solidFill>
                <a:latin typeface="Comic Sans MS" panose="030F0702030302020204" pitchFamily="66" charset="0"/>
              </a:rPr>
              <a:t>?</a:t>
            </a:r>
            <a:endParaRPr lang="ru-RU" sz="4400" b="1" dirty="0">
              <a:solidFill>
                <a:srgbClr val="14014B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7D719B-6C13-4F14-8CBB-C834D6D0002E}"/>
              </a:ext>
            </a:extLst>
          </p:cNvPr>
          <p:cNvSpPr txBox="1"/>
          <p:nvPr/>
        </p:nvSpPr>
        <p:spPr>
          <a:xfrm>
            <a:off x="189132" y="947241"/>
            <a:ext cx="53225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Bahnschrift SemiBold" panose="020B0502040204020203" pitchFamily="34" charset="0"/>
              </a:rPr>
              <a:t>Смерть Земли и раньше была очевидна. Красный гигант её либо поглотит, либо отбросит на более дальние орбиты, жизнь в любом случае будет выжжена. Учитывая слияние Андромеды с Млечным путём добавляются новые проблемы, как изменение галактики, изменение орбиты облака </a:t>
            </a:r>
            <a:r>
              <a:rPr lang="ru-RU" sz="2000" b="1" dirty="0" err="1">
                <a:latin typeface="Bahnschrift SemiBold" panose="020B0502040204020203" pitchFamily="34" charset="0"/>
              </a:rPr>
              <a:t>Оорта</a:t>
            </a:r>
            <a:r>
              <a:rPr lang="ru-RU" sz="2000" b="1" dirty="0">
                <a:latin typeface="Bahnschrift SemiBold" panose="020B0502040204020203" pitchFamily="34" charset="0"/>
              </a:rPr>
              <a:t> и так далее</a:t>
            </a:r>
            <a:endParaRPr lang="en-US" sz="2000" b="1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41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1FF733F-49E2-42D9-A0BC-EE7E59221729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FA89D-6E50-4EE4-BC65-D4610F901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042795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Волна 5">
            <a:extLst>
              <a:ext uri="{FF2B5EF4-FFF2-40B4-BE49-F238E27FC236}">
                <a16:creationId xmlns:a16="http://schemas.microsoft.com/office/drawing/2014/main" id="{86C378CC-482E-4580-83A7-A8AB67CFC05D}"/>
              </a:ext>
            </a:extLst>
          </p:cNvPr>
          <p:cNvSpPr/>
          <p:nvPr/>
        </p:nvSpPr>
        <p:spPr>
          <a:xfrm rot="18644508">
            <a:off x="-1405328" y="-674203"/>
            <a:ext cx="25518253" cy="17502805"/>
          </a:xfrm>
          <a:prstGeom prst="wav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Фигура, имеющая форму буквы L 8">
            <a:extLst>
              <a:ext uri="{FF2B5EF4-FFF2-40B4-BE49-F238E27FC236}">
                <a16:creationId xmlns:a16="http://schemas.microsoft.com/office/drawing/2014/main" id="{201F17FB-6C30-4ED2-92F9-14BCDF3C7E48}"/>
              </a:ext>
            </a:extLst>
          </p:cNvPr>
          <p:cNvSpPr/>
          <p:nvPr/>
        </p:nvSpPr>
        <p:spPr>
          <a:xfrm rot="5400000">
            <a:off x="645806" y="839356"/>
            <a:ext cx="1325563" cy="1269024"/>
          </a:xfrm>
          <a:prstGeom prst="corner">
            <a:avLst>
              <a:gd name="adj1" fmla="val 26007"/>
              <a:gd name="adj2" fmla="val 23314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Фигура, имеющая форму буквы L 9">
            <a:extLst>
              <a:ext uri="{FF2B5EF4-FFF2-40B4-BE49-F238E27FC236}">
                <a16:creationId xmlns:a16="http://schemas.microsoft.com/office/drawing/2014/main" id="{9ED19B58-C911-476F-963F-5A6047EE7340}"/>
              </a:ext>
            </a:extLst>
          </p:cNvPr>
          <p:cNvSpPr/>
          <p:nvPr/>
        </p:nvSpPr>
        <p:spPr>
          <a:xfrm rot="16200000">
            <a:off x="6645089" y="3950791"/>
            <a:ext cx="1325563" cy="1269024"/>
          </a:xfrm>
          <a:prstGeom prst="corner">
            <a:avLst>
              <a:gd name="adj1" fmla="val 26007"/>
              <a:gd name="adj2" fmla="val 2331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2F0D3B53-7FA4-4D76-B91B-77B0E32991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591" y="1233334"/>
            <a:ext cx="6431275" cy="3617592"/>
          </a:xfrm>
        </p:spPr>
      </p:pic>
    </p:spTree>
    <p:extLst>
      <p:ext uri="{BB962C8B-B14F-4D97-AF65-F5344CB8AC3E}">
        <p14:creationId xmlns:p14="http://schemas.microsoft.com/office/powerpoint/2010/main" val="9847655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6633D3A-2B90-4D5C-B017-1841998DF0F7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6479969-1BDB-42E8-A216-845737EF533D}"/>
              </a:ext>
            </a:extLst>
          </p:cNvPr>
          <p:cNvSpPr/>
          <p:nvPr/>
        </p:nvSpPr>
        <p:spPr>
          <a:xfrm>
            <a:off x="-2" y="-307827"/>
            <a:ext cx="14489723" cy="8639908"/>
          </a:xfrm>
          <a:prstGeom prst="rect">
            <a:avLst/>
          </a:prstGeom>
          <a:blipFill dpi="0" rotWithShape="1">
            <a:blip r:embed="rId2">
              <a:alphaModFix amt="3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chemeClr val="bg1"/>
              </a:solidFill>
              <a:latin typeface="Franklin Gothic Demi" panose="020B0703020102020204" pitchFamily="34" charset="0"/>
              <a:ea typeface="Cascadia Mono ExtraLight" panose="020B0609020000020004" pitchFamily="49" charset="0"/>
              <a:cs typeface="Cascadia Mono ExtraLight" panose="020B0609020000020004" pitchFamily="49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0A3F577-8404-4EF2-8484-C47C2270A435}"/>
              </a:ext>
            </a:extLst>
          </p:cNvPr>
          <p:cNvSpPr/>
          <p:nvPr/>
        </p:nvSpPr>
        <p:spPr>
          <a:xfrm flipH="1">
            <a:off x="4201" y="1"/>
            <a:ext cx="12187797" cy="6858000"/>
          </a:xfrm>
          <a:prstGeom prst="rect">
            <a:avLst/>
          </a:prstGeom>
          <a:blipFill dpi="0" rotWithShape="1">
            <a:blip r:embed="rId3">
              <a:alphaModFix amt="5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620A75-EC2A-4A96-91D3-5635A37F70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190" y="7231003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351113-C38C-425B-A41D-4E9CA56DD6D3}"/>
              </a:ext>
            </a:extLst>
          </p:cNvPr>
          <p:cNvSpPr txBox="1"/>
          <p:nvPr/>
        </p:nvSpPr>
        <p:spPr>
          <a:xfrm>
            <a:off x="189132" y="177800"/>
            <a:ext cx="65012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4400" b="1" dirty="0">
              <a:latin typeface="Bahnschrift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F19E01-AFA8-46CB-B62E-91270C231CC5}"/>
              </a:ext>
            </a:extLst>
          </p:cNvPr>
          <p:cNvSpPr txBox="1"/>
          <p:nvPr/>
        </p:nvSpPr>
        <p:spPr>
          <a:xfrm>
            <a:off x="341532" y="330200"/>
            <a:ext cx="735956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Работа над </a:t>
            </a:r>
            <a:r>
              <a:rPr lang="en-US" sz="44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cosmo-cosmo</a:t>
            </a:r>
            <a:endParaRPr lang="ru-RU" sz="4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38BD94-A831-4652-AB92-5386ABDE8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3394" y="-1521548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4E395380-61E3-4D04-A280-505E7B52E610}"/>
              </a:ext>
            </a:extLst>
          </p:cNvPr>
          <p:cNvGrpSpPr/>
          <p:nvPr/>
        </p:nvGrpSpPr>
        <p:grpSpPr>
          <a:xfrm>
            <a:off x="189132" y="1473426"/>
            <a:ext cx="11813736" cy="4761888"/>
            <a:chOff x="189132" y="1473426"/>
            <a:chExt cx="11813736" cy="4761888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8" name="Блок-схема: знак завершения 7">
              <a:extLst>
                <a:ext uri="{FF2B5EF4-FFF2-40B4-BE49-F238E27FC236}">
                  <a16:creationId xmlns:a16="http://schemas.microsoft.com/office/drawing/2014/main" id="{8919EB26-1694-4D65-A090-9B96E67EE09C}"/>
                </a:ext>
              </a:extLst>
            </p:cNvPr>
            <p:cNvSpPr/>
            <p:nvPr/>
          </p:nvSpPr>
          <p:spPr>
            <a:xfrm>
              <a:off x="189132" y="1473426"/>
              <a:ext cx="4024053" cy="2380944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знак завершения 12">
              <a:extLst>
                <a:ext uri="{FF2B5EF4-FFF2-40B4-BE49-F238E27FC236}">
                  <a16:creationId xmlns:a16="http://schemas.microsoft.com/office/drawing/2014/main" id="{3B9F2410-967F-4852-BA81-22E724A613EC}"/>
                </a:ext>
              </a:extLst>
            </p:cNvPr>
            <p:cNvSpPr/>
            <p:nvPr/>
          </p:nvSpPr>
          <p:spPr>
            <a:xfrm>
              <a:off x="7978815" y="1473426"/>
              <a:ext cx="4024053" cy="2380944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Блок-схема: знак завершения 11">
              <a:extLst>
                <a:ext uri="{FF2B5EF4-FFF2-40B4-BE49-F238E27FC236}">
                  <a16:creationId xmlns:a16="http://schemas.microsoft.com/office/drawing/2014/main" id="{433F044A-2C4E-4439-8460-F19303F92EB6}"/>
                </a:ext>
              </a:extLst>
            </p:cNvPr>
            <p:cNvSpPr/>
            <p:nvPr/>
          </p:nvSpPr>
          <p:spPr>
            <a:xfrm>
              <a:off x="4083973" y="3854370"/>
              <a:ext cx="4024053" cy="2380944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0E24E24-8942-4784-990E-E0C7252E775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49" t="18257" r="12088" b="11231"/>
          <a:stretch/>
        </p:blipFill>
        <p:spPr>
          <a:xfrm>
            <a:off x="745601" y="1721854"/>
            <a:ext cx="2830976" cy="1809744"/>
          </a:xfrm>
          <a:prstGeom prst="rect">
            <a:avLst/>
          </a:prstGeom>
          <a:ln>
            <a:noFill/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7FCD33E-EFA4-451A-967F-416D744940F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32" t="13812" r="15995" b="4814"/>
          <a:stretch/>
        </p:blipFill>
        <p:spPr>
          <a:xfrm>
            <a:off x="8438741" y="1721854"/>
            <a:ext cx="3104199" cy="182295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BE4A7AA-6653-4616-ABD9-0464B2DA4E1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1510" r="4056" b="21485"/>
          <a:stretch/>
        </p:blipFill>
        <p:spPr>
          <a:xfrm>
            <a:off x="4378650" y="4260451"/>
            <a:ext cx="3434697" cy="152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31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40B7325-79BD-4155-BD71-C63A4816B106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CF42FB-36EE-4D55-93F9-25E50D54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486825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36D6E9-CAF1-4533-8BC7-00C810C8CB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242577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B9C354C-42B1-4653-AC14-CF3C2347D0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FE409E3B-732E-4E9F-B7E0-71BA36D81460}"/>
              </a:ext>
            </a:extLst>
          </p:cNvPr>
          <p:cNvSpPr/>
          <p:nvPr/>
        </p:nvSpPr>
        <p:spPr>
          <a:xfrm>
            <a:off x="8651240" y="-645160"/>
            <a:ext cx="3952240" cy="814832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0551946F-9F24-4E22-8DCC-1B311B6A60C5}"/>
              </a:ext>
            </a:extLst>
          </p:cNvPr>
          <p:cNvSpPr/>
          <p:nvPr/>
        </p:nvSpPr>
        <p:spPr>
          <a:xfrm rot="10800000">
            <a:off x="8696960" y="-645160"/>
            <a:ext cx="7965440" cy="8148320"/>
          </a:xfrm>
          <a:prstGeom prst="roundRect">
            <a:avLst/>
          </a:prstGeom>
          <a:blipFill dpi="0" rotWithShape="1">
            <a:blip r:embed="rId3">
              <a:alphaModFix amt="53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829F0DF-6A78-4060-80A2-9039215A9F12}"/>
              </a:ext>
            </a:extLst>
          </p:cNvPr>
          <p:cNvSpPr txBox="1"/>
          <p:nvPr/>
        </p:nvSpPr>
        <p:spPr>
          <a:xfrm>
            <a:off x="96520" y="14203"/>
            <a:ext cx="8458200" cy="6843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Столкновение Млечного Пути и галактики Андромеды — Википедия (wikipedia.org)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Столкновение Андромеды и Млечного Пути - Википедия (turbopages.org)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Столкновение Андромеды и Млечного Пути уже началось. Почему так рано? - Hi-</a:t>
            </a:r>
            <a:r>
              <a:rPr lang="ru-RU" sz="1800" u="sng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News.ru</a:t>
            </a:r>
            <a:r>
              <a:rPr lang="ru-RU" sz="1800" u="sng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Облако</a:t>
            </a: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1800" u="sng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Оорта</a:t>
            </a: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что скрывает самый далекий объект нашей системы | Андромеда - Все О Космосе | Дзен (dzen.ru)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Опасны ли кометы для Земли? (</a:t>
            </a:r>
            <a:r>
              <a:rPr lang="ru-RU" sz="1800" u="sng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xn</a:t>
            </a: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--80aakeqfhfoqvpv.xn--p1ai)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Что, если бы квазар ворвался в Солнечную систему? (v-kosmose.com)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Что было бы, если бы наша галактика превратилась в квазар? (tehnowar.ru)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Пояс </a:t>
            </a:r>
            <a:r>
              <a:rPr lang="ru-RU" sz="1800" u="sng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Койпера</a:t>
            </a: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— Википедия (wikipedia.org)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Угроза облака </a:t>
            </a:r>
            <a:r>
              <a:rPr lang="ru-RU" sz="1800" u="sng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Оорта</a:t>
            </a: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» ОКО ПЛАНЕТЫ информационно-аналитический портал (oko-planet.su)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Пролетающая мимо звезда может разрушить Солнечную систему (life.ru)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Столкновение сверхмассивных чёрных дыр | Вселенная | Дзен (dzen.ru)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Что произойдет когда Солнце станет красным гигантом? | КОСМОС | Дзен (dzen.ru)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Что, если бы квазар ворвался в Солнечную систему? (v-kosmose.com)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Столкновение сверхмассивных чёрных дыр | Вселенная | Дзен (dzen.ru)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Чёрная дыра средней массы — Википедия (wikipedia.org)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6226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A5C80E0-7A18-4E0A-82B5-6B414F26BDC8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BF848B4A-42CD-47F8-828D-97FDBC999096}"/>
              </a:ext>
            </a:extLst>
          </p:cNvPr>
          <p:cNvSpPr/>
          <p:nvPr/>
        </p:nvSpPr>
        <p:spPr>
          <a:xfrm rot="2445083">
            <a:off x="6782693" y="743496"/>
            <a:ext cx="5184000" cy="5184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glow rad="1320800">
              <a:schemeClr val="tx1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F4599E-B623-4865-87EE-62FC5B248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640" y="-2637155"/>
            <a:ext cx="10515600" cy="1325563"/>
          </a:xfrm>
        </p:spPr>
        <p:txBody>
          <a:bodyPr/>
          <a:lstStyle/>
          <a:p>
            <a:endParaRPr lang="ru-RU"/>
          </a:p>
        </p:txBody>
      </p:sp>
      <p:pic>
        <p:nvPicPr>
          <p:cNvPr id="9" name="Объект 4">
            <a:extLst>
              <a:ext uri="{FF2B5EF4-FFF2-40B4-BE49-F238E27FC236}">
                <a16:creationId xmlns:a16="http://schemas.microsoft.com/office/drawing/2014/main" id="{D93F7951-C092-4679-86FB-604889CE6D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16" b="97656" l="10000" r="90000">
                        <a14:foregroundMark x1="45000" y1="37695" x2="46522" y2="22266"/>
                        <a14:foregroundMark x1="46522" y1="22266" x2="51848" y2="8203"/>
                        <a14:foregroundMark x1="51848" y1="8203" x2="60543" y2="3516"/>
                        <a14:foregroundMark x1="60543" y1="3516" x2="69022" y2="6836"/>
                        <a14:foregroundMark x1="64783" y1="27344" x2="64783" y2="27344"/>
                        <a14:foregroundMark x1="36957" y1="91797" x2="36957" y2="91797"/>
                        <a14:foregroundMark x1="30326" y1="97656" x2="30326" y2="976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22" r="19222"/>
          <a:stretch/>
        </p:blipFill>
        <p:spPr>
          <a:xfrm rot="21315990">
            <a:off x="7610645" y="1748283"/>
            <a:ext cx="3528097" cy="3174425"/>
          </a:xfrm>
          <a:prstGeom prst="rect">
            <a:avLst/>
          </a:prstGeom>
        </p:spPr>
      </p:pic>
      <p:sp>
        <p:nvSpPr>
          <p:cNvPr id="11" name="Объект 10">
            <a:extLst>
              <a:ext uri="{FF2B5EF4-FFF2-40B4-BE49-F238E27FC236}">
                <a16:creationId xmlns:a16="http://schemas.microsoft.com/office/drawing/2014/main" id="{C2DE6AC3-56BD-4462-AE72-B773603418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736" y="7982585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4C3599-1ED2-429B-B41E-950A9AE17D62}"/>
              </a:ext>
            </a:extLst>
          </p:cNvPr>
          <p:cNvSpPr txBox="1"/>
          <p:nvPr/>
        </p:nvSpPr>
        <p:spPr>
          <a:xfrm>
            <a:off x="385145" y="263879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14014B"/>
                </a:solidFill>
                <a:latin typeface="Comic Sans MS" panose="030F0702030302020204" pitchFamily="66" charset="0"/>
              </a:rPr>
              <a:t>Задачи</a:t>
            </a:r>
            <a:r>
              <a:rPr lang="en-US" sz="4400" b="1" dirty="0">
                <a:solidFill>
                  <a:srgbClr val="14014B"/>
                </a:solidFill>
                <a:latin typeface="Comic Sans MS" panose="030F0702030302020204" pitchFamily="66" charset="0"/>
              </a:rPr>
              <a:t>/</a:t>
            </a:r>
            <a:r>
              <a:rPr lang="ru-RU" sz="4400" b="1" dirty="0">
                <a:solidFill>
                  <a:srgbClr val="14014B"/>
                </a:solidFill>
                <a:latin typeface="Comic Sans MS" panose="030F0702030302020204" pitchFamily="66" charset="0"/>
              </a:rPr>
              <a:t>Цели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CC11C3-D420-4E02-B1A2-2F84040069A2}"/>
              </a:ext>
            </a:extLst>
          </p:cNvPr>
          <p:cNvSpPr txBox="1"/>
          <p:nvPr/>
        </p:nvSpPr>
        <p:spPr>
          <a:xfrm>
            <a:off x="516896" y="1286536"/>
            <a:ext cx="532259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Bahnschrift SemiBold" panose="020B0502040204020203" pitchFamily="34" charset="0"/>
              </a:rPr>
              <a:t>   Анализ имеющихся данных по вопросу</a:t>
            </a:r>
          </a:p>
          <a:p>
            <a:r>
              <a:rPr lang="ru-RU" sz="2000" b="1" dirty="0">
                <a:latin typeface="Bahnschrift SemiBold" panose="020B0502040204020203" pitchFamily="34" charset="0"/>
              </a:rPr>
              <a:t>   Составление теории о последствиях для</a:t>
            </a:r>
          </a:p>
          <a:p>
            <a:r>
              <a:rPr lang="ru-RU" sz="2000" b="1" dirty="0">
                <a:latin typeface="Bahnschrift SemiBold" panose="020B0502040204020203" pitchFamily="34" charset="0"/>
              </a:rPr>
              <a:t>   Солнечной системы</a:t>
            </a:r>
          </a:p>
          <a:p>
            <a:r>
              <a:rPr lang="ru-RU" sz="2000" b="1" dirty="0">
                <a:latin typeface="Bahnschrift SemiBold" panose="020B0502040204020203" pitchFamily="34" charset="0"/>
              </a:rPr>
              <a:t>   Просвещение людей о важности</a:t>
            </a:r>
          </a:p>
          <a:p>
            <a:r>
              <a:rPr lang="ru-RU" sz="2000" b="1" dirty="0">
                <a:latin typeface="Bahnschrift SemiBold" panose="020B0502040204020203" pitchFamily="34" charset="0"/>
              </a:rPr>
              <a:t>   проблемы </a:t>
            </a:r>
          </a:p>
          <a:p>
            <a:r>
              <a:rPr lang="ru-RU" sz="2000" b="1" dirty="0">
                <a:latin typeface="Bahnschrift SemiBold" panose="020B0502040204020203" pitchFamily="34" charset="0"/>
              </a:rPr>
              <a:t>   Составление единого, обобщающего </a:t>
            </a:r>
          </a:p>
          <a:p>
            <a:r>
              <a:rPr lang="ru-RU" sz="2000" b="1" dirty="0">
                <a:latin typeface="Bahnschrift SemiBold" panose="020B0502040204020203" pitchFamily="34" charset="0"/>
              </a:rPr>
              <a:t>   материала             </a:t>
            </a:r>
            <a:endParaRPr lang="en-US" sz="2000" b="1" dirty="0">
              <a:latin typeface="Bahnschrift SemiBold" panose="020B0502040204020203" pitchFamily="34" charset="0"/>
            </a:endParaRPr>
          </a:p>
        </p:txBody>
      </p:sp>
      <p:sp>
        <p:nvSpPr>
          <p:cNvPr id="15" name="Звезда: 4 точки 14">
            <a:extLst>
              <a:ext uri="{FF2B5EF4-FFF2-40B4-BE49-F238E27FC236}">
                <a16:creationId xmlns:a16="http://schemas.microsoft.com/office/drawing/2014/main" id="{BEF1974C-CE62-4A7A-904A-BA3343159CB2}"/>
              </a:ext>
            </a:extLst>
          </p:cNvPr>
          <p:cNvSpPr/>
          <p:nvPr/>
        </p:nvSpPr>
        <p:spPr>
          <a:xfrm>
            <a:off x="516896" y="1374818"/>
            <a:ext cx="265131" cy="232410"/>
          </a:xfrm>
          <a:prstGeom prst="star4">
            <a:avLst>
              <a:gd name="adj" fmla="val 112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везда: 4 точки 15">
            <a:extLst>
              <a:ext uri="{FF2B5EF4-FFF2-40B4-BE49-F238E27FC236}">
                <a16:creationId xmlns:a16="http://schemas.microsoft.com/office/drawing/2014/main" id="{DE62A141-0C06-4481-AF4D-FE78DC13B844}"/>
              </a:ext>
            </a:extLst>
          </p:cNvPr>
          <p:cNvSpPr/>
          <p:nvPr/>
        </p:nvSpPr>
        <p:spPr>
          <a:xfrm>
            <a:off x="516895" y="1678162"/>
            <a:ext cx="265131" cy="232410"/>
          </a:xfrm>
          <a:prstGeom prst="star4">
            <a:avLst>
              <a:gd name="adj" fmla="val 112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везда: 4 точки 16">
            <a:extLst>
              <a:ext uri="{FF2B5EF4-FFF2-40B4-BE49-F238E27FC236}">
                <a16:creationId xmlns:a16="http://schemas.microsoft.com/office/drawing/2014/main" id="{7DAE2D7C-5B82-4809-874D-98A49F444CF9}"/>
              </a:ext>
            </a:extLst>
          </p:cNvPr>
          <p:cNvSpPr/>
          <p:nvPr/>
        </p:nvSpPr>
        <p:spPr>
          <a:xfrm>
            <a:off x="521726" y="2297957"/>
            <a:ext cx="265131" cy="232410"/>
          </a:xfrm>
          <a:prstGeom prst="star4">
            <a:avLst>
              <a:gd name="adj" fmla="val 112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везда: 4 точки 17">
            <a:extLst>
              <a:ext uri="{FF2B5EF4-FFF2-40B4-BE49-F238E27FC236}">
                <a16:creationId xmlns:a16="http://schemas.microsoft.com/office/drawing/2014/main" id="{C1B9864A-8524-4826-B1A9-ADC5EDB993D2}"/>
              </a:ext>
            </a:extLst>
          </p:cNvPr>
          <p:cNvSpPr/>
          <p:nvPr/>
        </p:nvSpPr>
        <p:spPr>
          <a:xfrm>
            <a:off x="516894" y="2915631"/>
            <a:ext cx="265131" cy="232410"/>
          </a:xfrm>
          <a:prstGeom prst="star4">
            <a:avLst>
              <a:gd name="adj" fmla="val 112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1892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0ADD85A-1807-4D2A-856D-5CF1D7142FA0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B31507-D7B6-4F03-93A1-6C7E96261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494155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A9F21E-EDED-4AB9-9120-5245B6B5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-7074535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9D78929-CE48-4DF7-AAF7-FC01BD4677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22416B3-43FB-497C-8DDE-EEA537E65F0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1AE23E50-5DD0-4F4F-833F-B6B3E7935E9D}"/>
              </a:ext>
            </a:extLst>
          </p:cNvPr>
          <p:cNvSpPr/>
          <p:nvPr/>
        </p:nvSpPr>
        <p:spPr>
          <a:xfrm flipH="1">
            <a:off x="4116000" y="1449000"/>
            <a:ext cx="3960000" cy="3960000"/>
          </a:xfrm>
          <a:prstGeom prst="flowChartConnector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71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1726257-BE8D-4A9B-AC60-48A7F71644AC}"/>
              </a:ext>
            </a:extLst>
          </p:cNvPr>
          <p:cNvSpPr/>
          <p:nvPr/>
        </p:nvSpPr>
        <p:spPr>
          <a:xfrm>
            <a:off x="3918000" y="1269000"/>
            <a:ext cx="4356000" cy="4320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">
              <a:avLst>
                <a:gd name="adj" fmla="val 10869344"/>
              </a:avLst>
            </a:prstTxWarp>
            <a:spAutoFit/>
          </a:bodyPr>
          <a:lstStyle/>
          <a:p>
            <a:pPr algn="ctr"/>
            <a:r>
              <a:rPr lang="ru-RU" sz="48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Выводы </a:t>
            </a:r>
            <a:r>
              <a:rPr lang="ru-RU" sz="4800" b="0" cap="none" spc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Выводы</a:t>
            </a:r>
            <a:r>
              <a:rPr lang="ru-RU" sz="48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800" b="0" cap="none" spc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Выводы</a:t>
            </a:r>
            <a:r>
              <a:rPr lang="ru-RU" sz="48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800" b="0" cap="none" spc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Выводы</a:t>
            </a:r>
            <a:r>
              <a:rPr lang="ru-RU" sz="48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800" b="0" cap="none" spc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Выводы</a:t>
            </a:r>
            <a:r>
              <a:rPr lang="ru-RU" sz="48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800" b="0" cap="none" spc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Выводы</a:t>
            </a:r>
            <a:endParaRPr lang="ru-RU" sz="4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21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6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A04AD5B-C79C-4036-95CA-B885D32B7DC3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889DD2-8509-4FD3-9149-9EFA92D1F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964228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Блок-схема: альтернативный процесс 4">
            <a:extLst>
              <a:ext uri="{FF2B5EF4-FFF2-40B4-BE49-F238E27FC236}">
                <a16:creationId xmlns:a16="http://schemas.microsoft.com/office/drawing/2014/main" id="{A4BE1809-F95E-4A77-AB81-C8C7B54422AA}"/>
              </a:ext>
            </a:extLst>
          </p:cNvPr>
          <p:cNvSpPr/>
          <p:nvPr/>
        </p:nvSpPr>
        <p:spPr>
          <a:xfrm rot="19426945">
            <a:off x="6422897" y="1074367"/>
            <a:ext cx="4984899" cy="4911513"/>
          </a:xfrm>
          <a:prstGeom prst="flowChartAlternateProcess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" r="-105240" b="-9167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DAF77C8-269E-4809-B225-592AD82AF2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0081" y1="83428" x2="50081" y2="83428"/>
                        <a14:backgroundMark x1="49394" y1="26112" x2="50404" y2="26273"/>
                        <a14:backgroundMark x1="50849" y1="25990" x2="52102" y2="26516"/>
                        <a14:backgroundMark x1="49757" y1="26071" x2="51496" y2="26273"/>
                        <a14:backgroundMark x1="51859" y1="26071" x2="52021" y2="26071"/>
                        <a14:backgroundMark x1="51981" y1="26071" x2="51981" y2="260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0460">
            <a:off x="6605045" y="1354455"/>
            <a:ext cx="4351337" cy="4351337"/>
          </a:xfrm>
        </p:spPr>
      </p:pic>
      <p:sp>
        <p:nvSpPr>
          <p:cNvPr id="8" name="Блок-схема: альтернативный процесс 7">
            <a:extLst>
              <a:ext uri="{FF2B5EF4-FFF2-40B4-BE49-F238E27FC236}">
                <a16:creationId xmlns:a16="http://schemas.microsoft.com/office/drawing/2014/main" id="{F0E04C65-831E-46A6-AF32-451BA1D6343B}"/>
              </a:ext>
            </a:extLst>
          </p:cNvPr>
          <p:cNvSpPr/>
          <p:nvPr/>
        </p:nvSpPr>
        <p:spPr>
          <a:xfrm rot="19426945">
            <a:off x="6422897" y="1074367"/>
            <a:ext cx="4984899" cy="4911513"/>
          </a:xfrm>
          <a:prstGeom prst="flowChartAlternateProcess">
            <a:avLst/>
          </a:prstGeom>
          <a:blipFill dpi="0" rotWithShape="1">
            <a:blip r:embed="rId2">
              <a:alphaModFix amt="4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" r="-105240" b="-9167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D573B1-E749-4B03-B424-E93628391602}"/>
              </a:ext>
            </a:extLst>
          </p:cNvPr>
          <p:cNvSpPr txBox="1"/>
          <p:nvPr/>
        </p:nvSpPr>
        <p:spPr>
          <a:xfrm>
            <a:off x="385145" y="263879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14014B"/>
                </a:solidFill>
                <a:latin typeface="Comic Sans MS" panose="030F0702030302020204" pitchFamily="66" charset="0"/>
              </a:rPr>
              <a:t>Гипотеза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0CA243-2AF9-4EBD-BE63-81932ECEED9F}"/>
              </a:ext>
            </a:extLst>
          </p:cNvPr>
          <p:cNvSpPr txBox="1"/>
          <p:nvPr/>
        </p:nvSpPr>
        <p:spPr>
          <a:xfrm>
            <a:off x="385145" y="1033320"/>
            <a:ext cx="53225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/>
                <a:latin typeface="Bahnschrift SemiBold" panose="020B0502040204020203" pitchFamily="34" charset="0"/>
                <a:ea typeface="Calibri" panose="020F0502020204030204" pitchFamily="34" charset="0"/>
              </a:rPr>
              <a:t>Столкновение Млечного пути и Андромеды, вероятнее всего, произойдёт или уже началось</a:t>
            </a:r>
            <a:endParaRPr lang="ru-RU" sz="2400" b="1" dirty="0">
              <a:latin typeface="Bahnschrift SemiBold" panose="020B0502040204020203" pitchFamily="34" charset="0"/>
            </a:endParaRPr>
          </a:p>
          <a:p>
            <a:endParaRPr lang="en-US" sz="2400" b="1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914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D5B5E60-10B3-4BB3-B567-6E64FB6C02D6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BA699E-D518-4F38-BF09-77E4F007C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524635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69376B05-FEB5-4C18-B46B-87C6D016F3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019" r="25623"/>
          <a:stretch/>
        </p:blipFill>
        <p:spPr>
          <a:xfrm rot="19588666">
            <a:off x="-2762475" y="1043488"/>
            <a:ext cx="8128399" cy="10307734"/>
          </a:xfr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F8BFB47-E536-40CF-97D1-544743066C6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>
              <a:alphaModFix amt="3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D4EE064-30B3-47C1-9B63-A74CDB76CB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5">
              <a:alphaModFix amt="3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4D1F53C-E10B-41AC-AF49-EEF980797C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59" y="4863782"/>
            <a:ext cx="1446530" cy="1446530"/>
          </a:xfrm>
          <a:prstGeom prst="flowChartConnector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793976B-6EAC-4966-AC23-048F6A05E3D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1187" y1="56648" x2="51187" y2="56648"/>
                        <a14:foregroundMark x1="48813" y1="51385" x2="49777" y2="55540"/>
                        <a14:foregroundMark x1="48220" y1="60665" x2="48361" y2="65662"/>
                        <a14:foregroundMark x1="58531" y1="23961" x2="58531" y2="23961"/>
                        <a14:foregroundMark x1="57715" y1="27008" x2="58309" y2="26870"/>
                        <a14:foregroundMark x1="57864" y1="27008" x2="57567" y2="28116"/>
                        <a14:foregroundMark x1="57938" y1="26593" x2="57755" y2="27413"/>
                        <a14:foregroundMark x1="57715" y1="27008" x2="57681" y2="27454"/>
                        <a14:foregroundMark x1="57196" y1="29086" x2="57196" y2="29086"/>
                        <a14:foregroundMark x1="40801" y1="26316" x2="40801" y2="26316"/>
                        <a14:foregroundMark x1="42507" y1="21884" x2="42433" y2="24100"/>
                        <a14:foregroundMark x1="41766" y1="20914" x2="44362" y2="21745"/>
                        <a14:foregroundMark x1="41320" y1="20914" x2="43694" y2="20083"/>
                        <a14:foregroundMark x1="41543" y1="20499" x2="44139" y2="19252"/>
                        <a14:foregroundMark x1="41246" y1="19945" x2="45104" y2="17867"/>
                        <a14:foregroundMark x1="41395" y1="20499" x2="44659" y2="18837"/>
                        <a14:foregroundMark x1="41617" y1="20222" x2="44733" y2="17590"/>
                        <a14:foregroundMark x1="42359" y1="22161" x2="37240" y2="40028"/>
                        <a14:foregroundMark x1="43546" y1="26454" x2="44585" y2="29917"/>
                        <a14:foregroundMark x1="55415" y1="19529" x2="60831" y2="32133"/>
                        <a14:foregroundMark x1="59792" y1="27147" x2="63205" y2="33934"/>
                        <a14:foregroundMark x1="55564" y1="29224" x2="58605" y2="29363"/>
                        <a14:foregroundMark x1="57789" y1="19529" x2="60089" y2="24100"/>
                        <a14:foregroundMark x1="60015" y1="23269" x2="62760" y2="30609"/>
                        <a14:foregroundMark x1="60682" y1="24515" x2="62685" y2="28532"/>
                        <a14:foregroundMark x1="57938" y1="19391" x2="60089" y2="23961"/>
                        <a14:foregroundMark x1="58086" y1="20083" x2="59718" y2="23130"/>
                        <a14:foregroundMark x1="58086" y1="19668" x2="60312" y2="21884"/>
                        <a14:foregroundMark x1="58160" y1="18698" x2="59570" y2="21191"/>
                        <a14:foregroundMark x1="58457" y1="20222" x2="62685" y2="28670"/>
                        <a14:backgroundMark x1="51855" y1="68698" x2="49439" y2="69575"/>
                        <a14:backgroundMark x1="52226" y1="69252" x2="55119" y2="70083"/>
                        <a14:backgroundMark x1="55193" y1="69391" x2="61869" y2="68560"/>
                        <a14:backgroundMark x1="61869" y1="68560" x2="62315" y2="68560"/>
                        <a14:backgroundMark x1="48416" y1="69374" x2="49481" y2="69252"/>
                        <a14:backgroundMark x1="45846" y1="69668" x2="48263" y2="69391"/>
                        <a14:backgroundMark x1="49723" y1="75095" x2="49629" y2="75346"/>
                        <a14:backgroundMark x1="51187" y1="71191" x2="49785" y2="74931"/>
                        <a14:backgroundMark x1="42804" y1="68837" x2="44288" y2="70360"/>
                        <a14:backgroundMark x1="44817" y1="73782" x2="45201" y2="73813"/>
                        <a14:backgroundMark x1="48562" y1="68694" x2="48887" y2="69114"/>
                        <a14:backgroundMark x1="47923" y1="67867" x2="48550" y2="68678"/>
                        <a14:backgroundMark x1="48145" y1="67452" x2="49036" y2="67175"/>
                        <a14:backgroundMark x1="48442" y1="66759" x2="48665" y2="66759"/>
                        <a14:backgroundMark x1="48294" y1="66759" x2="48813" y2="67313"/>
                        <a14:backgroundMark x1="47923" y1="67036" x2="48591" y2="66898"/>
                        <a14:backgroundMark x1="48220" y1="66205" x2="48813" y2="66205"/>
                        <a14:backgroundMark x1="45030" y1="81856" x2="45178" y2="83241"/>
                        <a14:backgroundMark x1="39169" y1="74515" x2="39466" y2="80055"/>
                        <a14:backgroundMark x1="49036" y1="76731" x2="49036" y2="77999"/>
                        <a14:backgroundMark x1="52448" y1="73130" x2="52819" y2="81994"/>
                        <a14:backgroundMark x1="51113" y1="74377" x2="51632" y2="72715"/>
                        <a14:backgroundMark x1="41930" y1="80055" x2="42269" y2="79192"/>
                        <a14:backgroundMark x1="41766" y1="80471" x2="41930" y2="80055"/>
                        <a14:backgroundMark x1="42878" y1="73269" x2="43167" y2="73807"/>
                        <a14:backgroundMark x1="48493" y1="71860" x2="49629" y2="71330"/>
                        <a14:backgroundMark x1="49629" y1="71330" x2="49703" y2="71191"/>
                        <a14:backgroundMark x1="48665" y1="71330" x2="53487" y2="72022"/>
                        <a14:backgroundMark x1="53487" y1="72022" x2="53635" y2="72022"/>
                        <a14:backgroundMark x1="43917" y1="80194" x2="44510" y2="79501"/>
                        <a14:backgroundMark x1="43472" y1="76870" x2="43472" y2="76870"/>
                        <a14:backgroundMark x1="40727" y1="80194" x2="40727" y2="80194"/>
                        <a14:backgroundMark x1="47626" y1="73684" x2="47626" y2="73684"/>
                        <a14:backgroundMark x1="47626" y1="72853" x2="47626" y2="72853"/>
                        <a14:backgroundMark x1="47329" y1="72715" x2="47700" y2="73130"/>
                        <a14:backgroundMark x1="47626" y1="77839" x2="47849" y2="80748"/>
                        <a14:backgroundMark x1="47552" y1="77839" x2="47849" y2="78532"/>
                        <a14:backgroundMark x1="47329" y1="77147" x2="47774" y2="77562"/>
                        <a14:backgroundMark x1="35163" y1="72161" x2="60015" y2="78116"/>
                        <a14:backgroundMark x1="60015" y1="78116" x2="53635" y2="79224"/>
                        <a14:backgroundMark x1="37315" y1="77562" x2="68249" y2="80055"/>
                        <a14:backgroundMark x1="44733" y1="81302" x2="57418" y2="81025"/>
                        <a14:backgroundMark x1="44214" y1="71468" x2="57864" y2="71607"/>
                        <a14:backgroundMark x1="41691" y1="80886" x2="48220" y2="808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77" t="8657" r="28987" b="23997"/>
          <a:stretch/>
        </p:blipFill>
        <p:spPr>
          <a:xfrm>
            <a:off x="2636699" y="4613838"/>
            <a:ext cx="1970982" cy="1930082"/>
          </a:xfrm>
          <a:prstGeom prst="rect">
            <a:avLst/>
          </a:prstGeom>
        </p:spPr>
      </p:pic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D38938A5-DABF-4EDA-A2A3-06E2AFEF5C48}"/>
              </a:ext>
            </a:extLst>
          </p:cNvPr>
          <p:cNvSpPr/>
          <p:nvPr/>
        </p:nvSpPr>
        <p:spPr>
          <a:xfrm>
            <a:off x="363136" y="1428036"/>
            <a:ext cx="6172200" cy="1654392"/>
          </a:xfrm>
          <a:prstGeom prst="roundRect">
            <a:avLst/>
          </a:prstGeom>
          <a:solidFill>
            <a:schemeClr val="tx1">
              <a:lumMod val="95000"/>
              <a:lumOff val="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46B51C-4864-4A37-A0FF-C5D36DD08C4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4" t="13806" r="56754" b="78611"/>
          <a:stretch/>
        </p:blipFill>
        <p:spPr>
          <a:xfrm>
            <a:off x="626678" y="1534598"/>
            <a:ext cx="1435990" cy="1441269"/>
          </a:xfrm>
          <a:prstGeom prst="flowChartConnector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16BE3FD-2524-4FC9-8145-749D62EE6A63}"/>
              </a:ext>
            </a:extLst>
          </p:cNvPr>
          <p:cNvSpPr txBox="1"/>
          <p:nvPr/>
        </p:nvSpPr>
        <p:spPr>
          <a:xfrm>
            <a:off x="2294855" y="1531410"/>
            <a:ext cx="5972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cosmo-cosmo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5165546-07F9-476E-8764-1C7CF19D65B8}"/>
              </a:ext>
            </a:extLst>
          </p:cNvPr>
          <p:cNvSpPr txBox="1"/>
          <p:nvPr/>
        </p:nvSpPr>
        <p:spPr>
          <a:xfrm>
            <a:off x="429515" y="120968"/>
            <a:ext cx="59086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bg1"/>
                </a:solidFill>
                <a:latin typeface="Comic Sans MS" panose="030F0702030302020204" pitchFamily="66" charset="0"/>
              </a:rPr>
              <a:t>Продукт</a:t>
            </a:r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45734B6-33FE-4104-91DC-BE3DD9BDF49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68" b="92652" l="5272" r="92173">
                        <a14:foregroundMark x1="5591" y1="56550" x2="8946" y2="38339"/>
                        <a14:foregroundMark x1="40256" y1="9105" x2="61182" y2="7668"/>
                        <a14:foregroundMark x1="61182" y1="7668" x2="61182" y2="7668"/>
                        <a14:foregroundMark x1="91054" y1="36901" x2="92173" y2="62460"/>
                        <a14:foregroundMark x1="39617" y1="92332" x2="49681" y2="92652"/>
                        <a14:foregroundMark x1="49681" y1="92652" x2="57827" y2="92492"/>
                        <a14:foregroundMark x1="58946" y1="67412" x2="52077" y2="10863"/>
                        <a14:foregroundMark x1="24281" y1="52716" x2="63419" y2="36901"/>
                        <a14:foregroundMark x1="64537" y1="36901" x2="56709" y2="66613"/>
                        <a14:foregroundMark x1="68371" y1="41374" x2="57827" y2="73962"/>
                        <a14:foregroundMark x1="48403" y1="66294" x2="64377" y2="432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641" y="4751683"/>
            <a:ext cx="1654392" cy="165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684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DF5D9F8-EF9F-4247-AAE1-3C7F3CAE9E32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B80FE9-6A2F-473D-A4E0-C962EA556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20FCECF-4B8D-42CD-971F-3B831FF5B2B6}"/>
              </a:ext>
            </a:extLst>
          </p:cNvPr>
          <p:cNvSpPr/>
          <p:nvPr/>
        </p:nvSpPr>
        <p:spPr>
          <a:xfrm>
            <a:off x="0" y="0"/>
            <a:ext cx="12192000" cy="269309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06697F14-9A66-45DB-9ACF-1F6604D293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83" b="89978" l="10000" r="90000">
                        <a14:foregroundMark x1="45212" y1="9483" x2="52000" y2="9806"/>
                        <a14:foregroundMark x1="52000" y1="9806" x2="55879" y2="9483"/>
                      </a14:backgroundRemoval>
                    </a14:imgEffect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34"/>
          <a:stretch/>
        </p:blipFill>
        <p:spPr>
          <a:xfrm rot="16200000">
            <a:off x="8664694" y="-2173686"/>
            <a:ext cx="5382179" cy="4347369"/>
          </a:xfr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2935043-0255-4EE9-A340-D502A746F50D}"/>
              </a:ext>
            </a:extLst>
          </p:cNvPr>
          <p:cNvSpPr/>
          <p:nvPr/>
        </p:nvSpPr>
        <p:spPr>
          <a:xfrm>
            <a:off x="0" y="0"/>
            <a:ext cx="12192000" cy="2693096"/>
          </a:xfrm>
          <a:prstGeom prst="rect">
            <a:avLst/>
          </a:prstGeom>
          <a:blipFill dpi="0" rotWithShape="1">
            <a:blip r:embed="rId5">
              <a:alphaModFix amt="5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0E13F0-336E-4FA5-ADAA-A9839E97AD1D}"/>
              </a:ext>
            </a:extLst>
          </p:cNvPr>
          <p:cNvSpPr txBox="1"/>
          <p:nvPr/>
        </p:nvSpPr>
        <p:spPr>
          <a:xfrm>
            <a:off x="3165102" y="2905404"/>
            <a:ext cx="6193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14014B"/>
                </a:solidFill>
                <a:latin typeface="Comic Sans MS" panose="030F0702030302020204" pitchFamily="66" charset="0"/>
              </a:rPr>
              <a:t>Доказательства вероятности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F59B5D-7C20-464C-B675-223C9E6C477E}"/>
              </a:ext>
            </a:extLst>
          </p:cNvPr>
          <p:cNvSpPr txBox="1"/>
          <p:nvPr/>
        </p:nvSpPr>
        <p:spPr>
          <a:xfrm>
            <a:off x="2438126" y="4164905"/>
            <a:ext cx="356991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Bahnschrift SemiBold" panose="020B0502040204020203" pitchFamily="34" charset="0"/>
              </a:rPr>
              <a:t>      Синее смещение</a:t>
            </a:r>
            <a:r>
              <a:rPr lang="en-US" sz="2400" b="1" dirty="0">
                <a:latin typeface="Bahnschrift SemiBold" panose="020B0502040204020203" pitchFamily="34" charset="0"/>
              </a:rPr>
              <a:t>,</a:t>
            </a:r>
          </a:p>
          <a:p>
            <a:r>
              <a:rPr lang="ru-RU" sz="2000" b="1" dirty="0">
                <a:latin typeface="Bahnschrift SemiBold" panose="020B0502040204020203" pitchFamily="34" charset="0"/>
              </a:rPr>
              <a:t>результатом которого является эффект Доплера</a:t>
            </a:r>
            <a:r>
              <a:rPr lang="en-US" sz="2000" b="1" dirty="0">
                <a:latin typeface="Bahnschrift SemiBold" panose="020B0502040204020203" pitchFamily="34" charset="0"/>
              </a:rPr>
              <a:t>,</a:t>
            </a:r>
            <a:r>
              <a:rPr lang="ru-RU" sz="2000" b="1" dirty="0">
                <a:latin typeface="Bahnschrift SemiBold" panose="020B0502040204020203" pitchFamily="34" charset="0"/>
              </a:rPr>
              <a:t> показывает приближение Андромеды</a:t>
            </a:r>
          </a:p>
          <a:p>
            <a:endParaRPr lang="ru-RU" sz="2400" b="1" dirty="0">
              <a:latin typeface="Bahnschrift SemiBold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C5CCAC-7ED3-4022-B60A-8DEE05821BB6}"/>
              </a:ext>
            </a:extLst>
          </p:cNvPr>
          <p:cNvSpPr txBox="1"/>
          <p:nvPr/>
        </p:nvSpPr>
        <p:spPr>
          <a:xfrm>
            <a:off x="6411958" y="4164905"/>
            <a:ext cx="35699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Bahnschrift SemiBold" panose="020B0502040204020203" pitchFamily="34" charset="0"/>
              </a:rPr>
              <a:t>      Галактики имеют схожий размер</a:t>
            </a:r>
            <a:r>
              <a:rPr lang="en-US" sz="2400" b="1" dirty="0">
                <a:latin typeface="Bahnschrift SemiBold" panose="020B0502040204020203" pitchFamily="34" charset="0"/>
              </a:rPr>
              <a:t>,</a:t>
            </a:r>
            <a:r>
              <a:rPr lang="ru-RU" sz="2400" b="1" dirty="0">
                <a:latin typeface="Bahnschrift SemiBold" panose="020B0502040204020203" pitchFamily="34" charset="0"/>
              </a:rPr>
              <a:t> </a:t>
            </a:r>
            <a:r>
              <a:rPr lang="ru-RU" sz="2000" b="1" dirty="0">
                <a:latin typeface="Bahnschrift SemiBold" panose="020B0502040204020203" pitchFamily="34" charset="0"/>
              </a:rPr>
              <a:t>следовательно, столкновение </a:t>
            </a:r>
            <a:r>
              <a:rPr lang="ru-RU" sz="2000" b="1" dirty="0" err="1">
                <a:latin typeface="Bahnschrift SemiBold" panose="020B0502040204020203" pitchFamily="34" charset="0"/>
              </a:rPr>
              <a:t>гал</a:t>
            </a:r>
            <a:r>
              <a:rPr lang="ru-RU" sz="2000" b="1" dirty="0">
                <a:latin typeface="Bahnschrift SemiBold" panose="020B0502040204020203" pitchFamily="34" charset="0"/>
              </a:rPr>
              <a:t> уже началось </a:t>
            </a:r>
            <a:endParaRPr lang="en-US" sz="2000" b="1" dirty="0">
              <a:latin typeface="Bahnschrift SemiBold" panose="020B0502040204020203" pitchFamily="34" charset="0"/>
            </a:endParaRPr>
          </a:p>
        </p:txBody>
      </p:sp>
      <p:sp>
        <p:nvSpPr>
          <p:cNvPr id="15" name="Звезда: 4 точки 14">
            <a:extLst>
              <a:ext uri="{FF2B5EF4-FFF2-40B4-BE49-F238E27FC236}">
                <a16:creationId xmlns:a16="http://schemas.microsoft.com/office/drawing/2014/main" id="{3DC1B098-837F-4A44-9FCE-CE6E99FCE67B}"/>
              </a:ext>
            </a:extLst>
          </p:cNvPr>
          <p:cNvSpPr/>
          <p:nvPr/>
        </p:nvSpPr>
        <p:spPr>
          <a:xfrm>
            <a:off x="2587878" y="4193248"/>
            <a:ext cx="441960" cy="411480"/>
          </a:xfrm>
          <a:prstGeom prst="star4">
            <a:avLst>
              <a:gd name="adj" fmla="val 112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везда: 4 точки 15">
            <a:extLst>
              <a:ext uri="{FF2B5EF4-FFF2-40B4-BE49-F238E27FC236}">
                <a16:creationId xmlns:a16="http://schemas.microsoft.com/office/drawing/2014/main" id="{EA283A78-3E36-4A7E-A278-6EE4CC3B8567}"/>
              </a:ext>
            </a:extLst>
          </p:cNvPr>
          <p:cNvSpPr/>
          <p:nvPr/>
        </p:nvSpPr>
        <p:spPr>
          <a:xfrm>
            <a:off x="8917113" y="4016651"/>
            <a:ext cx="441960" cy="411480"/>
          </a:xfrm>
          <a:prstGeom prst="star4">
            <a:avLst>
              <a:gd name="adj" fmla="val 1126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E9A4FAC-8063-4DE4-89A9-21D319F06368}"/>
              </a:ext>
            </a:extLst>
          </p:cNvPr>
          <p:cNvSpPr txBox="1"/>
          <p:nvPr/>
        </p:nvSpPr>
        <p:spPr>
          <a:xfrm>
            <a:off x="9136922" y="2589881"/>
            <a:ext cx="3569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Bahnschrift SemiBold" panose="020B0502040204020203" pitchFamily="34" charset="0"/>
              </a:rPr>
              <a:t>      </a:t>
            </a:r>
            <a:endParaRPr lang="en-US" sz="2000" b="1" dirty="0">
              <a:latin typeface="Bahnschrift SemiBold" panose="020B0502040204020203" pitchFamily="34" charset="0"/>
            </a:endParaRPr>
          </a:p>
        </p:txBody>
      </p:sp>
      <p:sp>
        <p:nvSpPr>
          <p:cNvPr id="14" name="Звезда: 4 точки 13">
            <a:extLst>
              <a:ext uri="{FF2B5EF4-FFF2-40B4-BE49-F238E27FC236}">
                <a16:creationId xmlns:a16="http://schemas.microsoft.com/office/drawing/2014/main" id="{2DCC35F2-E768-4D76-A866-6866F5A9D61A}"/>
              </a:ext>
            </a:extLst>
          </p:cNvPr>
          <p:cNvSpPr/>
          <p:nvPr/>
        </p:nvSpPr>
        <p:spPr>
          <a:xfrm>
            <a:off x="6485619" y="4193248"/>
            <a:ext cx="441960" cy="411480"/>
          </a:xfrm>
          <a:prstGeom prst="star4">
            <a:avLst>
              <a:gd name="adj" fmla="val 112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везда: 4 точки 10">
            <a:extLst>
              <a:ext uri="{FF2B5EF4-FFF2-40B4-BE49-F238E27FC236}">
                <a16:creationId xmlns:a16="http://schemas.microsoft.com/office/drawing/2014/main" id="{2757993B-1F43-4465-8893-361DAC974F2A}"/>
              </a:ext>
            </a:extLst>
          </p:cNvPr>
          <p:cNvSpPr/>
          <p:nvPr/>
        </p:nvSpPr>
        <p:spPr>
          <a:xfrm>
            <a:off x="5019372" y="4018659"/>
            <a:ext cx="441960" cy="411480"/>
          </a:xfrm>
          <a:prstGeom prst="star4">
            <a:avLst>
              <a:gd name="adj" fmla="val 1126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везда: 4 точки 8">
            <a:extLst>
              <a:ext uri="{FF2B5EF4-FFF2-40B4-BE49-F238E27FC236}">
                <a16:creationId xmlns:a16="http://schemas.microsoft.com/office/drawing/2014/main" id="{56362F05-C7D4-4998-8803-975FEE0CC99F}"/>
              </a:ext>
            </a:extLst>
          </p:cNvPr>
          <p:cNvSpPr/>
          <p:nvPr/>
        </p:nvSpPr>
        <p:spPr>
          <a:xfrm>
            <a:off x="1056674" y="4018659"/>
            <a:ext cx="441960" cy="411480"/>
          </a:xfrm>
          <a:prstGeom prst="star4">
            <a:avLst>
              <a:gd name="adj" fmla="val 1126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Фигура, имеющая форму буквы L 18">
            <a:extLst>
              <a:ext uri="{FF2B5EF4-FFF2-40B4-BE49-F238E27FC236}">
                <a16:creationId xmlns:a16="http://schemas.microsoft.com/office/drawing/2014/main" id="{8B79C7D0-6A63-432F-B2A1-7F865F838D62}"/>
              </a:ext>
            </a:extLst>
          </p:cNvPr>
          <p:cNvSpPr/>
          <p:nvPr/>
        </p:nvSpPr>
        <p:spPr>
          <a:xfrm rot="5400000">
            <a:off x="2203507" y="2826940"/>
            <a:ext cx="768741" cy="776824"/>
          </a:xfrm>
          <a:prstGeom prst="corner">
            <a:avLst>
              <a:gd name="adj1" fmla="val 26007"/>
              <a:gd name="adj2" fmla="val 23314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Фигура, имеющая форму буквы L 19">
            <a:extLst>
              <a:ext uri="{FF2B5EF4-FFF2-40B4-BE49-F238E27FC236}">
                <a16:creationId xmlns:a16="http://schemas.microsoft.com/office/drawing/2014/main" id="{5E4CD209-4C68-4962-96A1-521BED8C165E}"/>
              </a:ext>
            </a:extLst>
          </p:cNvPr>
          <p:cNvSpPr/>
          <p:nvPr/>
        </p:nvSpPr>
        <p:spPr>
          <a:xfrm rot="16200000">
            <a:off x="8918196" y="5229079"/>
            <a:ext cx="881753" cy="795059"/>
          </a:xfrm>
          <a:prstGeom prst="corner">
            <a:avLst>
              <a:gd name="adj1" fmla="val 26007"/>
              <a:gd name="adj2" fmla="val 23314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606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1FF733F-49E2-42D9-A0BC-EE7E59221729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FA89D-6E50-4EE4-BC65-D4610F901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042795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Волна 5">
            <a:extLst>
              <a:ext uri="{FF2B5EF4-FFF2-40B4-BE49-F238E27FC236}">
                <a16:creationId xmlns:a16="http://schemas.microsoft.com/office/drawing/2014/main" id="{86C378CC-482E-4580-83A7-A8AB67CFC05D}"/>
              </a:ext>
            </a:extLst>
          </p:cNvPr>
          <p:cNvSpPr/>
          <p:nvPr/>
        </p:nvSpPr>
        <p:spPr>
          <a:xfrm rot="18644508">
            <a:off x="-1405328" y="-674203"/>
            <a:ext cx="25518253" cy="17502805"/>
          </a:xfrm>
          <a:prstGeom prst="wav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F95356C-095C-4335-BE24-3491ACE23B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62" y="1166446"/>
            <a:ext cx="5656385" cy="4525107"/>
          </a:xfrm>
        </p:spPr>
      </p:pic>
      <p:sp>
        <p:nvSpPr>
          <p:cNvPr id="9" name="Фигура, имеющая форму буквы L 8">
            <a:extLst>
              <a:ext uri="{FF2B5EF4-FFF2-40B4-BE49-F238E27FC236}">
                <a16:creationId xmlns:a16="http://schemas.microsoft.com/office/drawing/2014/main" id="{201F17FB-6C30-4ED2-92F9-14BCDF3C7E48}"/>
              </a:ext>
            </a:extLst>
          </p:cNvPr>
          <p:cNvSpPr/>
          <p:nvPr/>
        </p:nvSpPr>
        <p:spPr>
          <a:xfrm rot="5400000">
            <a:off x="645806" y="839356"/>
            <a:ext cx="1325563" cy="1269024"/>
          </a:xfrm>
          <a:prstGeom prst="corner">
            <a:avLst>
              <a:gd name="adj1" fmla="val 26007"/>
              <a:gd name="adj2" fmla="val 23314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Фигура, имеющая форму буквы L 9">
            <a:extLst>
              <a:ext uri="{FF2B5EF4-FFF2-40B4-BE49-F238E27FC236}">
                <a16:creationId xmlns:a16="http://schemas.microsoft.com/office/drawing/2014/main" id="{9ED19B58-C911-476F-963F-5A6047EE7340}"/>
              </a:ext>
            </a:extLst>
          </p:cNvPr>
          <p:cNvSpPr/>
          <p:nvPr/>
        </p:nvSpPr>
        <p:spPr>
          <a:xfrm rot="16200000">
            <a:off x="5830340" y="4749619"/>
            <a:ext cx="1325563" cy="1269024"/>
          </a:xfrm>
          <a:prstGeom prst="corner">
            <a:avLst>
              <a:gd name="adj1" fmla="val 26007"/>
              <a:gd name="adj2" fmla="val 2331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330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AC0AAEC-84F6-418E-95B1-7263E2E22A4C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818932-A410-48F1-BF63-8B24E8DB4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087563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3F5399A-9CDC-40AD-8D28-02EB4D4A5B3E}"/>
              </a:ext>
            </a:extLst>
          </p:cNvPr>
          <p:cNvSpPr/>
          <p:nvPr/>
        </p:nvSpPr>
        <p:spPr>
          <a:xfrm>
            <a:off x="1500554" y="0"/>
            <a:ext cx="3141784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37272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67B511A7-CF9F-4999-B37A-C20EC00DD9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52" b="90000" l="10000" r="90000">
                        <a14:foregroundMark x1="47448" y1="9537" x2="51667" y2="9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74" r="53063" b="33254"/>
          <a:stretch/>
        </p:blipFill>
        <p:spPr>
          <a:xfrm rot="10800000">
            <a:off x="1500554" y="0"/>
            <a:ext cx="3423138" cy="5454263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C9A4CFA-8272-49B0-A5D4-8E1B0E9B2E0E}"/>
              </a:ext>
            </a:extLst>
          </p:cNvPr>
          <p:cNvSpPr txBox="1"/>
          <p:nvPr/>
        </p:nvSpPr>
        <p:spPr>
          <a:xfrm>
            <a:off x="4923692" y="0"/>
            <a:ext cx="60960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14014B"/>
                </a:solidFill>
                <a:latin typeface="Comic Sans MS" panose="030F0702030302020204" pitchFamily="66" charset="0"/>
              </a:rPr>
              <a:t>Обыденность столкновений галактик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665F2FB-7A6F-48DA-8D72-3821CF54B77F}"/>
              </a:ext>
            </a:extLst>
          </p:cNvPr>
          <p:cNvSpPr/>
          <p:nvPr/>
        </p:nvSpPr>
        <p:spPr>
          <a:xfrm>
            <a:off x="1500554" y="0"/>
            <a:ext cx="3141784" cy="6858000"/>
          </a:xfrm>
          <a:prstGeom prst="rect">
            <a:avLst/>
          </a:prstGeom>
          <a:blipFill dpi="0" rotWithShape="1">
            <a:blip r:embed="rId5">
              <a:alphaModFix amt="7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2347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62D964-686C-4D0D-BB97-B3B72B3E7D5A}"/>
              </a:ext>
            </a:extLst>
          </p:cNvPr>
          <p:cNvSpPr txBox="1"/>
          <p:nvPr/>
        </p:nvSpPr>
        <p:spPr>
          <a:xfrm>
            <a:off x="4923692" y="2265467"/>
            <a:ext cx="5392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Bahnschrift SemiBold" panose="020B0502040204020203" pitchFamily="34" charset="0"/>
              </a:rPr>
              <a:t>Это событие не является редким в истории Вселенной. И сам Млечный путь, и Андромеда раньше сталкивались с другими галактиками. Даже сейчас Млечный путь имеет в своих спутников множество различных карликовых галактик</a:t>
            </a:r>
            <a:endParaRPr lang="en-US" sz="2000" b="1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586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7657B8D-34BC-4B2A-9147-814A6CBACBF8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FA89D-6E50-4EE4-BC65-D4610F901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042795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Волна 5">
            <a:extLst>
              <a:ext uri="{FF2B5EF4-FFF2-40B4-BE49-F238E27FC236}">
                <a16:creationId xmlns:a16="http://schemas.microsoft.com/office/drawing/2014/main" id="{86C378CC-482E-4580-83A7-A8AB67CFC05D}"/>
              </a:ext>
            </a:extLst>
          </p:cNvPr>
          <p:cNvSpPr/>
          <p:nvPr/>
        </p:nvSpPr>
        <p:spPr>
          <a:xfrm rot="18644508">
            <a:off x="-1405328" y="-674203"/>
            <a:ext cx="25518253" cy="17502805"/>
          </a:xfrm>
          <a:prstGeom prst="wav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Фигура, имеющая форму буквы L 8">
            <a:extLst>
              <a:ext uri="{FF2B5EF4-FFF2-40B4-BE49-F238E27FC236}">
                <a16:creationId xmlns:a16="http://schemas.microsoft.com/office/drawing/2014/main" id="{201F17FB-6C30-4ED2-92F9-14BCDF3C7E48}"/>
              </a:ext>
            </a:extLst>
          </p:cNvPr>
          <p:cNvSpPr/>
          <p:nvPr/>
        </p:nvSpPr>
        <p:spPr>
          <a:xfrm rot="5400000">
            <a:off x="645806" y="839356"/>
            <a:ext cx="1325563" cy="1269024"/>
          </a:xfrm>
          <a:prstGeom prst="corner">
            <a:avLst>
              <a:gd name="adj1" fmla="val 26007"/>
              <a:gd name="adj2" fmla="val 23314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Фигура, имеющая форму буквы L 9">
            <a:extLst>
              <a:ext uri="{FF2B5EF4-FFF2-40B4-BE49-F238E27FC236}">
                <a16:creationId xmlns:a16="http://schemas.microsoft.com/office/drawing/2014/main" id="{9ED19B58-C911-476F-963F-5A6047EE7340}"/>
              </a:ext>
            </a:extLst>
          </p:cNvPr>
          <p:cNvSpPr/>
          <p:nvPr/>
        </p:nvSpPr>
        <p:spPr>
          <a:xfrm rot="16200000">
            <a:off x="5830340" y="4749619"/>
            <a:ext cx="1325563" cy="1269024"/>
          </a:xfrm>
          <a:prstGeom prst="corner">
            <a:avLst>
              <a:gd name="adj1" fmla="val 26007"/>
              <a:gd name="adj2" fmla="val 2331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CE5666F-F0EA-4778-A173-A4B53A8C33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94" y="1188720"/>
            <a:ext cx="5555966" cy="4457700"/>
          </a:xfrm>
          <a:prstGeom prst="rect">
            <a:avLst/>
          </a:prstGeom>
        </p:spPr>
      </p:pic>
      <p:sp>
        <p:nvSpPr>
          <p:cNvPr id="13" name="Объект 12">
            <a:extLst>
              <a:ext uri="{FF2B5EF4-FFF2-40B4-BE49-F238E27FC236}">
                <a16:creationId xmlns:a16="http://schemas.microsoft.com/office/drawing/2014/main" id="{B54479B7-877C-4D9C-96B3-30AEC9B5C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9092" y="10031779"/>
            <a:ext cx="10515600" cy="4351338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04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2BDD300-0027-47FC-9153-05BCE8D30421}"/>
              </a:ext>
            </a:extLst>
          </p:cNvPr>
          <p:cNvSpPr/>
          <p:nvPr/>
        </p:nvSpPr>
        <p:spPr>
          <a:xfrm>
            <a:off x="-426720" y="-320073"/>
            <a:ext cx="14386560" cy="8302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>
            <a:extLst>
              <a:ext uri="{FF2B5EF4-FFF2-40B4-BE49-F238E27FC236}">
                <a16:creationId xmlns:a16="http://schemas.microsoft.com/office/drawing/2014/main" id="{05F1AE25-EF95-4056-91BA-EBC58BCD4FD5}"/>
              </a:ext>
            </a:extLst>
          </p:cNvPr>
          <p:cNvSpPr/>
          <p:nvPr/>
        </p:nvSpPr>
        <p:spPr>
          <a:xfrm rot="2092951">
            <a:off x="7013264" y="868102"/>
            <a:ext cx="5535247" cy="5626252"/>
          </a:xfrm>
          <a:prstGeom prst="frame">
            <a:avLst>
              <a:gd name="adj1" fmla="val 11901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FABF84-0AB5-4F0A-ADD6-19060E5F7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" y="-1920875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613152E-5B57-4681-BF56-C852BA2AB6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6" b="93723" l="9180" r="89893">
                        <a14:foregroundMark x1="34912" y1="84023" x2="17725" y2="86305"/>
                        <a14:foregroundMark x1="17725" y1="86305" x2="10303" y2="79601"/>
                        <a14:foregroundMark x1="10303" y1="79601" x2="9180" y2="67332"/>
                        <a14:foregroundMark x1="29883" y1="89515" x2="19971" y2="89158"/>
                        <a14:foregroundMark x1="25146" y1="91512" x2="31641" y2="90942"/>
                        <a14:foregroundMark x1="25732" y1="93581" x2="32324" y2="93723"/>
                        <a14:backgroundMark x1="38232" y1="19330" x2="29102" y2="25107"/>
                        <a14:backgroundMark x1="29102" y1="25107" x2="28271" y2="26676"/>
                        <a14:backgroundMark x1="28174" y1="27532" x2="31787" y2="282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83" t="8278" r="24961" b="934"/>
          <a:stretch/>
        </p:blipFill>
        <p:spPr>
          <a:xfrm rot="21099116" flipH="1">
            <a:off x="6034707" y="766264"/>
            <a:ext cx="7188290" cy="6545282"/>
          </a:xfr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3A29191-D5D0-4FCF-A216-94EF149E5A0C}"/>
              </a:ext>
            </a:extLst>
          </p:cNvPr>
          <p:cNvSpPr/>
          <p:nvPr/>
        </p:nvSpPr>
        <p:spPr>
          <a:xfrm rot="2092951">
            <a:off x="11416278" y="2236982"/>
            <a:ext cx="702171" cy="564067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88304" t="256" r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C902463-AB94-4EBF-82AD-ED16CD7A8D91}"/>
              </a:ext>
            </a:extLst>
          </p:cNvPr>
          <p:cNvSpPr/>
          <p:nvPr/>
        </p:nvSpPr>
        <p:spPr>
          <a:xfrm rot="2058145">
            <a:off x="12034739" y="2688210"/>
            <a:ext cx="1412111" cy="5567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00272C-307E-4B65-B634-8F9623E5A11B}"/>
              </a:ext>
            </a:extLst>
          </p:cNvPr>
          <p:cNvSpPr txBox="1"/>
          <p:nvPr/>
        </p:nvSpPr>
        <p:spPr>
          <a:xfrm>
            <a:off x="579120" y="279119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14014B"/>
                </a:solidFill>
                <a:latin typeface="Comic Sans MS" panose="030F0702030302020204" pitchFamily="66" charset="0"/>
              </a:rPr>
              <a:t>Столкновение</a:t>
            </a:r>
          </a:p>
          <a:p>
            <a:r>
              <a:rPr lang="ru-RU" sz="4400" b="1" dirty="0">
                <a:solidFill>
                  <a:srgbClr val="14014B"/>
                </a:solidFill>
                <a:latin typeface="Comic Sans MS" panose="030F0702030302020204" pitchFamily="66" charset="0"/>
              </a:rPr>
              <a:t>планет и звёзд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F866B6-287F-4E89-8F13-79AA707E53F4}"/>
              </a:ext>
            </a:extLst>
          </p:cNvPr>
          <p:cNvSpPr txBox="1"/>
          <p:nvPr/>
        </p:nvSpPr>
        <p:spPr>
          <a:xfrm>
            <a:off x="579119" y="1725669"/>
            <a:ext cx="532259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Bahnschrift SemiBold" panose="020B0502040204020203" pitchFamily="34" charset="0"/>
              </a:rPr>
              <a:t>Учитывая размер объектов и их расстояние друг от друга, можно смело говорить, что было бы глупостью ожидать  масштабного столкновения планет, допустим, Солнечной системы. </a:t>
            </a:r>
            <a:r>
              <a:rPr lang="ru-RU" sz="2000" b="1" dirty="0">
                <a:effectLst/>
                <a:latin typeface="Bahnschrift SemiBol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лучшего понимания всего масштаба: если бы Солнце имело размер монеты, то Альфа центавра, тоже представленная в виде монеты, находилась бы на расстоянии 776 км от неё</a:t>
            </a:r>
            <a:endParaRPr lang="ru-RU" sz="2000" b="1" dirty="0">
              <a:latin typeface="Bahnschrift SemiBold" panose="020B0502040204020203" pitchFamily="34" charset="0"/>
            </a:endParaRPr>
          </a:p>
          <a:p>
            <a:endParaRPr lang="en-US" sz="2000" b="1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9314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620</Words>
  <Application>Microsoft Office PowerPoint</Application>
  <PresentationFormat>Широкоэкранный</PresentationFormat>
  <Paragraphs>52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Bahnschrift</vt:lpstr>
      <vt:lpstr>Bahnschrift SemiBold</vt:lpstr>
      <vt:lpstr>Calibri</vt:lpstr>
      <vt:lpstr>Calibri Light</vt:lpstr>
      <vt:lpstr>Comic Sans MS</vt:lpstr>
      <vt:lpstr>Franklin Gothic Demi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Знаю Не знаю</dc:creator>
  <cp:lastModifiedBy>Знаю Не знаю</cp:lastModifiedBy>
  <cp:revision>87</cp:revision>
  <dcterms:created xsi:type="dcterms:W3CDTF">2023-02-16T17:05:12Z</dcterms:created>
  <dcterms:modified xsi:type="dcterms:W3CDTF">2023-05-02T14:07:50Z</dcterms:modified>
</cp:coreProperties>
</file>