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3"/>
  </p:notesMasterIdLst>
  <p:sldIdLst>
    <p:sldId id="256" r:id="rId2"/>
    <p:sldId id="262" r:id="rId3"/>
    <p:sldId id="257" r:id="rId4"/>
    <p:sldId id="258" r:id="rId5"/>
    <p:sldId id="274" r:id="rId6"/>
    <p:sldId id="283" r:id="rId7"/>
    <p:sldId id="284" r:id="rId8"/>
    <p:sldId id="285" r:id="rId9"/>
    <p:sldId id="282" r:id="rId10"/>
    <p:sldId id="264" r:id="rId11"/>
    <p:sldId id="28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7D7D5"/>
    <a:srgbClr val="EED0C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3134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FED39-854C-4FCD-A70D-92E244CFF963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14C42-7E60-43F2-AE43-4D3A036826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14C42-7E60-43F2-AE43-4D3A0368260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DA0C-2CBA-4494-81C5-A9620D30A896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670-6C1F-4CC7-84EE-DA59D0BD96B3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8B5F-0FCE-47A6-B44F-D5305624CCBF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E3B5-90DB-4446-9C5E-1F035BD023C3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020E7-DE16-4019-A954-F7F3CC3815CF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6FC6-154C-447A-8414-A0FB98705790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6758D-8F36-4F25-A596-B3EC69528E26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E1563-E8AE-4939-8B94-AD1AAAF84922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E2CBD-3D5C-4A44-9B7E-7A5428E742D5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1B03E-EE0E-4991-87BA-4C7A15AC55DA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AD69E-A993-4E07-ABAB-629311FB4677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485">
              <a:schemeClr val="tx1">
                <a:lumMod val="50000"/>
                <a:lumOff val="50000"/>
                <a:alpha val="49000"/>
              </a:schemeClr>
            </a:gs>
            <a:gs pos="0">
              <a:srgbClr val="E7D7D5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FD9EC-E15E-457D-B8E0-A6E93F4ED4E0}" type="datetime1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234679"/>
          </a:xfrm>
        </p:spPr>
        <p:txBody>
          <a:bodyPr>
            <a:noAutofit/>
          </a:bodyPr>
          <a:lstStyle/>
          <a:p>
            <a:r>
              <a:rPr lang="ru-RU" sz="3200" dirty="0"/>
              <a:t>Синтез липидмодифицированного производного 2',3'-дидегидро-2',3'-дидезокситимидина как эффективного анти-ВИЧ-препарата.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581128"/>
            <a:ext cx="6400800" cy="1752600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ru-RU" sz="1800" dirty="0">
                <a:solidFill>
                  <a:schemeClr val="tx1"/>
                </a:solidFill>
                <a:cs typeface="Times New Roman" panose="02020603050405020304" pitchFamily="18" charset="0"/>
              </a:rPr>
              <a:t>Автор: Никифорова Софья Владимировна </a:t>
            </a:r>
            <a:r>
              <a:rPr lang="ru-RU" sz="1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ДЮЦ</a:t>
            </a:r>
            <a:r>
              <a:rPr lang="ru-RU" sz="1800" dirty="0" smtClean="0">
                <a:solidFill>
                  <a:schemeClr val="tx1"/>
                </a:solidFill>
              </a:rPr>
              <a:t>«Радость»г. </a:t>
            </a:r>
            <a:r>
              <a:rPr lang="ru-RU" sz="1800" dirty="0">
                <a:solidFill>
                  <a:schemeClr val="tx1"/>
                </a:solidFill>
              </a:rPr>
              <a:t>Красноармейск Московской области</a:t>
            </a:r>
            <a:r>
              <a:rPr lang="ru-RU" sz="18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</a:p>
          <a:p>
            <a:pPr algn="r">
              <a:defRPr/>
            </a:pPr>
            <a:r>
              <a:rPr lang="ru-RU" sz="1800" dirty="0">
                <a:solidFill>
                  <a:schemeClr val="tx1"/>
                </a:solidFill>
                <a:cs typeface="Times New Roman" panose="02020603050405020304" pitchFamily="18" charset="0"/>
              </a:rPr>
              <a:t>Руководитель : </a:t>
            </a:r>
            <a:r>
              <a:rPr lang="ru-RU" sz="1800" dirty="0" err="1">
                <a:solidFill>
                  <a:schemeClr val="tx1"/>
                </a:solidFill>
              </a:rPr>
              <a:t>Дарнотук</a:t>
            </a:r>
            <a:r>
              <a:rPr lang="ru-RU" sz="18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Елизавета Сергеевна</a:t>
            </a:r>
            <a:endParaRPr lang="ru-RU" sz="18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1800" dirty="0">
                <a:solidFill>
                  <a:schemeClr val="tx1"/>
                </a:solidFill>
                <a:cs typeface="Times New Roman" panose="02020603050405020304" pitchFamily="18" charset="0"/>
              </a:rPr>
              <a:t>Преподаватель Детского технопарка «Альтаир» РТУ </a:t>
            </a:r>
            <a:r>
              <a:rPr lang="ru-RU" sz="1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МИРЭА</a:t>
            </a:r>
          </a:p>
          <a:p>
            <a:pPr algn="r">
              <a:defRPr/>
            </a:pPr>
            <a:r>
              <a:rPr lang="ru-RU" sz="1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Мохова Вера Николаевна, педагог доп.образования </a:t>
            </a:r>
            <a:r>
              <a:rPr lang="ru-RU" sz="1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МБУО </a:t>
            </a:r>
            <a:r>
              <a:rPr lang="ru-RU" sz="1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ДО г.Красноармейск «ДЮЦ «Радость»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16632"/>
            <a:ext cx="7992888" cy="1512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Муниципальное </a:t>
            </a:r>
            <a:r>
              <a:rPr lang="ru-RU" dirty="0" smtClean="0"/>
              <a:t>бюджетное </a:t>
            </a:r>
            <a:r>
              <a:rPr lang="ru-RU" dirty="0"/>
              <a:t>образовательное учреждение дополнительного образования «Детско-юношеский центр «</a:t>
            </a:r>
            <a:r>
              <a:rPr lang="ru-RU" dirty="0" smtClean="0"/>
              <a:t>Радость» г. </a:t>
            </a:r>
            <a:r>
              <a:rPr lang="ru-RU" dirty="0"/>
              <a:t>Красноармейск Московской области</a:t>
            </a:r>
          </a:p>
          <a:p>
            <a:pPr algn="ctr"/>
            <a:r>
              <a:rPr lang="ru-RU" dirty="0"/>
              <a:t>Федеральное государственное бюджетное образовательное учреждение высшего образования «МИРЭА - Российский технологический университет»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alibri" pitchFamily="34" charset="0"/>
              </a:rPr>
              <a:t>Список использованной литературы.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4300" dirty="0"/>
              <a:t>1.	И.А. Николаева, Э.В. </a:t>
            </a:r>
            <a:r>
              <a:rPr lang="ru-RU" sz="4300" dirty="0" err="1"/>
              <a:t>Карамов</a:t>
            </a:r>
            <a:r>
              <a:rPr lang="ru-RU" sz="4300" dirty="0"/>
              <a:t>, И.Г. Сидорович, Г.О. Гудима, Л.С. </a:t>
            </a:r>
            <a:r>
              <a:rPr lang="ru-RU" sz="4300" dirty="0" err="1"/>
              <a:t>Сеславина</a:t>
            </a:r>
            <a:r>
              <a:rPr lang="ru-RU" sz="4300" dirty="0"/>
              <a:t>, Х.И. </a:t>
            </a:r>
            <a:r>
              <a:rPr lang="ru-RU" sz="4300" dirty="0" err="1"/>
              <a:t>Истамов</a:t>
            </a:r>
            <a:r>
              <a:rPr lang="ru-RU" sz="4300" dirty="0"/>
              <a:t>, Р.М. Хаитов Перспективы рынка </a:t>
            </a:r>
            <a:r>
              <a:rPr lang="ru-RU" sz="4300" dirty="0" err="1"/>
              <a:t>анти-ВИЧ</a:t>
            </a:r>
            <a:r>
              <a:rPr lang="ru-RU" sz="4300" dirty="0"/>
              <a:t>/</a:t>
            </a:r>
            <a:r>
              <a:rPr lang="ru-RU" sz="4300" dirty="0" err="1"/>
              <a:t>СПИД-микробиоцидов</a:t>
            </a:r>
            <a:r>
              <a:rPr lang="ru-RU" sz="4300" dirty="0"/>
              <a:t> в России // Иммунология №6. - М.: 2013. - С. 292-297.</a:t>
            </a:r>
          </a:p>
          <a:p>
            <a:pPr>
              <a:buNone/>
            </a:pPr>
            <a:r>
              <a:rPr lang="ru-RU" sz="4300" dirty="0"/>
              <a:t>2.	О ВИЧ-инфекции // ФБУЗ «Центр гигиенического образования населения» </a:t>
            </a:r>
            <a:r>
              <a:rPr lang="ru-RU" sz="4300" dirty="0" err="1"/>
              <a:t>Роспотребнадзора</a:t>
            </a:r>
            <a:r>
              <a:rPr lang="ru-RU" sz="4300" dirty="0"/>
              <a:t> URL: http://cgon.rospotrebnadzor.ru/content/63/3826 (дата обращения: 12.10.2022). </a:t>
            </a:r>
          </a:p>
          <a:p>
            <a:pPr>
              <a:buNone/>
            </a:pPr>
            <a:r>
              <a:rPr lang="en-US" sz="4300" dirty="0"/>
              <a:t>3.	M. Pace, J. </a:t>
            </a:r>
            <a:r>
              <a:rPr lang="en-US" sz="4300" dirty="0" err="1"/>
              <a:t>Frater</a:t>
            </a:r>
            <a:r>
              <a:rPr lang="en-US" sz="4300" dirty="0"/>
              <a:t> A cure for HIV: is it in sight? // Expert Reviews. - 2014. - №7. - </a:t>
            </a:r>
            <a:r>
              <a:rPr lang="ru-RU" sz="4300" dirty="0"/>
              <a:t>С</a:t>
            </a:r>
            <a:r>
              <a:rPr lang="en-US" sz="4300" dirty="0"/>
              <a:t>. 783-791. </a:t>
            </a:r>
            <a:endParaRPr lang="ru-RU" sz="4300" dirty="0"/>
          </a:p>
          <a:p>
            <a:pPr>
              <a:buNone/>
            </a:pPr>
            <a:r>
              <a:rPr lang="en-US" sz="4300" dirty="0"/>
              <a:t>4.	</a:t>
            </a:r>
            <a:r>
              <a:rPr lang="en-US" sz="4300" dirty="0" err="1"/>
              <a:t>Yiguang</a:t>
            </a:r>
            <a:r>
              <a:rPr lang="en-US" sz="4300" dirty="0"/>
              <a:t> Jin, </a:t>
            </a:r>
            <a:r>
              <a:rPr lang="en-US" sz="4300" dirty="0" err="1"/>
              <a:t>Rui</a:t>
            </a:r>
            <a:r>
              <a:rPr lang="en-US" sz="4300" dirty="0"/>
              <a:t> </a:t>
            </a:r>
            <a:r>
              <a:rPr lang="en-US" sz="4300" dirty="0" err="1"/>
              <a:t>Xin</a:t>
            </a:r>
            <a:r>
              <a:rPr lang="en-US" sz="4300" dirty="0"/>
              <a:t>,  </a:t>
            </a:r>
            <a:r>
              <a:rPr lang="en-US" sz="4300" dirty="0" err="1"/>
              <a:t>Dawei</a:t>
            </a:r>
            <a:r>
              <a:rPr lang="en-US" sz="4300" dirty="0"/>
              <a:t> Chen. Self-assembled drug delivery systems 2. </a:t>
            </a:r>
            <a:r>
              <a:rPr lang="en-US" sz="4300" dirty="0" err="1"/>
              <a:t>Cholesteryl</a:t>
            </a:r>
            <a:r>
              <a:rPr lang="en-US" sz="4300" dirty="0"/>
              <a:t> derivatives of antiviral nucleoside analogues: synthesis, properties and the vesicle formation // Chemistry, Medicine International journal of pharmaceutics. February 2016, №1, </a:t>
            </a:r>
            <a:r>
              <a:rPr lang="ru-RU" sz="4300" dirty="0" err="1"/>
              <a:t>р</a:t>
            </a:r>
            <a:r>
              <a:rPr lang="en-US" sz="4300" dirty="0"/>
              <a:t>. 302-306</a:t>
            </a:r>
            <a:endParaRPr lang="ru-RU" sz="4300" dirty="0"/>
          </a:p>
          <a:p>
            <a:pPr>
              <a:buNone/>
            </a:pPr>
            <a:r>
              <a:rPr lang="en-US" sz="4300" dirty="0"/>
              <a:t>5.	</a:t>
            </a:r>
            <a:r>
              <a:rPr lang="en-US" sz="4300" dirty="0" err="1"/>
              <a:t>Balzarini</a:t>
            </a:r>
            <a:r>
              <a:rPr lang="en-US" sz="4300" dirty="0"/>
              <a:t> J., Holy A., </a:t>
            </a:r>
            <a:r>
              <a:rPr lang="en-US" sz="4300" dirty="0" err="1"/>
              <a:t>Jindrich</a:t>
            </a:r>
            <a:r>
              <a:rPr lang="en-US" sz="4300" dirty="0"/>
              <a:t> J., </a:t>
            </a:r>
            <a:r>
              <a:rPr lang="en-US" sz="4300" dirty="0" err="1"/>
              <a:t>Naesens</a:t>
            </a:r>
            <a:r>
              <a:rPr lang="en-US" sz="4300" dirty="0"/>
              <a:t> L., </a:t>
            </a:r>
            <a:r>
              <a:rPr lang="en-US" sz="4300" dirty="0" err="1"/>
              <a:t>Snoeck</a:t>
            </a:r>
            <a:r>
              <a:rPr lang="en-US" sz="4300" dirty="0"/>
              <a:t> R., </a:t>
            </a:r>
            <a:r>
              <a:rPr lang="en-US" sz="4300" dirty="0" err="1"/>
              <a:t>Schols</a:t>
            </a:r>
            <a:r>
              <a:rPr lang="en-US" sz="4300" dirty="0"/>
              <a:t> D., De </a:t>
            </a:r>
            <a:r>
              <a:rPr lang="en-US" sz="4300" dirty="0" err="1"/>
              <a:t>Clercq</a:t>
            </a:r>
            <a:r>
              <a:rPr lang="en-US" sz="4300" dirty="0"/>
              <a:t> E., 1993. Differential </a:t>
            </a:r>
            <a:r>
              <a:rPr lang="en-US" sz="4300" dirty="0" err="1"/>
              <a:t>antiherpes</a:t>
            </a:r>
            <a:r>
              <a:rPr lang="en-US" sz="4300" dirty="0"/>
              <a:t> and </a:t>
            </a:r>
            <a:r>
              <a:rPr lang="en-US" sz="4300" dirty="0" err="1"/>
              <a:t>antiretrovirus</a:t>
            </a:r>
            <a:r>
              <a:rPr lang="en-US" sz="4300" dirty="0"/>
              <a:t> effects of the (S) and (R) </a:t>
            </a:r>
            <a:r>
              <a:rPr lang="en-US" sz="4300" dirty="0" err="1"/>
              <a:t>enantio</a:t>
            </a:r>
            <a:r>
              <a:rPr lang="en-US" sz="4300" dirty="0"/>
              <a:t>- </a:t>
            </a:r>
            <a:r>
              <a:rPr lang="en-US" sz="4300" dirty="0" err="1"/>
              <a:t>meres</a:t>
            </a:r>
            <a:r>
              <a:rPr lang="en-US" sz="4300" dirty="0"/>
              <a:t> of acyclic nucleoside </a:t>
            </a:r>
            <a:r>
              <a:rPr lang="en-US" sz="4300" dirty="0" err="1"/>
              <a:t>phosphonates</a:t>
            </a:r>
            <a:r>
              <a:rPr lang="en-US" sz="4300" dirty="0"/>
              <a:t>: potent and selective in vitro and in vivo antiretroviral activity of (R)-9-(2-phosphonomethoxypropyl)-2,6-diaminopu- </a:t>
            </a:r>
            <a:r>
              <a:rPr lang="en-US" sz="4300" dirty="0" err="1"/>
              <a:t>rine</a:t>
            </a:r>
            <a:r>
              <a:rPr lang="en-US" sz="4300" dirty="0"/>
              <a:t>. </a:t>
            </a:r>
            <a:r>
              <a:rPr lang="en-US" sz="4300" dirty="0" err="1"/>
              <a:t>Antimicrob</a:t>
            </a:r>
            <a:r>
              <a:rPr lang="en-US" sz="4300" dirty="0"/>
              <a:t>. Agents </a:t>
            </a:r>
            <a:r>
              <a:rPr lang="en-US" sz="4300" dirty="0" err="1"/>
              <a:t>Chemother</a:t>
            </a:r>
            <a:r>
              <a:rPr lang="en-US" sz="4300" dirty="0"/>
              <a:t>. 37, 332–338.</a:t>
            </a:r>
            <a:endParaRPr lang="ru-RU" sz="4300" dirty="0"/>
          </a:p>
          <a:p>
            <a:pPr>
              <a:buNone/>
            </a:pPr>
            <a:r>
              <a:rPr lang="en-US" sz="4300" dirty="0"/>
              <a:t>6.	</a:t>
            </a:r>
            <a:r>
              <a:rPr lang="ru-RU" sz="4300" dirty="0" err="1"/>
              <a:t>Литусов</a:t>
            </a:r>
            <a:r>
              <a:rPr lang="ru-RU" sz="4300" dirty="0"/>
              <a:t> Н</a:t>
            </a:r>
            <a:r>
              <a:rPr lang="en-US" sz="4300" dirty="0"/>
              <a:t>.</a:t>
            </a:r>
            <a:r>
              <a:rPr lang="ru-RU" sz="4300" dirty="0"/>
              <a:t>В</a:t>
            </a:r>
            <a:r>
              <a:rPr lang="en-US" sz="4300" dirty="0"/>
              <a:t>. </a:t>
            </a:r>
            <a:r>
              <a:rPr lang="ru-RU" sz="4300" dirty="0"/>
              <a:t>Вирус иммунодефицита человека</a:t>
            </a:r>
            <a:r>
              <a:rPr lang="en-US" sz="4300" dirty="0"/>
              <a:t> // </a:t>
            </a:r>
            <a:r>
              <a:rPr lang="ru-RU" sz="4300" dirty="0"/>
              <a:t>Иллюстрированное учебное пособие</a:t>
            </a:r>
            <a:r>
              <a:rPr lang="en-US" sz="4300" dirty="0"/>
              <a:t>.. - </a:t>
            </a:r>
            <a:r>
              <a:rPr lang="ru-RU" sz="4300" dirty="0"/>
              <a:t>Екатеринбург</a:t>
            </a:r>
            <a:r>
              <a:rPr lang="en-US" sz="4300" dirty="0"/>
              <a:t>: 2018. - </a:t>
            </a:r>
            <a:r>
              <a:rPr lang="ru-RU" sz="4300" dirty="0"/>
              <a:t>С</a:t>
            </a:r>
            <a:r>
              <a:rPr lang="en-US" sz="4300" dirty="0"/>
              <a:t>. 10-12. </a:t>
            </a:r>
            <a:endParaRPr lang="ru-RU" sz="4300" dirty="0"/>
          </a:p>
          <a:p>
            <a:pPr>
              <a:buNone/>
            </a:pPr>
            <a:r>
              <a:rPr lang="ru-RU" sz="4300" dirty="0"/>
              <a:t>7.	</a:t>
            </a:r>
            <a:r>
              <a:rPr lang="ru-RU" sz="4300" dirty="0" err="1"/>
              <a:t>Литусов</a:t>
            </a:r>
            <a:r>
              <a:rPr lang="ru-RU" sz="4300" dirty="0"/>
              <a:t> Н.В. Вирус иммунодефицита человека // Иллюстрированное учебное пособие.. - Екатеринбург: 2018. - С. 21-22. </a:t>
            </a:r>
          </a:p>
          <a:p>
            <a:pPr>
              <a:buNone/>
            </a:pPr>
            <a:r>
              <a:rPr lang="en-US" sz="4300" dirty="0"/>
              <a:t>8.	</a:t>
            </a:r>
            <a:r>
              <a:rPr lang="en-US" sz="4300" dirty="0" err="1"/>
              <a:t>Bh.Pemmaraju</a:t>
            </a:r>
            <a:r>
              <a:rPr lang="en-US" sz="4300" dirty="0"/>
              <a:t>, H. K. </a:t>
            </a:r>
            <a:r>
              <a:rPr lang="en-US" sz="4300" dirty="0" err="1"/>
              <a:t>Agarwal</a:t>
            </a:r>
            <a:r>
              <a:rPr lang="en-US" sz="4300" dirty="0"/>
              <a:t>, </a:t>
            </a:r>
            <a:r>
              <a:rPr lang="en-US" sz="4300" dirty="0" err="1"/>
              <a:t>Donghoon</a:t>
            </a:r>
            <a:r>
              <a:rPr lang="en-US" sz="4300" dirty="0"/>
              <a:t> Oh, K. W. </a:t>
            </a:r>
            <a:r>
              <a:rPr lang="en-US" sz="4300" dirty="0" err="1"/>
              <a:t>Buckheit</a:t>
            </a:r>
            <a:r>
              <a:rPr lang="en-US" sz="4300" dirty="0"/>
              <a:t> Synthesis and biological evaluation of 5` -O-</a:t>
            </a:r>
            <a:r>
              <a:rPr lang="en-US" sz="4300" dirty="0" err="1"/>
              <a:t>dicarboxylic</a:t>
            </a:r>
            <a:r>
              <a:rPr lang="en-US" sz="4300" dirty="0"/>
              <a:t> fatty </a:t>
            </a:r>
            <a:r>
              <a:rPr lang="en-US" sz="4300" dirty="0" err="1"/>
              <a:t>acyl</a:t>
            </a:r>
            <a:r>
              <a:rPr lang="en-US" sz="4300" dirty="0"/>
              <a:t> monoester derivatives of anti-HIV nucleoside reverse transcriptase inhibitors // Tetrahedron Letters. - 2014: Elsevier, </a:t>
            </a:r>
            <a:r>
              <a:rPr lang="ru-RU" sz="4300" dirty="0"/>
              <a:t>С</a:t>
            </a:r>
            <a:r>
              <a:rPr lang="en-US" sz="4300" dirty="0"/>
              <a:t>. 1983-1985.</a:t>
            </a:r>
            <a:endParaRPr lang="ru-RU" sz="4300" dirty="0"/>
          </a:p>
          <a:p>
            <a:pPr>
              <a:buNone/>
            </a:pPr>
            <a:r>
              <a:rPr lang="en-US" sz="4300" dirty="0"/>
              <a:t>9.	</a:t>
            </a:r>
            <a:r>
              <a:rPr lang="en-US" sz="4300" dirty="0" err="1"/>
              <a:t>Shastina</a:t>
            </a:r>
            <a:r>
              <a:rPr lang="en-US" sz="4300" dirty="0"/>
              <a:t> N.S., </a:t>
            </a:r>
            <a:r>
              <a:rPr lang="en-US" sz="4300" dirty="0" err="1"/>
              <a:t>Baranova</a:t>
            </a:r>
            <a:r>
              <a:rPr lang="en-US" sz="4300" dirty="0"/>
              <a:t> E.O., </a:t>
            </a:r>
            <a:r>
              <a:rPr lang="en-US" sz="4300" dirty="0" err="1"/>
              <a:t>Dyakova</a:t>
            </a:r>
            <a:r>
              <a:rPr lang="en-US" sz="4300" dirty="0"/>
              <a:t> L.N., </a:t>
            </a:r>
            <a:r>
              <a:rPr lang="en-US" sz="4300" dirty="0" err="1"/>
              <a:t>Lonshakov</a:t>
            </a:r>
            <a:r>
              <a:rPr lang="en-US" sz="4300" dirty="0"/>
              <a:t> D.V., </a:t>
            </a:r>
            <a:r>
              <a:rPr lang="en-US" sz="4300" dirty="0" err="1"/>
              <a:t>Shvets</a:t>
            </a:r>
            <a:r>
              <a:rPr lang="en-US" sz="4300" dirty="0"/>
              <a:t> V.I. </a:t>
            </a:r>
            <a:r>
              <a:rPr lang="en-US" sz="4300" dirty="0" err="1"/>
              <a:t>Lipidic</a:t>
            </a:r>
            <a:r>
              <a:rPr lang="en-US" sz="4300" dirty="0"/>
              <a:t> strategy for improving bioavailability of nucleoside HIV reverse transcriptase inhibitor. </a:t>
            </a:r>
            <a:r>
              <a:rPr lang="ru-RU" sz="4300" dirty="0" err="1"/>
              <a:t>Fine</a:t>
            </a:r>
            <a:r>
              <a:rPr lang="ru-RU" sz="4300" dirty="0"/>
              <a:t> </a:t>
            </a:r>
            <a:r>
              <a:rPr lang="ru-RU" sz="4300" dirty="0" err="1"/>
              <a:t>Chemical</a:t>
            </a:r>
            <a:r>
              <a:rPr lang="ru-RU" sz="4300" dirty="0"/>
              <a:t> </a:t>
            </a:r>
            <a:r>
              <a:rPr lang="ru-RU" sz="4300" dirty="0" err="1"/>
              <a:t>Technologies</a:t>
            </a:r>
            <a:r>
              <a:rPr lang="ru-RU" sz="4300" dirty="0"/>
              <a:t>. 2011;6(2):71-80. (</a:t>
            </a:r>
            <a:r>
              <a:rPr lang="ru-RU" sz="4300" dirty="0" err="1"/>
              <a:t>In</a:t>
            </a:r>
            <a:r>
              <a:rPr lang="ru-RU" sz="4300" dirty="0"/>
              <a:t> </a:t>
            </a:r>
            <a:r>
              <a:rPr lang="ru-RU" sz="4300" dirty="0" err="1"/>
              <a:t>Russ</a:t>
            </a:r>
            <a:r>
              <a:rPr lang="ru-RU" sz="4300" dirty="0"/>
              <a:t>.)</a:t>
            </a:r>
          </a:p>
          <a:p>
            <a:pPr marL="550926" indent="-514350"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1143000"/>
          </a:xfrm>
        </p:spPr>
        <p:txBody>
          <a:bodyPr/>
          <a:lstStyle/>
          <a:p>
            <a:r>
              <a:rPr lang="ru-RU" dirty="0"/>
              <a:t>Спасибо за внимание.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1641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787" y="140135"/>
            <a:ext cx="8229600" cy="328270"/>
          </a:xfrm>
        </p:spPr>
        <p:txBody>
          <a:bodyPr>
            <a:noAutofit/>
          </a:bodyPr>
          <a:lstStyle/>
          <a:p>
            <a:r>
              <a:rPr lang="ru-RU" sz="3200" b="1" dirty="0"/>
              <a:t>ВИЧ-инфекция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1963" t="21135" r="33463"/>
          <a:stretch/>
        </p:blipFill>
        <p:spPr>
          <a:xfrm>
            <a:off x="-12873" y="748428"/>
            <a:ext cx="9156873" cy="39820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826000"/>
            <a:ext cx="4972050" cy="18954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1552" y="5254505"/>
            <a:ext cx="4032448" cy="1095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0031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/>
              <a:t>Актуальность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4020" y="764704"/>
            <a:ext cx="8229600" cy="4525963"/>
          </a:xfrm>
        </p:spPr>
        <p:txBody>
          <a:bodyPr/>
          <a:lstStyle/>
          <a:p>
            <a:pPr algn="just"/>
            <a:r>
              <a:rPr lang="ru-RU" sz="2400" dirty="0"/>
              <a:t>В настоящее время нет такого лечения, которое могло бы полностью устранить ВИЧ.</a:t>
            </a:r>
            <a:r>
              <a:rPr lang="en-US" sz="2400" dirty="0"/>
              <a:t> </a:t>
            </a:r>
            <a:r>
              <a:rPr lang="ru-RU" sz="2400" dirty="0"/>
              <a:t>Применяемая высокоактивная антиретровирусная терапия (ВААРТ) имеет существенные недостатки. </a:t>
            </a:r>
          </a:p>
          <a:p>
            <a:pPr algn="just"/>
            <a:r>
              <a:rPr lang="ru-RU" sz="2400" dirty="0"/>
              <a:t>Актуальность работы заключается в нахождении и синтезе эффективного анти-ВИЧ-препарата.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7" name="Рисунок 6" descr="https://www.frontiersin.org/files/Articles/559792/fmicb-11-559792-HTML-r1/image_m/fmicb-11-559792-g00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952" y="3159016"/>
            <a:ext cx="7200800" cy="36989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847" y="-147885"/>
            <a:ext cx="8229600" cy="1167770"/>
          </a:xfrm>
        </p:spPr>
        <p:txBody>
          <a:bodyPr>
            <a:normAutofit/>
          </a:bodyPr>
          <a:lstStyle/>
          <a:p>
            <a:r>
              <a:rPr lang="ru-RU" sz="2800" b="1" dirty="0"/>
              <a:t>Цель и задачи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53192" y="620688"/>
            <a:ext cx="9195678" cy="532859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/>
              <a:t>Цель проекта: </a:t>
            </a:r>
            <a:r>
              <a:rPr lang="ru-RU" sz="2400" dirty="0"/>
              <a:t>провести синтез </a:t>
            </a:r>
            <a:r>
              <a:rPr lang="ru-RU" sz="2400" dirty="0" err="1"/>
              <a:t>липидмодифицированного</a:t>
            </a:r>
            <a:r>
              <a:rPr lang="ru-RU" sz="2400" dirty="0"/>
              <a:t> производного 2',3'-дидегидро-2',3'-дидезокситимидина в качестве эффективного </a:t>
            </a:r>
            <a:r>
              <a:rPr lang="ru-RU" sz="2400" dirty="0" err="1"/>
              <a:t>антиретровирусного</a:t>
            </a:r>
            <a:r>
              <a:rPr lang="ru-RU" sz="2400" dirty="0"/>
              <a:t> агента. </a:t>
            </a:r>
          </a:p>
          <a:p>
            <a:pPr algn="just">
              <a:buNone/>
            </a:pPr>
            <a:r>
              <a:rPr lang="ru-RU" sz="2400" b="1" dirty="0"/>
              <a:t>Задачи проекта:</a:t>
            </a:r>
          </a:p>
          <a:p>
            <a:pPr algn="just">
              <a:buNone/>
            </a:pPr>
            <a:r>
              <a:rPr lang="ru-RU" sz="2400" dirty="0"/>
              <a:t>1)	Изучить литературу по данной теме;</a:t>
            </a:r>
          </a:p>
          <a:p>
            <a:pPr algn="just">
              <a:buNone/>
            </a:pPr>
            <a:r>
              <a:rPr lang="ru-RU" sz="2400" dirty="0"/>
              <a:t>2)	Подбор оптимальной методики получения </a:t>
            </a:r>
            <a:r>
              <a:rPr lang="ru-RU" sz="2400" dirty="0" err="1"/>
              <a:t>липидмодифицированного</a:t>
            </a:r>
            <a:r>
              <a:rPr lang="ru-RU" sz="2400" dirty="0"/>
              <a:t> производного 2',3'-дидегидро-2',3'-дидезокситимидина;</a:t>
            </a:r>
          </a:p>
          <a:p>
            <a:pPr algn="just">
              <a:buNone/>
            </a:pPr>
            <a:r>
              <a:rPr lang="ru-RU" sz="2400" dirty="0"/>
              <a:t>3) Выделение и очистка целевого соединения;</a:t>
            </a:r>
          </a:p>
          <a:p>
            <a:pPr algn="just">
              <a:buNone/>
            </a:pPr>
            <a:r>
              <a:rPr lang="ru-RU" sz="2400" dirty="0"/>
              <a:t>4)</a:t>
            </a:r>
            <a:r>
              <a:rPr lang="en-US" sz="2400" dirty="0"/>
              <a:t> </a:t>
            </a:r>
            <a:r>
              <a:rPr lang="ru-RU" sz="2400" dirty="0"/>
              <a:t>Подтверждение структуры полученного </a:t>
            </a:r>
            <a:r>
              <a:rPr lang="ru-RU" sz="2400" dirty="0" err="1"/>
              <a:t>конъюгата</a:t>
            </a:r>
            <a:r>
              <a:rPr lang="ru-RU" sz="2400" dirty="0"/>
              <a:t> методом 1Н-ЯМР-спектроскопии.</a:t>
            </a:r>
          </a:p>
        </p:txBody>
      </p:sp>
      <p:pic>
        <p:nvPicPr>
          <p:cNvPr id="2050" name="Picture 2" descr="https://st39.stpulscen.ru/images/product/386/581/391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1072" y="4731806"/>
            <a:ext cx="2304256" cy="2127434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924944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/>
              <a:t>Экспериментальная часть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411"/>
            <a:ext cx="8712968" cy="1143000"/>
          </a:xfrm>
        </p:spPr>
        <p:txBody>
          <a:bodyPr>
            <a:noAutofit/>
          </a:bodyPr>
          <a:lstStyle/>
          <a:p>
            <a:r>
              <a:rPr lang="ru-RU" sz="2800" b="1" dirty="0"/>
              <a:t>Синтез 5`-O-(</a:t>
            </a:r>
            <a:r>
              <a:rPr lang="ru-RU" sz="2800" b="1" dirty="0" err="1"/>
              <a:t>пальмитоил</a:t>
            </a:r>
            <a:r>
              <a:rPr lang="ru-RU" sz="2800" b="1" dirty="0"/>
              <a:t>)-2',3'-дидегидро-2',3'-дидезокситимидина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07747" y="1484783"/>
            <a:ext cx="1070327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81035081"/>
              </p:ext>
            </p:extLst>
          </p:nvPr>
        </p:nvGraphicFramePr>
        <p:xfrm>
          <a:off x="1548092" y="1162346"/>
          <a:ext cx="6071908" cy="1708200"/>
        </p:xfrm>
        <a:graphic>
          <a:graphicData uri="http://schemas.openxmlformats.org/presentationml/2006/ole">
            <p:oleObj spid="_x0000_s1025" name="CS ChemDraw Drawing" r:id="rId3" imgW="5065776" imgH="1423337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5576" y="3405941"/>
            <a:ext cx="46085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2',3'-дидегидро-2',3'-дидезокситимидин (d4T) и 4-диметиламинопиридин растворяли в хлороформе, затем добавляли </a:t>
            </a:r>
            <a:r>
              <a:rPr lang="ru-RU" sz="2000" dirty="0" err="1"/>
              <a:t>хлорангидрид</a:t>
            </a:r>
            <a:r>
              <a:rPr lang="ru-RU" sz="2000" dirty="0"/>
              <a:t> пальмитиновой кислоты и пиридин. Реакционную смесь перемешивали при комнатной температуре в течение 6 часов. </a:t>
            </a:r>
          </a:p>
        </p:txBody>
      </p:sp>
      <p:pic>
        <p:nvPicPr>
          <p:cNvPr id="7" name="Рисунок 6" descr="https://sun9-east.userapi.com/sun9-25/s/v1/ig2/lMuYUlga0e0QVAoU3b_8BZ2Jcet5ImLQfRJwf0LAQ2pmm3_R5Vw7vOk1d9mBGHFwrtI6ogJUR0ONev9LPRV0RE-v.jpg?size=1620x2160&amp;quality=95&amp;type=album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5676"/>
          <a:stretch/>
        </p:blipFill>
        <p:spPr bwMode="auto">
          <a:xfrm>
            <a:off x="6012160" y="3020613"/>
            <a:ext cx="2458616" cy="3325203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735585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/>
              <a:t>Контроль хода реакции при помощи ТСХ-анализа и обработка реакционной массы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2088232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-144524" y="4509120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Система: </a:t>
            </a:r>
          </a:p>
          <a:p>
            <a:pPr algn="ctr"/>
            <a:r>
              <a:rPr lang="ru-RU" dirty="0"/>
              <a:t>хлороформ: </a:t>
            </a:r>
            <a:r>
              <a:rPr lang="ru-RU" dirty="0" err="1"/>
              <a:t>изопропанол</a:t>
            </a:r>
            <a:r>
              <a:rPr lang="ru-RU" dirty="0"/>
              <a:t> (9.5:0.5)</a:t>
            </a:r>
          </a:p>
          <a:p>
            <a:pPr algn="ctr"/>
            <a:r>
              <a:rPr lang="ru-RU" dirty="0"/>
              <a:t>Первоначально отслеживали конверсию исходного нуклеозида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67944" y="4437112"/>
            <a:ext cx="4618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После завершения реакции, реакционную смесь нейтрализуют 5% раствором гидрокарбоната натрия. Органический слой промывали водой, сушили над сульфатом натрия, концентрировали при пониженном давлении</a:t>
            </a:r>
          </a:p>
        </p:txBody>
      </p:sp>
      <p:pic>
        <p:nvPicPr>
          <p:cNvPr id="7" name="Рисунок 6" descr="https://sun9-west.userapi.com/sun9-16/s/v1/ig2/6Dsk9QwRjJZGL0DvI7svStJ_zczqmRmur6delPxrFFFqWOHnRkOLcycJBclFtAfGgRcCoG4Ufjiwe_qKsMCClF3c.jpg?size=1620x2160&amp;quality=95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36154"/>
            <a:ext cx="2256388" cy="31615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" name="Рисунок 7" descr="https://sun9-west.userapi.com/sun9-62/s/v1/ig2/7qDwLDS964SzQWBYDPsK3vGXpP7wHWmkzE2SFCmE4XTpGY-gV2oplPoKb3YVlGfz63CTH64iXdAq5IrTkaAYra4r.jpg?size=2560x1920&amp;quality=95&amp;type=album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352" y="1236154"/>
            <a:ext cx="2134679" cy="32009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264008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Autofit/>
          </a:bodyPr>
          <a:lstStyle/>
          <a:p>
            <a:r>
              <a:rPr lang="ru-RU" sz="2800" b="1" dirty="0"/>
              <a:t>Выделение целевого продукта методом колоночной хроматографии на силикагеле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4" name="Рисунок 3" descr="https://sun9-west.userapi.com/sun9-2/s/v1/ig2/EqtlTAvzcpfM_jwWQ1YtB9qa5ZaoFLb-1CAc1MMOTkYL4xlmn8eemudJCOSVScv2Lk9vO7cvzZSVELCIAynx5JE4.jpg?size=1620x2160&amp;quality=95&amp;type=album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2304256" cy="33123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Рисунок 4" descr="https://sun9-west.userapi.com/sun9-40/s/v1/ig2/bObvYZh8HQ9wEOQXDmIHKvcnGGOvjrSNDLEcb24UvvsXsVAgoazA5zAvhwWTGpuEzYSXLtH8Q_KLgQputS-qGYsg.jpg?size=1620x2160&amp;quality=95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628800"/>
            <a:ext cx="2418948" cy="33123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Рисунок 11" descr="пластинкаа тсх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601517"/>
            <a:ext cx="1472865" cy="2448272"/>
          </a:xfrm>
          <a:prstGeom prst="rect">
            <a:avLst/>
          </a:prstGeom>
          <a:noFill/>
        </p:spPr>
      </p:pic>
      <p:pic>
        <p:nvPicPr>
          <p:cNvPr id="7" name="Рисунок 10" descr="пластинка тсх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17296" y="1598356"/>
            <a:ext cx="1547192" cy="244827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96793" y="4107887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Система: </a:t>
            </a:r>
          </a:p>
          <a:p>
            <a:pPr algn="ctr"/>
            <a:r>
              <a:rPr lang="ru-RU" dirty="0"/>
              <a:t>хлороформ: </a:t>
            </a:r>
            <a:r>
              <a:rPr lang="ru-RU" dirty="0" err="1"/>
              <a:t>изопропанол</a:t>
            </a:r>
            <a:r>
              <a:rPr lang="ru-RU" dirty="0"/>
              <a:t> (9.9:0.1)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536" y="5130485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Реакционную массу очищали колоночной хроматографией на силикагеле с использованием смеси хлороформ : </a:t>
            </a:r>
            <a:r>
              <a:rPr lang="ru-RU" dirty="0" err="1"/>
              <a:t>изопропанол</a:t>
            </a:r>
            <a:r>
              <a:rPr lang="ru-RU" dirty="0"/>
              <a:t> (0-1%) в качестве элюентов.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40152" y="5013176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Выход целевого соединения составил 68.3%.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940152" y="5017641"/>
            <a:ext cx="2664296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64821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Результаты исследования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24911" y="1417638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3100" dirty="0"/>
              <a:t>Проведен анализ методов синтеза, предложенных в научной литературе, и выбран  наиболее оптимальный метод синтеза </a:t>
            </a:r>
            <a:r>
              <a:rPr lang="ru-RU" sz="3100" dirty="0" err="1"/>
              <a:t>конъюгата</a:t>
            </a:r>
            <a:r>
              <a:rPr lang="ru-RU" sz="3100" dirty="0"/>
              <a:t> 2',3'-дидегидро-2',3'-дидезокситимидина с пальмитиновой кислотой; </a:t>
            </a:r>
          </a:p>
          <a:p>
            <a:pPr algn="just"/>
            <a:r>
              <a:rPr lang="ru-RU" sz="3100" dirty="0"/>
              <a:t>Синтезирован 5`-O-(</a:t>
            </a:r>
            <a:r>
              <a:rPr lang="ru-RU" sz="3100" dirty="0" err="1"/>
              <a:t>пальмитоил</a:t>
            </a:r>
            <a:r>
              <a:rPr lang="ru-RU" sz="3100" dirty="0"/>
              <a:t>)-2',3'-дидегидро-2',3'-дидезокситимидин и  выделено полученное соединение </a:t>
            </a:r>
            <a:r>
              <a:rPr lang="ru-RU" sz="3100" dirty="0" err="1"/>
              <a:t>хроматографическим</a:t>
            </a:r>
            <a:r>
              <a:rPr lang="ru-RU" sz="3100" dirty="0"/>
              <a:t> методом;</a:t>
            </a:r>
          </a:p>
          <a:p>
            <a:pPr algn="just"/>
            <a:r>
              <a:rPr lang="ru-RU" sz="3100" dirty="0"/>
              <a:t>Обоснованы перспективы применения полученного продукта для создания модифицированных лекарственных препаратов с выраженной анти-ВИЧ активностью.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2044</TotalTime>
  <Words>391</Words>
  <Application>Microsoft Office PowerPoint</Application>
  <PresentationFormat>Экран (4:3)</PresentationFormat>
  <Paragraphs>57</Paragraphs>
  <Slides>11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CS ChemDraw Drawing</vt:lpstr>
      <vt:lpstr>Синтез липидмодифицированного производного 2',3'-дидегидро-2',3'-дидезокситимидина как эффективного анти-ВИЧ-препарата. </vt:lpstr>
      <vt:lpstr>ВИЧ-инфекция</vt:lpstr>
      <vt:lpstr>Актуальность работы</vt:lpstr>
      <vt:lpstr>Цель и задачи проекта</vt:lpstr>
      <vt:lpstr>Экспериментальная часть</vt:lpstr>
      <vt:lpstr>Синтез 5`-O-(пальмитоил)-2',3'-дидегидро-2',3'-дидезокситимидина</vt:lpstr>
      <vt:lpstr>Контроль хода реакции при помощи ТСХ-анализа и обработка реакционной массы</vt:lpstr>
      <vt:lpstr>Выделение целевого продукта методом колоночной хроматографии на силикагеле</vt:lpstr>
      <vt:lpstr>Результаты исследования</vt:lpstr>
      <vt:lpstr>Список использованной литературы.</vt:lpstr>
      <vt:lpstr>Спасибо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Синтез липидмодифицированного производного 2',3'-дидегидро-2',3'-дидезокситимидина как эффективного анти-ВИЧ-препарата </dc:title>
  <dc:creator>User</dc:creator>
  <cp:lastModifiedBy>Вера</cp:lastModifiedBy>
  <cp:revision>176</cp:revision>
  <dcterms:created xsi:type="dcterms:W3CDTF">2022-10-10T14:03:06Z</dcterms:created>
  <dcterms:modified xsi:type="dcterms:W3CDTF">2023-10-11T12:55:32Z</dcterms:modified>
</cp:coreProperties>
</file>