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02" r:id="rId1"/>
  </p:sldMasterIdLst>
  <p:notesMasterIdLst>
    <p:notesMasterId r:id="rId16"/>
  </p:notesMasterIdLst>
  <p:sldIdLst>
    <p:sldId id="278" r:id="rId2"/>
    <p:sldId id="279" r:id="rId3"/>
    <p:sldId id="280" r:id="rId4"/>
    <p:sldId id="281" r:id="rId5"/>
    <p:sldId id="282" r:id="rId6"/>
    <p:sldId id="284" r:id="rId7"/>
    <p:sldId id="286" r:id="rId8"/>
    <p:sldId id="285" r:id="rId9"/>
    <p:sldId id="287" r:id="rId10"/>
    <p:sldId id="288" r:id="rId11"/>
    <p:sldId id="289" r:id="rId12"/>
    <p:sldId id="290" r:id="rId13"/>
    <p:sldId id="274" r:id="rId14"/>
    <p:sldId id="276" r:id="rId15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2607"/>
    <a:srgbClr val="63320A"/>
    <a:srgbClr val="A35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54" y="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Учет урожая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Вес, кг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Артек</c:v>
                </c:pt>
                <c:pt idx="1">
                  <c:v>Орлёнок</c:v>
                </c:pt>
                <c:pt idx="2">
                  <c:v>Семкросс</c:v>
                </c:pt>
                <c:pt idx="3">
                  <c:v>Спринт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3.8959999999999999</c:v>
                </c:pt>
                <c:pt idx="1">
                  <c:v>4.4770000000000003</c:v>
                </c:pt>
                <c:pt idx="2">
                  <c:v>3.5760000000000001</c:v>
                </c:pt>
                <c:pt idx="3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C5-4366-A995-4A40211791F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Количество, шт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Артек</c:v>
                </c:pt>
                <c:pt idx="1">
                  <c:v>Орлёнок</c:v>
                </c:pt>
                <c:pt idx="2">
                  <c:v>Семкросс</c:v>
                </c:pt>
                <c:pt idx="3">
                  <c:v>Спринт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49</c:v>
                </c:pt>
                <c:pt idx="1">
                  <c:v>51</c:v>
                </c:pt>
                <c:pt idx="2">
                  <c:v>39</c:v>
                </c:pt>
                <c:pt idx="3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C5-4366-A995-4A40211791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38497296"/>
        <c:axId val="1638485648"/>
      </c:barChart>
      <c:catAx>
        <c:axId val="1638497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38485648"/>
        <c:crosses val="autoZero"/>
        <c:auto val="1"/>
        <c:lblAlgn val="ctr"/>
        <c:lblOffset val="100"/>
        <c:noMultiLvlLbl val="0"/>
      </c:catAx>
      <c:valAx>
        <c:axId val="163848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38497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4AF6D-AE4B-4A28-B37B-DD0DD13D255B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4BB15-D95A-4370-A0B1-EA1A033823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79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46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581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420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95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955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56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21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8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05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29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511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eostart.ru/" TargetMode="External"/><Relationship Id="rId2" Type="http://schemas.openxmlformats.org/officeDocument/2006/relationships/hyperlink" Target="https://palisadnik-nn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emco.ru/catalog" TargetMode="External"/><Relationship Id="rId5" Type="http://schemas.openxmlformats.org/officeDocument/2006/relationships/hyperlink" Target="https://ru.wikipedia.org/" TargetMode="External"/><Relationship Id="rId4" Type="http://schemas.openxmlformats.org/officeDocument/2006/relationships/hyperlink" Target="https://rusagroweb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5DB96-3FDF-46D4-B76D-D65410E47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596" y="0"/>
            <a:ext cx="10852404" cy="1107996"/>
          </a:xfrm>
        </p:spPr>
        <p:txBody>
          <a:bodyPr>
            <a:normAutofit/>
          </a:bodyPr>
          <a:lstStyle/>
          <a:p>
            <a:pPr algn="ctr"/>
            <a:b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«Средняя общеобразовательная школа № 1 г. Шатуры»</a:t>
            </a:r>
            <a:b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(МБОУ «СОШ № 1 г. Шатуры»)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B74B7E-319D-4A8F-816A-BCF8BA4B9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0" y="3681948"/>
            <a:ext cx="3836924" cy="2337852"/>
          </a:xfrm>
        </p:spPr>
        <p:txBody>
          <a:bodyPr>
            <a:normAutofit/>
          </a:bodyPr>
          <a:lstStyle/>
          <a:p>
            <a:pPr marL="45720" marR="95250" indent="0">
              <a:spcAft>
                <a:spcPts val="600"/>
              </a:spcAft>
              <a:buNone/>
            </a:pP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0" marR="95250" indent="0" algn="r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1800" b="1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Выполнила: </a:t>
            </a:r>
            <a:r>
              <a:rPr lang="ru-RU" sz="18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Рабинович Алина </a:t>
            </a:r>
            <a:r>
              <a:rPr lang="ru-RU" sz="1800" b="1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ученица </a:t>
            </a:r>
            <a:r>
              <a:rPr lang="ru-RU" sz="1800" b="1" kern="15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8б</a:t>
            </a:r>
            <a:r>
              <a:rPr lang="ru-RU" sz="1800" b="1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 класса               Учитель: Линник Елена Васильевна,                                                                         учитель биологии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95250" marR="95250" algn="ctr">
              <a:spcAft>
                <a:spcPts val="600"/>
              </a:spcAft>
            </a:pP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9AA46F-7D39-41E5-95E6-9E76FEC6EF29}"/>
              </a:ext>
            </a:extLst>
          </p:cNvPr>
          <p:cNvSpPr txBox="1"/>
          <p:nvPr/>
        </p:nvSpPr>
        <p:spPr bwMode="auto">
          <a:xfrm>
            <a:off x="1190868" y="1676400"/>
            <a:ext cx="9448800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Всероссийский конкурс юных исследователей окружающей среды «Открытия 2030»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</a:p>
          <a:p>
            <a:pPr algn="ctr" fontAlgn="auto"/>
            <a:r>
              <a:rPr lang="ru-RU" sz="18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ctr"/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Номинация: Ботаника и экология растений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marR="95250" algn="ctr">
              <a:spcBef>
                <a:spcPts val="750"/>
              </a:spcBef>
              <a:spcAft>
                <a:spcPts val="750"/>
              </a:spcAft>
            </a:pPr>
            <a:r>
              <a:rPr lang="ru-RU" sz="1800" b="1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Сортоиспытание гибридных сортов огурцов для открытого грунта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агрофирмы «Семко» F1 – «Артек», «Орлёнок». «</a:t>
            </a:r>
            <a:r>
              <a:rPr lang="ru-RU" sz="1800" b="1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Cемкросс</a:t>
            </a: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«Спринт»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B7D482-6597-4EE1-A5D3-FDAF0B4E36F5}"/>
              </a:ext>
            </a:extLst>
          </p:cNvPr>
          <p:cNvSpPr txBox="1"/>
          <p:nvPr/>
        </p:nvSpPr>
        <p:spPr>
          <a:xfrm rot="10800000" flipH="1" flipV="1">
            <a:off x="5277338" y="5853499"/>
            <a:ext cx="12758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Шатура,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58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309BE2-760C-461D-953E-31E31EF67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62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Урожайность огурцов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E5B382A-6EF2-497B-B854-B6AF07A404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4793985"/>
              </p:ext>
            </p:extLst>
          </p:nvPr>
        </p:nvGraphicFramePr>
        <p:xfrm>
          <a:off x="1143000" y="1371600"/>
          <a:ext cx="9872663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EB9F03B-A9D2-4388-949C-72C834C0E160}"/>
              </a:ext>
            </a:extLst>
          </p:cNvPr>
          <p:cNvSpPr txBox="1"/>
          <p:nvPr/>
        </p:nvSpPr>
        <p:spPr>
          <a:xfrm>
            <a:off x="304800" y="5105399"/>
            <a:ext cx="116586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/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Самым урожайным оказался сорт «Спринт», далее расположились сорта «Орлёнок» и «Артек». Сорт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расположился пока на последнем месте, однако плодоношение огурцов еще продолжается и этот сорт, несмотря на более поздние сроки плодоношения,  имеет возможность догнать по урожайности другие сорта.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 fontAlgn="auto"/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Мы приостановили опыт в самом разгаре плодоношения. Калибровку урожая не проводили, так как все полученные нами огурцы имеют товарный вид.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399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06602-8602-4B22-920E-EF723B4CE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Урожайность огурцов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FB4C126-4418-4705-A055-EB4A1B23598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2209799"/>
            <a:ext cx="2340000" cy="342000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0A7768-00EC-426C-87CF-CAA81DE96E2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09800"/>
            <a:ext cx="2340000" cy="3418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B76152-BDD0-4F42-9F69-0EC4B5A4AC24}"/>
              </a:ext>
            </a:extLst>
          </p:cNvPr>
          <p:cNvSpPr txBox="1"/>
          <p:nvPr/>
        </p:nvSpPr>
        <p:spPr>
          <a:xfrm>
            <a:off x="2209800" y="3581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4F5B164-6489-4A0F-A06C-F97831EDC2FE}"/>
              </a:ext>
            </a:extLst>
          </p:cNvPr>
          <p:cNvSpPr/>
          <p:nvPr/>
        </p:nvSpPr>
        <p:spPr>
          <a:xfrm>
            <a:off x="990600" y="5867401"/>
            <a:ext cx="2385753" cy="4571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Сорт Спринт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D4B8DF4-0985-4C68-8607-721E2D5CAFB1}"/>
              </a:ext>
            </a:extLst>
          </p:cNvPr>
          <p:cNvSpPr/>
          <p:nvPr/>
        </p:nvSpPr>
        <p:spPr>
          <a:xfrm>
            <a:off x="4038599" y="5867401"/>
            <a:ext cx="2339999" cy="4571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Сорт Орлёнок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0E061C-836C-431C-A739-FAD1A909539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209800"/>
            <a:ext cx="2229485" cy="341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0C5112-18F4-48ED-9539-6E5F0524375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2209799"/>
            <a:ext cx="2276475" cy="33821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C14D049-6CAD-4D48-9128-426297ECADA2}"/>
              </a:ext>
            </a:extLst>
          </p:cNvPr>
          <p:cNvSpPr/>
          <p:nvPr/>
        </p:nvSpPr>
        <p:spPr>
          <a:xfrm>
            <a:off x="6705600" y="5867401"/>
            <a:ext cx="2209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Соот</a:t>
            </a:r>
            <a:r>
              <a:rPr lang="ru-RU" dirty="0"/>
              <a:t> Артек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BA6FF75-43B5-4F52-9C03-471EA28BAFBD}"/>
              </a:ext>
            </a:extLst>
          </p:cNvPr>
          <p:cNvSpPr/>
          <p:nvPr/>
        </p:nvSpPr>
        <p:spPr>
          <a:xfrm rot="10800000" flipV="1">
            <a:off x="9425247" y="5867396"/>
            <a:ext cx="2385753" cy="457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Сорт </a:t>
            </a:r>
            <a:r>
              <a:rPr lang="ru-RU" dirty="0" err="1"/>
              <a:t>Семкросс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181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FA2F6-C4DB-444E-807C-F5EB21F8F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Дегустация плодов огурцов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167BEDC-A98F-47DF-94ED-A92232D289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6540877"/>
              </p:ext>
            </p:extLst>
          </p:nvPr>
        </p:nvGraphicFramePr>
        <p:xfrm>
          <a:off x="1828800" y="1524000"/>
          <a:ext cx="8610600" cy="3147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2120">
                  <a:extLst>
                    <a:ext uri="{9D8B030D-6E8A-4147-A177-3AD203B41FA5}">
                      <a16:colId xmlns:a16="http://schemas.microsoft.com/office/drawing/2014/main" val="2888228853"/>
                    </a:ext>
                  </a:extLst>
                </a:gridCol>
                <a:gridCol w="1538759">
                  <a:extLst>
                    <a:ext uri="{9D8B030D-6E8A-4147-A177-3AD203B41FA5}">
                      <a16:colId xmlns:a16="http://schemas.microsoft.com/office/drawing/2014/main" val="3113984293"/>
                    </a:ext>
                  </a:extLst>
                </a:gridCol>
                <a:gridCol w="1905481">
                  <a:extLst>
                    <a:ext uri="{9D8B030D-6E8A-4147-A177-3AD203B41FA5}">
                      <a16:colId xmlns:a16="http://schemas.microsoft.com/office/drawing/2014/main" val="2599270881"/>
                    </a:ext>
                  </a:extLst>
                </a:gridCol>
                <a:gridCol w="1722120">
                  <a:extLst>
                    <a:ext uri="{9D8B030D-6E8A-4147-A177-3AD203B41FA5}">
                      <a16:colId xmlns:a16="http://schemas.microsoft.com/office/drawing/2014/main" val="1665214714"/>
                    </a:ext>
                  </a:extLst>
                </a:gridCol>
                <a:gridCol w="1722120">
                  <a:extLst>
                    <a:ext uri="{9D8B030D-6E8A-4147-A177-3AD203B41FA5}">
                      <a16:colId xmlns:a16="http://schemas.microsoft.com/office/drawing/2014/main" val="1003309753"/>
                    </a:ext>
                  </a:extLst>
                </a:gridCol>
              </a:tblGrid>
              <a:tr h="1348740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Название сорта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 dirty="0">
                          <a:effectLst/>
                        </a:rPr>
                        <a:t>Сочность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 dirty="0">
                          <a:effectLst/>
                        </a:rPr>
                        <a:t>Горечь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Качество кожуры (мягкость)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Вкус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71697198"/>
                  </a:ext>
                </a:extLst>
              </a:tr>
              <a:tr h="449580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Артек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4,3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9773707"/>
                  </a:ext>
                </a:extLst>
              </a:tr>
              <a:tr h="449580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Орлёнок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4,1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436952"/>
                  </a:ext>
                </a:extLst>
              </a:tr>
              <a:tr h="449580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Семкросс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4,4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974066"/>
                  </a:ext>
                </a:extLst>
              </a:tr>
              <a:tr h="449580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Спринт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>
                          <a:effectLst/>
                        </a:rPr>
                        <a:t>4,6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1400" kern="0" dirty="0">
                          <a:effectLst/>
                        </a:rPr>
                        <a:t>5,0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026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DEB3B29-7CF3-473D-9EA4-24EAB01166F9}"/>
              </a:ext>
            </a:extLst>
          </p:cNvPr>
          <p:cNvSpPr txBox="1"/>
          <p:nvPr/>
        </p:nvSpPr>
        <p:spPr>
          <a:xfrm>
            <a:off x="457200" y="4724400"/>
            <a:ext cx="11277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/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испытуемых сортов огурцов «Артек», «Орленок»,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«Спринт»  все единогласно отметили, что сорт «Спринт» - очень вкусный, сочный, обладает тонкой и мягкой кожурой, не горчит. Сорта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«Артек» и «Орленок»- вкусные, не горчат, достаточно сочные. По качеству кожуры следует отметить, что у сорта «Орлёнок» она более толстая и твердая, чем у остальных испытуемых. Общую оценку плодов сорта завоевал сорт «Спринт» - плоды высокого качества потому, что они соответствуют всем заявленным требованиям. Сорта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»,«Артек» и «Орленок»- хорошего качества.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26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90338" y="285699"/>
            <a:ext cx="333311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B329F3-5014-4FE9-A6D5-DB5011B76527}"/>
              </a:ext>
            </a:extLst>
          </p:cNvPr>
          <p:cNvSpPr txBox="1"/>
          <p:nvPr/>
        </p:nvSpPr>
        <p:spPr>
          <a:xfrm>
            <a:off x="457200" y="1447800"/>
            <a:ext cx="11506200" cy="460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/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исследовательской работы мы изучили литературу по выращиванию огурцов в открытом грунте, методику проведения полевого опыта, провели фенологические наблюдения за ростом и развитием гибридов, выявили самые урожайные и вкусные сорта изучаемых гибридов для открытого грунта </a:t>
            </a:r>
            <a:r>
              <a:rPr 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1–«Артек», «Орленок»,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«Спринт». 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 fontAlgn="auto">
              <a:lnSpc>
                <a:spcPct val="115000"/>
              </a:lnSpc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По фенологическим показателям лучшими гибридами стали «Спринт» и «Орлёнок». Отстающим стал сорт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 fontAlgn="auto"/>
            <a:r>
              <a:rPr lang="ru-RU" sz="1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Наибольшую урожайность плодов (4,8кг) составил гибрид огурца «Спринт», в настоящее время все сорта ещё находятся в стадии плодоношения, поэтому у остальных гибридов есть все шансы также получить высокий урожай.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 fontAlgn="auto"/>
            <a:r>
              <a:rPr lang="ru-RU" sz="18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Дегустация плодов показала, что самым вкусным и обладающий высокой товарностью плодов стал сорт «Спринт».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fontAlgn="auto"/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В целом все исследуемые гибридные сорта огурцов для открытого грунта </a:t>
            </a:r>
            <a:r>
              <a:rPr 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«Артек», «Орлёнок»,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«Спринт» агрофирмы «Семко» показали высокую устойчивость к болезням, порадовали хорошим урожаем и соответствуют заявленным характеристикам. Считаем, что поставленная цель в работе нами достигнута. Продолжительность проекта составила около трех месяцев.</a:t>
            </a:r>
            <a:r>
              <a:rPr lang="ru-RU" sz="1600" kern="0" dirty="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обязательно продолжим сортоиспытание и на других гибридах овощных культур агрофирмы «Семко».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F52205-D2F2-690F-C147-7CF19DF90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916" y="416556"/>
            <a:ext cx="9612733" cy="677108"/>
          </a:xfrm>
        </p:spPr>
        <p:txBody>
          <a:bodyPr wrap="square" lIns="0" tIns="0" rIns="0" bIns="0" anchor="b">
            <a:spAutoFit/>
          </a:bodyPr>
          <a:lstStyle/>
          <a:p>
            <a:pPr marL="1943100"/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r>
              <a:rPr lang="en-US" sz="4400" dirty="0"/>
              <a:t>: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C5D4E4A-2FB0-961D-E77D-66AC926BD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241" y="1351812"/>
            <a:ext cx="10154682" cy="5520486"/>
          </a:xfrm>
        </p:spPr>
        <p:txBody>
          <a:bodyPr wrap="square" lIns="0" tIns="0" rIns="0" bIns="0" anchor="t">
            <a:spAutoFit/>
          </a:bodyPr>
          <a:lstStyle/>
          <a:p>
            <a:pPr marL="45720" indent="0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800" kern="15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Ганичкина</a:t>
            </a:r>
            <a:r>
              <a:rPr lang="ru-RU" sz="18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 О.А. Подарок садоводам и огородникам изд. ЗАО «Славянский мир книги», 2000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Ганичкин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А.В., 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Ганичкина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О.А. Моим огородникам. – М.: Эксмо, 2013 г. – 31 с.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Ганичкина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Октябрина "Новая энциклопедия садовода и огородника (издание дополненное и переработанное)"- М.: Эксмо, 2015 г. – 640 с.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Доспехов Б.А. Методика полевого опыта (с основами статистической обработки результатов исследований). – М.: 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Агропромиздат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1985. – 351с.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Тараканов Г.И., Мухин В.Д., 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Шуин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К.А. Овощеводство. – М.: Колос, 2002. – 470 с.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fontAlgn="auto"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Интернет-ресурсов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fontAlgn="auto"/>
            <a:r>
              <a:rPr lang="ru-RU" sz="1800" u="sng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https://palisadnik-nn.ru</a:t>
            </a:r>
            <a:r>
              <a:rPr lang="ru-RU" sz="1800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</a:p>
          <a:p>
            <a:r>
              <a:rPr lang="ru-RU" sz="1800" u="sng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https://geostart.ru</a:t>
            </a:r>
            <a:endParaRPr lang="ru-RU" sz="1800" kern="15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fontAlgn="auto"/>
            <a:r>
              <a:rPr lang="ru-RU" sz="1800" u="sng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https://rusagroweb.ru/</a:t>
            </a:r>
            <a:endParaRPr lang="ru-RU" sz="1800" kern="15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fontAlgn="auto"/>
            <a:r>
              <a:rPr lang="ru-RU" sz="1800" u="sng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https://ru.wikipedia.org/</a:t>
            </a:r>
            <a:endParaRPr lang="ru-RU" sz="1800" kern="15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fontAlgn="auto">
              <a:tabLst>
                <a:tab pos="762000" algn="l"/>
              </a:tabLst>
            </a:pPr>
            <a:r>
              <a:rPr lang="ru-RU" sz="1800" u="sng" kern="15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https://semco.ru/catalog</a:t>
            </a:r>
            <a:endParaRPr lang="ru-RU" sz="1800" kern="15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endParaRPr lang="ru-RU" dirty="0">
              <a:ea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146822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7E9D246-9015-476C-8B10-B88B7B1E9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381000"/>
            <a:ext cx="9872871" cy="5715000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18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</a:t>
            </a:r>
            <a:r>
              <a:rPr lang="ru-RU" sz="18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исследования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45720" indent="0">
              <a:buNone/>
            </a:pP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заключается в том, что данная исследовательская работа поможет выяснить, какие сорта и гибриды окажутся наиболее устойчивыми к болезням и вредителям, отзывчивыми на агротехнический уход и урожайными, чтобы в дальнейшем мы могли рекомендовать выращивать их на приусадебных участках. 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" marR="95250" indent="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1800" b="1" u="sng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Цель работы</a:t>
            </a:r>
            <a:r>
              <a:rPr lang="ru-RU" sz="1800" b="1" u="sng" kern="150" dirty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 </a:t>
            </a:r>
          </a:p>
          <a:p>
            <a:pPr marL="45720" marR="95250" indent="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Проведение сортоиспытания сортов и гибридов огурцов для открытого грунта агрофирмы «Семко» с учетом региональных и климатических условий и анализа результатов фенологических и технологических наблюдений.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marR="95250" indent="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1800" b="1" u="sng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Задачи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marR="95250" lvl="0" indent="-34290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Font typeface="Wingdings" panose="05000000000000000000" pitchFamily="2" charset="2"/>
              <a:buChar char=""/>
            </a:pPr>
            <a:r>
              <a:rPr lang="ru-RU" sz="18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изучить литературу о выращивании огурцов.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marR="95250" lvl="0" indent="-34290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Font typeface="Wingdings" panose="05000000000000000000" pitchFamily="2" charset="2"/>
              <a:buChar char=""/>
            </a:pPr>
            <a:r>
              <a:rPr lang="ru-RU" sz="1800" kern="15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изучить методику полевого опыта;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marR="95250" lvl="0" indent="-34290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  <a:buFont typeface="Wingdings" panose="05000000000000000000" pitchFamily="2" charset="2"/>
              <a:buChar char=""/>
            </a:pPr>
            <a:r>
              <a:rPr lang="ru-RU" sz="1800" kern="15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провести фенологические наблюдения за ростом и развитием огурцов в зависимости от экологических факторов и сортовых особенностей;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 algn="just" fontAlgn="auto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наиболее урожайные сорта огурцов, выращенные в нашей местности;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 algn="just" fontAlgn="auto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продегустировать плоды огурца и выявить наиболее предпочтительный гибрид по вкусовым качествам.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 algn="just" fontAlgn="auto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проанализировать результаты, сделать выводы.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762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0647528-2C4A-4956-9838-8A66ED18D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9564" y="723900"/>
            <a:ext cx="9872871" cy="54102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гибридные сорта огурцов агрофирмы «Семко» для открытого грунта F1 – «Артек», «Орлёнок». «</a:t>
            </a:r>
            <a:r>
              <a:rPr lang="ru-RU" sz="1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Cемкросс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«Спринт», 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урожайность огурцов.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 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предположили, что при хорошем уходе и правильной посадке, можно получить богатый урожай огурцов в открытом грунте.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algn="just" fontAlgn="auto"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algn="just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Теоретический (изучение и анализ литературных источников);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algn="just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Практический (выращивание огурцов в открытом грунте, наблюдение, фотосъёмка, эксперимент);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algn="just" fontAlgn="auto">
              <a:buNone/>
            </a:pP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Аналитический (анализ результатов).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 algn="just" fontAlgn="auto">
              <a:lnSpc>
                <a:spcPct val="115000"/>
              </a:lnSpc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Новизна исследования </a:t>
            </a:r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состоит в том, что сортоиспытание огурцов для открытого грунта агрофирмы «Семко» в нашем районе   не проводилось.</a:t>
            </a:r>
            <a:endParaRPr lang="ru-RU" sz="18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845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A974F97-45BB-47F3-88ED-1DEE215D5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457200"/>
            <a:ext cx="9872871" cy="5638800"/>
          </a:xfrm>
        </p:spPr>
        <p:txBody>
          <a:bodyPr/>
          <a:lstStyle/>
          <a:p>
            <a:pPr marL="45720" indent="0" algn="just">
              <a:lnSpc>
                <a:spcPct val="115000"/>
              </a:lnSpc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Место проведения исследования: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1800" kern="15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приусадебный участок, расположенный в дерене Дмитровка Шатурского района Московской области. района Московской области. </a:t>
            </a:r>
          </a:p>
          <a:p>
            <a:pPr marL="45720" indent="0">
              <a:buNone/>
            </a:pPr>
            <a:r>
              <a:rPr lang="ru-RU" sz="1800" b="1" kern="150" dirty="0">
                <a:solidFill>
                  <a:srgbClr val="333333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Сроки проведения: </a:t>
            </a:r>
            <a:r>
              <a:rPr lang="ru-RU" sz="1800" kern="150" dirty="0">
                <a:solidFill>
                  <a:srgbClr val="333333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 01.06.2023 по 28.08.2023</a:t>
            </a:r>
          </a:p>
          <a:p>
            <a:pPr marL="45720" indent="0">
              <a:buNone/>
            </a:pPr>
            <a:endParaRPr lang="ru-RU" sz="1800" kern="150" dirty="0">
              <a:solidFill>
                <a:srgbClr val="333333"/>
              </a:solidFill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Опыт по сортоиспытанию гибридов огурцов</a:t>
            </a: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был заложен  1  июня на  домашнем </a:t>
            </a: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приусадебном участке. </a:t>
            </a: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Для посева мы взяли 4 сорта гибридов огурца</a:t>
            </a: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агрофирмы «Семко» </a:t>
            </a:r>
          </a:p>
          <a:p>
            <a:pPr marL="45720" indent="0">
              <a:buNone/>
            </a:pP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F1- Артек, Орленок, </a:t>
            </a:r>
            <a:r>
              <a:rPr lang="ru-RU" sz="1800" kern="15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Семкросс</a:t>
            </a:r>
            <a:r>
              <a:rPr lang="ru-RU" sz="1800" kern="15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и Спринт).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888C0D-20D5-4251-8096-6072B393F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600200"/>
            <a:ext cx="5562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41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77A7C-7A19-4776-9799-0FD04464E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609600"/>
            <a:ext cx="9875838" cy="914400"/>
          </a:xfrm>
        </p:spPr>
        <p:txBody>
          <a:bodyPr/>
          <a:lstStyle/>
          <a:p>
            <a:pPr algn="ctr"/>
            <a:r>
              <a:rPr lang="ru-RU" dirty="0"/>
              <a:t>Определение кислотности почвы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EABAE9-30B6-4C56-A110-1A3CC55F5263}"/>
              </a:ext>
            </a:extLst>
          </p:cNvPr>
          <p:cNvSpPr txBox="1"/>
          <p:nvPr/>
        </p:nvSpPr>
        <p:spPr>
          <a:xfrm>
            <a:off x="304800" y="4724400"/>
            <a:ext cx="11506200" cy="1659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95250" algn="just">
              <a:lnSpc>
                <a:spcPct val="115000"/>
              </a:lnSpc>
              <a:spcAft>
                <a:spcPts val="750"/>
              </a:spcAft>
            </a:pPr>
            <a:r>
              <a:rPr lang="ru-RU" sz="1800" b="1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Вывод: </a:t>
            </a:r>
            <a:r>
              <a:rPr lang="ru-RU" sz="1800" kern="15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почва на грядке слабокислая. Значение рН находится в оптимальном диапазоне для нормального роста и развития растений. Однако значение рН может меняться в течение вегетационного периода растений, например при внесении подкормок. Поэтому в течение всего вегетационного периода необходимо следить, чтобы кислотность почвы была оптимальной, иначе превышение оптимальных показателей рН может снизить урожайность растений.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0BA7D7-C390-4D11-9AFF-B25529C70A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476338"/>
            <a:ext cx="2288622" cy="2844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53324C4-E3D8-438F-8081-A82225BAF5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476338"/>
            <a:ext cx="2288622" cy="288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98E001C-7A1F-42B7-91A0-807F7675D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380" y="1476338"/>
            <a:ext cx="2462286" cy="2844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472BF75-5479-4AAA-9D2D-F82D9527BE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399" y="1476338"/>
            <a:ext cx="2398296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993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94338-5636-4CA6-88C8-540B2F0CE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Выращивание огурцов  в открытом грунте</a:t>
            </a:r>
            <a:br>
              <a:rPr lang="ru-RU" sz="18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80B75204-2B5F-4DF7-8E28-FCF3E63FAA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473273"/>
              </p:ext>
            </p:extLst>
          </p:nvPr>
        </p:nvGraphicFramePr>
        <p:xfrm>
          <a:off x="1143000" y="2057400"/>
          <a:ext cx="9872661" cy="3124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7901">
                  <a:extLst>
                    <a:ext uri="{9D8B030D-6E8A-4147-A177-3AD203B41FA5}">
                      <a16:colId xmlns:a16="http://schemas.microsoft.com/office/drawing/2014/main" val="1057919890"/>
                    </a:ext>
                  </a:extLst>
                </a:gridCol>
                <a:gridCol w="2467901">
                  <a:extLst>
                    <a:ext uri="{9D8B030D-6E8A-4147-A177-3AD203B41FA5}">
                      <a16:colId xmlns:a16="http://schemas.microsoft.com/office/drawing/2014/main" val="3548575747"/>
                    </a:ext>
                  </a:extLst>
                </a:gridCol>
                <a:gridCol w="2467901">
                  <a:extLst>
                    <a:ext uri="{9D8B030D-6E8A-4147-A177-3AD203B41FA5}">
                      <a16:colId xmlns:a16="http://schemas.microsoft.com/office/drawing/2014/main" val="2076179620"/>
                    </a:ext>
                  </a:extLst>
                </a:gridCol>
                <a:gridCol w="2468958">
                  <a:extLst>
                    <a:ext uri="{9D8B030D-6E8A-4147-A177-3AD203B41FA5}">
                      <a16:colId xmlns:a16="http://schemas.microsoft.com/office/drawing/2014/main" val="4148035121"/>
                    </a:ext>
                  </a:extLst>
                </a:gridCol>
              </a:tblGrid>
              <a:tr h="624840"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Вариант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Количество семян, шт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Проросло, шт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% всхожести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6581539"/>
                  </a:ext>
                </a:extLst>
              </a:tr>
              <a:tr h="624840"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Артек 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20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16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80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0904678"/>
                  </a:ext>
                </a:extLst>
              </a:tr>
              <a:tr h="624840"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Орлёнок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20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13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65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5743983"/>
                  </a:ext>
                </a:extLst>
              </a:tr>
              <a:tr h="624840"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Семкросс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20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10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50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423616"/>
                  </a:ext>
                </a:extLst>
              </a:tr>
              <a:tr h="624840"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Спринт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>
                          <a:effectLst/>
                        </a:rPr>
                        <a:t>20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15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95250" algn="just">
                        <a:lnSpc>
                          <a:spcPct val="115000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ru-RU" sz="1400" kern="150" dirty="0">
                          <a:effectLst/>
                        </a:rPr>
                        <a:t>75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29409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535A1EB4-598F-4845-AE5F-F468E7FAF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-1510335"/>
            <a:ext cx="47244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zh-CN" sz="14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Определение всхожести семян</a:t>
            </a:r>
            <a:endParaRPr kumimoji="0" lang="ru-RU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2BF40E-FF93-4BD6-8A56-7E957BE64ECB}"/>
              </a:ext>
            </a:extLst>
          </p:cNvPr>
          <p:cNvSpPr txBox="1"/>
          <p:nvPr/>
        </p:nvSpPr>
        <p:spPr>
          <a:xfrm>
            <a:off x="2514600" y="5441681"/>
            <a:ext cx="8077200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95250" algn="just"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1800" b="1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Вывод:</a:t>
            </a:r>
            <a:r>
              <a:rPr lang="ru-RU" sz="1800" kern="15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из таблицы видно, что по всхожести лучшим оказался сорт «Артек»</a:t>
            </a:r>
            <a:endParaRPr lang="ru-RU" sz="1600" kern="1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700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D0235-01F1-4C52-8675-53D93194B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685800"/>
          </a:xfrm>
        </p:spPr>
        <p:txBody>
          <a:bodyPr>
            <a:normAutofit/>
          </a:bodyPr>
          <a:lstStyle/>
          <a:p>
            <a:r>
              <a:rPr lang="ru-RU" sz="2800" dirty="0"/>
              <a:t>Фенологические наблюдения за ростом и развитием растений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E0FB227-F5AC-41B9-BD1D-91CA0CDD4B7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57200" y="967484"/>
            <a:ext cx="2520000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66D6BA-D0EC-4A77-AA5E-25D69B761E5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977448" y="842732"/>
            <a:ext cx="2520002" cy="3489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6BE0273-1624-47F4-A243-4C7FD18B7BD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4131129"/>
            <a:ext cx="2340000" cy="23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B3F5A51-2048-4DF5-9F7F-5C582022C0A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150800"/>
            <a:ext cx="2340000" cy="23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91D62C-08C2-4AAD-AF21-9BBDD30B2AF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4114800"/>
            <a:ext cx="2340000" cy="237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2929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FBCD4-E964-4EE2-AA10-6E9975BC5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Фенологические наблюдения за ростом и развитием растений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24E60CA-DB63-4075-B8D6-37C0B43379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8340359"/>
              </p:ext>
            </p:extLst>
          </p:nvPr>
        </p:nvGraphicFramePr>
        <p:xfrm>
          <a:off x="990600" y="1752600"/>
          <a:ext cx="10363199" cy="3139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9930">
                  <a:extLst>
                    <a:ext uri="{9D8B030D-6E8A-4147-A177-3AD203B41FA5}">
                      <a16:colId xmlns:a16="http://schemas.microsoft.com/office/drawing/2014/main" val="1812815872"/>
                    </a:ext>
                  </a:extLst>
                </a:gridCol>
                <a:gridCol w="829499">
                  <a:extLst>
                    <a:ext uri="{9D8B030D-6E8A-4147-A177-3AD203B41FA5}">
                      <a16:colId xmlns:a16="http://schemas.microsoft.com/office/drawing/2014/main" val="355717286"/>
                    </a:ext>
                  </a:extLst>
                </a:gridCol>
                <a:gridCol w="991407">
                  <a:extLst>
                    <a:ext uri="{9D8B030D-6E8A-4147-A177-3AD203B41FA5}">
                      <a16:colId xmlns:a16="http://schemas.microsoft.com/office/drawing/2014/main" val="3121013129"/>
                    </a:ext>
                  </a:extLst>
                </a:gridCol>
                <a:gridCol w="1303024">
                  <a:extLst>
                    <a:ext uri="{9D8B030D-6E8A-4147-A177-3AD203B41FA5}">
                      <a16:colId xmlns:a16="http://schemas.microsoft.com/office/drawing/2014/main" val="3655327245"/>
                    </a:ext>
                  </a:extLst>
                </a:gridCol>
                <a:gridCol w="1121155">
                  <a:extLst>
                    <a:ext uri="{9D8B030D-6E8A-4147-A177-3AD203B41FA5}">
                      <a16:colId xmlns:a16="http://schemas.microsoft.com/office/drawing/2014/main" val="447565834"/>
                    </a:ext>
                  </a:extLst>
                </a:gridCol>
                <a:gridCol w="1121155">
                  <a:extLst>
                    <a:ext uri="{9D8B030D-6E8A-4147-A177-3AD203B41FA5}">
                      <a16:colId xmlns:a16="http://schemas.microsoft.com/office/drawing/2014/main" val="3847916822"/>
                    </a:ext>
                  </a:extLst>
                </a:gridCol>
                <a:gridCol w="1494874">
                  <a:extLst>
                    <a:ext uri="{9D8B030D-6E8A-4147-A177-3AD203B41FA5}">
                      <a16:colId xmlns:a16="http://schemas.microsoft.com/office/drawing/2014/main" val="1930712459"/>
                    </a:ext>
                  </a:extLst>
                </a:gridCol>
                <a:gridCol w="1228724">
                  <a:extLst>
                    <a:ext uri="{9D8B030D-6E8A-4147-A177-3AD203B41FA5}">
                      <a16:colId xmlns:a16="http://schemas.microsoft.com/office/drawing/2014/main" val="477036271"/>
                    </a:ext>
                  </a:extLst>
                </a:gridCol>
                <a:gridCol w="1093431">
                  <a:extLst>
                    <a:ext uri="{9D8B030D-6E8A-4147-A177-3AD203B41FA5}">
                      <a16:colId xmlns:a16="http://schemas.microsoft.com/office/drawing/2014/main" val="765552703"/>
                    </a:ext>
                  </a:extLst>
                </a:gridCol>
              </a:tblGrid>
              <a:tr h="1207477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Вариант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Посев семян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Всходы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Первый настоящий лист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Начало цветения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Конец цветения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Образование плодов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Первый сбор плодов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Последний сбор плодов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7306374"/>
                  </a:ext>
                </a:extLst>
              </a:tr>
              <a:tr h="482991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Артек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10.06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20.06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17.07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12.08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2760631"/>
                  </a:ext>
                </a:extLst>
              </a:tr>
              <a:tr h="482991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Орлёнок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10.06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19.06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17.07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12.08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 dirty="0">
                          <a:effectLst/>
                        </a:rPr>
                        <a:t>-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9804503"/>
                  </a:ext>
                </a:extLst>
              </a:tr>
              <a:tr h="482991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Семкросс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12.06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23.06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22.07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11.08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19.08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604108"/>
                  </a:ext>
                </a:extLst>
              </a:tr>
              <a:tr h="482991"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Спринт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10.06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19.06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17.07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04.08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>
                          <a:effectLst/>
                        </a:rPr>
                        <a:t>12.08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/>
                      <a:r>
                        <a:rPr lang="ru-RU" sz="1400" kern="0" dirty="0">
                          <a:effectLst/>
                        </a:rPr>
                        <a:t>-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107446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45A6CB8-08EC-46FB-B0FF-3E8CBBFAF814}"/>
              </a:ext>
            </a:extLst>
          </p:cNvPr>
          <p:cNvSpPr txBox="1"/>
          <p:nvPr/>
        </p:nvSpPr>
        <p:spPr>
          <a:xfrm>
            <a:off x="762001" y="5257800"/>
            <a:ext cx="105917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Вывод: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из фенологических наблюдений можно сделать вывод, что все сорта соответствуют с заявленными на упаковке показателями. Задержка в цветении и плодоношении вызвана похолоданием в июле. Ночные температуры +12 - +16 градусов.  Из плодоношения огурцов можно сделать вывод, самым урожайным сортом был  «Спринт» и «Орлёнок».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2175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7ABB79-D002-4963-919B-8F0C417A5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62000"/>
          </a:xfrm>
        </p:spPr>
        <p:txBody>
          <a:bodyPr/>
          <a:lstStyle/>
          <a:p>
            <a:pPr algn="ctr"/>
            <a:r>
              <a:rPr lang="ru-RU" dirty="0"/>
              <a:t>Урожайность огурцов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A37C79E-3B07-4C75-B4B8-D5D04F298C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4270244"/>
              </p:ext>
            </p:extLst>
          </p:nvPr>
        </p:nvGraphicFramePr>
        <p:xfrm>
          <a:off x="1143000" y="2743200"/>
          <a:ext cx="9524997" cy="35052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9290">
                  <a:extLst>
                    <a:ext uri="{9D8B030D-6E8A-4147-A177-3AD203B41FA5}">
                      <a16:colId xmlns:a16="http://schemas.microsoft.com/office/drawing/2014/main" val="4276750605"/>
                    </a:ext>
                  </a:extLst>
                </a:gridCol>
                <a:gridCol w="1281407">
                  <a:extLst>
                    <a:ext uri="{9D8B030D-6E8A-4147-A177-3AD203B41FA5}">
                      <a16:colId xmlns:a16="http://schemas.microsoft.com/office/drawing/2014/main" val="4183269012"/>
                    </a:ext>
                  </a:extLst>
                </a:gridCol>
                <a:gridCol w="1360860">
                  <a:extLst>
                    <a:ext uri="{9D8B030D-6E8A-4147-A177-3AD203B41FA5}">
                      <a16:colId xmlns:a16="http://schemas.microsoft.com/office/drawing/2014/main" val="3895245406"/>
                    </a:ext>
                  </a:extLst>
                </a:gridCol>
                <a:gridCol w="1360860">
                  <a:extLst>
                    <a:ext uri="{9D8B030D-6E8A-4147-A177-3AD203B41FA5}">
                      <a16:colId xmlns:a16="http://schemas.microsoft.com/office/drawing/2014/main" val="2446891795"/>
                    </a:ext>
                  </a:extLst>
                </a:gridCol>
                <a:gridCol w="1339383">
                  <a:extLst>
                    <a:ext uri="{9D8B030D-6E8A-4147-A177-3AD203B41FA5}">
                      <a16:colId xmlns:a16="http://schemas.microsoft.com/office/drawing/2014/main" val="1109149926"/>
                    </a:ext>
                  </a:extLst>
                </a:gridCol>
                <a:gridCol w="1382337">
                  <a:extLst>
                    <a:ext uri="{9D8B030D-6E8A-4147-A177-3AD203B41FA5}">
                      <a16:colId xmlns:a16="http://schemas.microsoft.com/office/drawing/2014/main" val="2729328726"/>
                    </a:ext>
                  </a:extLst>
                </a:gridCol>
                <a:gridCol w="1360860">
                  <a:extLst>
                    <a:ext uri="{9D8B030D-6E8A-4147-A177-3AD203B41FA5}">
                      <a16:colId xmlns:a16="http://schemas.microsoft.com/office/drawing/2014/main" val="2439788834"/>
                    </a:ext>
                  </a:extLst>
                </a:gridCol>
              </a:tblGrid>
              <a:tr h="116046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Название сорта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12.08</a:t>
                      </a:r>
                      <a:endParaRPr lang="ru-RU" sz="1200" kern="150" dirty="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кг/</a:t>
                      </a:r>
                      <a:r>
                        <a:rPr lang="ru-RU" sz="1400" kern="0" dirty="0" err="1">
                          <a:effectLst/>
                        </a:rPr>
                        <a:t>шт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15.08.</a:t>
                      </a:r>
                      <a:endParaRPr lang="ru-RU" sz="1200" kern="150" dirty="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кг/</a:t>
                      </a:r>
                      <a:r>
                        <a:rPr lang="ru-RU" sz="1400" kern="0" dirty="0" err="1">
                          <a:effectLst/>
                        </a:rPr>
                        <a:t>шт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19.08.</a:t>
                      </a:r>
                      <a:endParaRPr lang="ru-RU" sz="1200" kern="150" dirty="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кг/</a:t>
                      </a:r>
                      <a:r>
                        <a:rPr lang="ru-RU" sz="1400" kern="0" dirty="0" err="1">
                          <a:effectLst/>
                        </a:rPr>
                        <a:t>шт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22.08</a:t>
                      </a:r>
                      <a:endParaRPr lang="ru-RU" sz="1200" kern="15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кг/шт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28.08</a:t>
                      </a:r>
                      <a:endParaRPr lang="ru-RU" sz="1200" kern="15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кг/шт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Итого</a:t>
                      </a:r>
                      <a:endParaRPr lang="ru-RU" sz="1200" kern="150">
                        <a:effectLst/>
                      </a:endParaRPr>
                    </a:p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кг/шт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6795449"/>
                  </a:ext>
                </a:extLst>
              </a:tr>
              <a:tr h="58618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Артек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0,230/3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0,558/7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1,04/12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1,508/17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0,896/10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3,896/49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3476886"/>
                  </a:ext>
                </a:extLst>
              </a:tr>
              <a:tr h="58618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Орлёнок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0,360/5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0,760/8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0,954/10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1,416/16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0,987/12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4,477/51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0492488"/>
                  </a:ext>
                </a:extLst>
              </a:tr>
              <a:tr h="58618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Семкросс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-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0,602/7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1,336/15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1,638/17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3,576/39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5497885"/>
                  </a:ext>
                </a:extLst>
              </a:tr>
              <a:tr h="58618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Спринт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0,680 /7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0,408/6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1,156/12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 150/13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>
                          <a:effectLst/>
                        </a:rPr>
                        <a:t>1,406/15</a:t>
                      </a:r>
                      <a:endParaRPr lang="ru-RU" sz="1200" kern="1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ru-RU" sz="1400" kern="0" dirty="0">
                          <a:effectLst/>
                        </a:rPr>
                        <a:t>4,800/53</a:t>
                      </a:r>
                      <a:endParaRPr lang="ru-RU" sz="1200" kern="1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825229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D4E1F1-046E-42A0-B99F-E98E43F78D57}"/>
              </a:ext>
            </a:extLst>
          </p:cNvPr>
          <p:cNvSpPr txBox="1"/>
          <p:nvPr/>
        </p:nvSpPr>
        <p:spPr>
          <a:xfrm>
            <a:off x="1143000" y="1371600"/>
            <a:ext cx="1066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текущем 2023 году из-за погодных условий были сдвинуты сроки сбора  урожая. Первые огурцы мы получили только к первой декаде августа. Далее огурцы собирали два раза в неделю в утренние часы. Заодно убирали пожелтевшие листья, пораженные болезнями. Это позволит продлить плодоношение огурцов. В настоящее время огурцы продолжают плодоносить.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569969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191</TotalTime>
  <Words>1369</Words>
  <Application>Microsoft Office PowerPoint</Application>
  <PresentationFormat>Широкоэкранный</PresentationFormat>
  <Paragraphs>222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Corbel</vt:lpstr>
      <vt:lpstr>Times New Roman</vt:lpstr>
      <vt:lpstr>Wingdings</vt:lpstr>
      <vt:lpstr>Базис</vt:lpstr>
      <vt:lpstr> Муниципальное бюджетное общеобразовательное учреждение  «Средняя общеобразовательная школа № 1 г. Шатуры»  (МБОУ «СОШ № 1 г. Шатуры») </vt:lpstr>
      <vt:lpstr>Презентация PowerPoint</vt:lpstr>
      <vt:lpstr>Презентация PowerPoint</vt:lpstr>
      <vt:lpstr>Презентация PowerPoint</vt:lpstr>
      <vt:lpstr>Определение кислотности почвы</vt:lpstr>
      <vt:lpstr>Выращивание огурцов  в открытом грунте </vt:lpstr>
      <vt:lpstr>Фенологические наблюдения за ростом и развитием растений</vt:lpstr>
      <vt:lpstr>Фенологические наблюдения за ростом и развитием растений</vt:lpstr>
      <vt:lpstr>Урожайность огурцов</vt:lpstr>
      <vt:lpstr>Урожайность огурцов</vt:lpstr>
      <vt:lpstr>Урожайность огурцов</vt:lpstr>
      <vt:lpstr>Дегустация плодов огурцов</vt:lpstr>
      <vt:lpstr>Заключение</vt:lpstr>
      <vt:lpstr>Список литературы: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№1 г. Шатуры Городского округа Шатура»</dc:title>
  <dc:creator>Татьяна</dc:creator>
  <cp:lastModifiedBy>User</cp:lastModifiedBy>
  <cp:revision>644</cp:revision>
  <dcterms:created xsi:type="dcterms:W3CDTF">2022-11-15T16:40:08Z</dcterms:created>
  <dcterms:modified xsi:type="dcterms:W3CDTF">2023-12-17T16:10:19Z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2022-02-15T00:00:00Z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2022-11-15T00:00:00Z</vt:filetime>
  </property>
</Properties>
</file>