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94660"/>
  </p:normalViewPr>
  <p:slideViewPr>
    <p:cSldViewPr>
      <p:cViewPr varScale="1">
        <p:scale>
          <a:sx n="62" d="100"/>
          <a:sy n="62" d="100"/>
        </p:scale>
        <p:origin x="142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2023-12-14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60840" cy="720080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   </a:t>
            </a:r>
            <a:r>
              <a:rPr lang="ru-RU" sz="2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МБОУ «Луховицкая </a:t>
            </a:r>
            <a:r>
              <a:rPr lang="en-US" sz="2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2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Ш №2»</a:t>
            </a:r>
            <a:br>
              <a:rPr lang="ru-RU" sz="2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бъект 18"/>
          <p:cNvSpPr>
            <a:spLocks noGrp="1"/>
          </p:cNvSpPr>
          <p:nvPr>
            <p:ph idx="1"/>
          </p:nvPr>
        </p:nvSpPr>
        <p:spPr>
          <a:xfrm>
            <a:off x="755576" y="1124744"/>
            <a:ext cx="7992888" cy="5472608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Исследовательская  работа </a:t>
            </a:r>
          </a:p>
          <a:p>
            <a:pPr marL="0" indent="0" algn="ctr">
              <a:buNone/>
            </a:pP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«Сравнительный анализ реакции среды (рН)  в популярных напитках»</a:t>
            </a:r>
          </a:p>
          <a:p>
            <a:pPr marL="0" indent="0" algn="r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 ученица 11-Б класса</a:t>
            </a:r>
          </a:p>
          <a:p>
            <a:pPr marL="0" indent="0" algn="r">
              <a:buNone/>
            </a:pPr>
            <a:r>
              <a:rPr lang="ru-RU" sz="4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Ширшова</a:t>
            </a: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Дарья </a:t>
            </a:r>
          </a:p>
          <a:p>
            <a:pPr marL="0" indent="0" algn="r">
              <a:buNone/>
            </a:pP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проекта:</a:t>
            </a:r>
          </a:p>
          <a:p>
            <a:pPr marL="0" indent="0" algn="r">
              <a:buNone/>
            </a:pP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биологии  Емельянова И.Е.</a:t>
            </a:r>
          </a:p>
          <a:p>
            <a:pPr marL="0" indent="0" algn="r">
              <a:buNone/>
            </a:pP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 algn="r">
              <a:buNone/>
            </a:pP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pPr marL="0" indent="0" algn="ctr">
              <a:buNone/>
            </a:pP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Луховицы </a:t>
            </a:r>
          </a:p>
          <a:p>
            <a:pPr marL="0" indent="0" algn="ctr">
              <a:buNone/>
            </a:pPr>
            <a:r>
              <a:rPr lang="ru-RU" sz="4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2023г</a:t>
            </a:r>
          </a:p>
          <a:p>
            <a:pPr marL="0" indent="0" algn="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698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effectLst/>
              </a:rPr>
              <a:t>Результаты  Определения уровня </a:t>
            </a:r>
            <a:r>
              <a:rPr lang="ru-RU" sz="2400" dirty="0" err="1">
                <a:effectLst/>
              </a:rPr>
              <a:t>pH</a:t>
            </a:r>
            <a:r>
              <a:rPr lang="ru-RU" sz="2400" dirty="0">
                <a:effectLst/>
              </a:rPr>
              <a:t> с помощью универсальной индикаторной  бумаги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5791626"/>
              </p:ext>
            </p:extLst>
          </p:nvPr>
        </p:nvGraphicFramePr>
        <p:xfrm>
          <a:off x="1259632" y="1916835"/>
          <a:ext cx="6696743" cy="410445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4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Образцы растворов</a:t>
                      </a:r>
                      <a:endParaRPr lang="ru-RU" sz="24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</a:t>
                      </a:r>
                      <a:endParaRPr lang="ru-RU" sz="24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7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Бутилированная вода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7.0 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7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Водопроводная вода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7.5 - 8.0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7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Минеральная вода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8.0 – 9.0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17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Зел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ё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ный чай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6.0 – 7.0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17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ё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рный чай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17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Газированная вода (сладкая)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177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692696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>
                <a:effectLst/>
              </a:rPr>
              <a:t>количественное определение реакции среды с помощью цифровой лаборатории </a:t>
            </a:r>
            <a:r>
              <a:rPr lang="en-US" sz="2700" dirty="0" err="1">
                <a:effectLst/>
              </a:rPr>
              <a:t>Releon</a:t>
            </a:r>
            <a:r>
              <a:rPr lang="en-US" sz="2700" dirty="0">
                <a:effectLst/>
              </a:rPr>
              <a:t> Lite</a:t>
            </a:r>
            <a:r>
              <a:rPr lang="ru-RU" sz="2700" dirty="0">
                <a:effectLst/>
              </a:rPr>
              <a:t> с датчиком </a:t>
            </a:r>
            <a:r>
              <a:rPr lang="ru-RU" sz="2200" dirty="0" err="1">
                <a:effectLst/>
              </a:rPr>
              <a:t>Р</a:t>
            </a:r>
            <a:r>
              <a:rPr lang="ru-RU" sz="2700" dirty="0" err="1">
                <a:effectLst/>
              </a:rPr>
              <a:t>н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76872"/>
            <a:ext cx="4342871" cy="3257153"/>
          </a:xfrm>
          <a:ln w="57150">
            <a:solidFill>
              <a:srgbClr val="FFC000"/>
            </a:solidFill>
          </a:ln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276872"/>
            <a:ext cx="4343400" cy="3257550"/>
          </a:xfrm>
          <a:ln w="571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423767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effectLst/>
              </a:rPr>
              <a:t>Результаты определения уровня </a:t>
            </a:r>
            <a:r>
              <a:rPr lang="ru-RU" sz="1800" dirty="0" err="1">
                <a:effectLst/>
              </a:rPr>
              <a:t>p</a:t>
            </a:r>
            <a:r>
              <a:rPr lang="ru-RU" sz="2000" dirty="0" err="1">
                <a:effectLst/>
              </a:rPr>
              <a:t>H</a:t>
            </a:r>
            <a:r>
              <a:rPr lang="ru-RU" sz="2000" dirty="0">
                <a:effectLst/>
              </a:rPr>
              <a:t> с  помощью цифровой лаборатории </a:t>
            </a:r>
            <a:r>
              <a:rPr lang="ru-RU" sz="2000" dirty="0" err="1">
                <a:effectLst/>
              </a:rPr>
              <a:t>Releon</a:t>
            </a:r>
            <a:r>
              <a:rPr lang="ru-RU" sz="2000" dirty="0">
                <a:effectLst/>
              </a:rPr>
              <a:t> </a:t>
            </a:r>
            <a:r>
              <a:rPr lang="ru-RU" sz="2000" dirty="0" err="1">
                <a:effectLst/>
              </a:rPr>
              <a:t>Lite</a:t>
            </a:r>
            <a:r>
              <a:rPr lang="ru-RU" sz="2000" dirty="0">
                <a:effectLst/>
              </a:rPr>
              <a:t>  с датчиков </a:t>
            </a:r>
            <a:r>
              <a:rPr lang="ru-RU" sz="1800" dirty="0" err="1">
                <a:effectLst/>
              </a:rPr>
              <a:t>p</a:t>
            </a:r>
            <a:r>
              <a:rPr lang="ru-RU" sz="2000" dirty="0" err="1">
                <a:effectLst/>
              </a:rPr>
              <a:t>H</a:t>
            </a:r>
            <a:endParaRPr lang="ru-RU" sz="2000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33066829"/>
              </p:ext>
            </p:extLst>
          </p:nvPr>
        </p:nvGraphicFramePr>
        <p:xfrm>
          <a:off x="251520" y="1124744"/>
          <a:ext cx="3528392" cy="187526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321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7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40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Образцы растворов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02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Бутилированная вода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02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Водопроводная вода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7.4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02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Минеральная вода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0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Зел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ё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ный чай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02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ё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рный чай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5.95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Газированная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вода (сладкая)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24944"/>
            <a:ext cx="5787752" cy="378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737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Рекомендации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0317" y="1196752"/>
            <a:ext cx="8352928" cy="5256584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endParaRPr lang="ru-RU" sz="2400" b="1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endParaRPr lang="ru-RU" sz="2400" b="1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</a:rPr>
              <a:t>Лучше употреблять питьевую воду с нейтральным показателем </a:t>
            </a:r>
            <a:r>
              <a:rPr lang="ru-RU" sz="2400" b="1" dirty="0" err="1">
                <a:solidFill>
                  <a:schemeClr val="tx1"/>
                </a:solidFill>
              </a:rPr>
              <a:t>pH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</a:p>
          <a:p>
            <a:endParaRPr lang="ru-RU" sz="2400" b="1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</a:rPr>
              <a:t>Минеральную воду желательно использовать в лечебных целях и пить только по назначению врача, так как частое употребление щелочной жидкости нейтрализует кислоту в желудке.</a:t>
            </a:r>
          </a:p>
          <a:p>
            <a:endParaRPr lang="ru-RU" sz="2400" b="1" dirty="0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</a:rPr>
              <a:t>Сладкую газированную воду рекомендую не </a:t>
            </a:r>
            <a:r>
              <a:rPr lang="ru-RU" sz="2400" b="1">
                <a:solidFill>
                  <a:schemeClr val="tx1"/>
                </a:solidFill>
              </a:rPr>
              <a:t>употреблять вообще, </a:t>
            </a:r>
            <a:r>
              <a:rPr lang="ru-RU" sz="2400" b="1" dirty="0">
                <a:solidFill>
                  <a:schemeClr val="tx1"/>
                </a:solidFill>
              </a:rPr>
              <a:t>так как кислая среда напитка ухудшает состояние здоровья, может привести к язвенным поражениям желудка,  гастриту, изжогам, а также кислота постепенно разрушает эмаль зубов. </a:t>
            </a:r>
          </a:p>
          <a:p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1677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26876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СПАСИБО ЗА ВНИМАНИЕ!</a:t>
            </a:r>
            <a:br>
              <a:rPr lang="ru-RU" b="1" dirty="0">
                <a:solidFill>
                  <a:srgbClr val="002060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effectLst/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348880"/>
            <a:ext cx="7947992" cy="373124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" t="10647" r="3179" b="10282"/>
          <a:stretch/>
        </p:blipFill>
        <p:spPr bwMode="auto">
          <a:xfrm>
            <a:off x="2797629" y="2743200"/>
            <a:ext cx="3222171" cy="2928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929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АКТУАЛЬНОСТЬ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83568" y="1760374"/>
            <a:ext cx="7920880" cy="3036777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000" b="1" dirty="0">
                <a:solidFill>
                  <a:schemeClr val="tx1"/>
                </a:solidFill>
              </a:rPr>
              <a:t>Для поддержания водного равновесия мы пьем </a:t>
            </a:r>
            <a:r>
              <a:rPr lang="ru-RU" sz="2000" b="1">
                <a:solidFill>
                  <a:schemeClr val="tx1"/>
                </a:solidFill>
              </a:rPr>
              <a:t>каждый день, кто-то </a:t>
            </a:r>
            <a:r>
              <a:rPr lang="ru-RU" sz="2000" b="1" dirty="0">
                <a:solidFill>
                  <a:schemeClr val="tx1"/>
                </a:solidFill>
              </a:rPr>
              <a:t>предпочитает  чай, минеральную воду, а кто-то газированные напитки. Но мы не знаем, как они влияют на кислотно-щелочной баланс внутренней среды организма. </a:t>
            </a:r>
          </a:p>
        </p:txBody>
      </p:sp>
    </p:spTree>
    <p:extLst>
      <p:ext uri="{BB962C8B-B14F-4D97-AF65-F5344CB8AC3E}">
        <p14:creationId xmlns:p14="http://schemas.microsoft.com/office/powerpoint/2010/main" val="3139605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84647"/>
            <a:ext cx="8352928" cy="720080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Задачи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51992" y="1268760"/>
            <a:ext cx="7847858" cy="1008112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Изучить реакцию среды (</a:t>
            </a:r>
            <a:r>
              <a:rPr lang="ru-RU" sz="2000" dirty="0" err="1">
                <a:solidFill>
                  <a:schemeClr val="tx1"/>
                </a:solidFill>
                <a:latin typeface="+mj-lt"/>
                <a:cs typeface="Times New Roman" pitchFamily="18" charset="0"/>
              </a:rPr>
              <a:t>рH</a:t>
            </a:r>
            <a:r>
              <a:rPr lang="ru-RU" sz="20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) шести популярных напитков школьников и их влияние на организм человека.</a:t>
            </a:r>
            <a:br>
              <a:rPr lang="ru-RU" dirty="0">
                <a:latin typeface="+mj-lt"/>
                <a:cs typeface="Times New Roman" pitchFamily="18" charset="0"/>
              </a:rPr>
            </a:br>
            <a:endParaRPr lang="ru-RU" dirty="0"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3429000"/>
            <a:ext cx="7848872" cy="266429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>
                <a:solidFill>
                  <a:schemeClr val="tx1"/>
                </a:solidFill>
                <a:cs typeface="Times New Roman" pitchFamily="18" charset="0"/>
              </a:rPr>
              <a:t>1. Изучить информацию и выбрать методики работы по заданной теме.</a:t>
            </a:r>
          </a:p>
          <a:p>
            <a:pPr lvl="0"/>
            <a:endParaRPr lang="ru-RU" sz="2000" b="1" dirty="0">
              <a:solidFill>
                <a:schemeClr val="tx1"/>
              </a:solidFill>
              <a:cs typeface="Times New Roman" pitchFamily="18" charset="0"/>
            </a:endParaRPr>
          </a:p>
          <a:p>
            <a:pPr lvl="0"/>
            <a:r>
              <a:rPr lang="ru-RU" sz="2000" b="1" dirty="0">
                <a:solidFill>
                  <a:schemeClr val="tx1"/>
                </a:solidFill>
                <a:cs typeface="Times New Roman" pitchFamily="18" charset="0"/>
              </a:rPr>
              <a:t>2. Провести сравнительный анализ  кислотности выбранных    </a:t>
            </a:r>
          </a:p>
          <a:p>
            <a:pPr lvl="0"/>
            <a:r>
              <a:rPr lang="ru-RU" sz="2000" b="1" dirty="0">
                <a:solidFill>
                  <a:schemeClr val="tx1"/>
                </a:solidFill>
                <a:cs typeface="Times New Roman" pitchFamily="18" charset="0"/>
              </a:rPr>
              <a:t>     напитков тремя разными методами.</a:t>
            </a:r>
          </a:p>
          <a:p>
            <a:pPr lvl="0"/>
            <a:endParaRPr lang="ru-RU" sz="2000" b="1" dirty="0">
              <a:solidFill>
                <a:schemeClr val="tx1"/>
              </a:solidFill>
              <a:cs typeface="Times New Roman" pitchFamily="18" charset="0"/>
            </a:endParaRPr>
          </a:p>
          <a:p>
            <a:pPr lvl="0"/>
            <a:r>
              <a:rPr lang="ru-RU" sz="2000" b="1" dirty="0">
                <a:solidFill>
                  <a:schemeClr val="tx1"/>
                </a:solidFill>
                <a:cs typeface="Times New Roman" pitchFamily="18" charset="0"/>
              </a:rPr>
              <a:t>3. По результатам полученных данных сделать соответствующие </a:t>
            </a:r>
          </a:p>
          <a:p>
            <a:pPr lvl="0"/>
            <a:r>
              <a:rPr lang="ru-RU" sz="2000" b="1" dirty="0">
                <a:solidFill>
                  <a:schemeClr val="tx1"/>
                </a:solidFill>
                <a:cs typeface="Times New Roman" pitchFamily="18" charset="0"/>
              </a:rPr>
              <a:t>    выводы и дать рекомендации.</a:t>
            </a:r>
          </a:p>
          <a:p>
            <a:pPr algn="ctr"/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46922" y="332656"/>
            <a:ext cx="8352928" cy="720080"/>
          </a:xfrm>
          <a:prstGeom prst="rect">
            <a:avLst/>
          </a:prstGeom>
          <a:noFill/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Цель проекта</a:t>
            </a:r>
          </a:p>
          <a:p>
            <a:pPr marL="0" indent="0">
              <a:buFont typeface="Wingdings 2"/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7308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  <a:cs typeface="Times New Roman" pitchFamily="18" charset="0"/>
              </a:rPr>
              <a:t>Гипотеза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2348880"/>
            <a:ext cx="8392956" cy="180020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Если я проведу сравнительный анализ напитков на реакцию среды </a:t>
            </a:r>
            <a:r>
              <a:rPr lang="ru-RU" sz="2400" b="1" dirty="0" err="1">
                <a:solidFill>
                  <a:schemeClr val="tx1"/>
                </a:solidFill>
              </a:rPr>
              <a:t>pH</a:t>
            </a:r>
            <a:r>
              <a:rPr lang="ru-RU" sz="2400" b="1" dirty="0">
                <a:solidFill>
                  <a:schemeClr val="tx1"/>
                </a:solidFill>
              </a:rPr>
              <a:t>, то смогу узнать, какой из напитков и как может  повлиять на кислотно-щелочную среду нашего организма.</a:t>
            </a:r>
          </a:p>
        </p:txBody>
      </p:sp>
    </p:spTree>
    <p:extLst>
      <p:ext uri="{BB962C8B-B14F-4D97-AF65-F5344CB8AC3E}">
        <p14:creationId xmlns:p14="http://schemas.microsoft.com/office/powerpoint/2010/main" val="953064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686800" cy="838200"/>
          </a:xfrm>
        </p:spPr>
        <p:txBody>
          <a:bodyPr/>
          <a:lstStyle/>
          <a:p>
            <a:pPr algn="ctr"/>
            <a:r>
              <a:rPr lang="ru-RU" cap="none" dirty="0"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Уровни кислотности</a:t>
            </a:r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95536" y="1631503"/>
            <a:ext cx="22955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7384" y="1966080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</a:rPr>
              <a:t>pH</a:t>
            </a:r>
            <a:r>
              <a:rPr lang="ru-RU" b="1" dirty="0">
                <a:solidFill>
                  <a:srgbClr val="002060"/>
                </a:solidFill>
              </a:rPr>
              <a:t> – это водородный показатель кислотности среды.</a:t>
            </a:r>
          </a:p>
        </p:txBody>
      </p:sp>
      <p:pic>
        <p:nvPicPr>
          <p:cNvPr id="1026" name="Picture 2" descr="https://ice-cleans.ru/wp-content/uploads/2017/08/sca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99107"/>
            <a:ext cx="5544616" cy="336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794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Схема расположения вкусовых зон на языке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" t="14836" r="11792"/>
          <a:stretch/>
        </p:blipFill>
        <p:spPr>
          <a:xfrm>
            <a:off x="1403648" y="1916832"/>
            <a:ext cx="6262778" cy="3854510"/>
          </a:xfrm>
          <a:ln w="571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98759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Органолептический метод                                (с помощью вкусового анализатора)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14"/>
          <a:stretch/>
        </p:blipFill>
        <p:spPr>
          <a:xfrm>
            <a:off x="323528" y="2060848"/>
            <a:ext cx="3744416" cy="3569483"/>
          </a:xfrm>
          <a:solidFill>
            <a:srgbClr val="FFC000"/>
          </a:solidFill>
          <a:ln w="38100">
            <a:solidFill>
              <a:srgbClr val="FFC000"/>
            </a:solidFill>
          </a:ln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132856"/>
            <a:ext cx="4485807" cy="3374643"/>
          </a:xfrm>
          <a:ln w="571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364371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 </a:t>
            </a:r>
            <a:r>
              <a:rPr lang="ru-RU" sz="3100" dirty="0">
                <a:effectLst/>
              </a:rPr>
              <a:t>Результаты определения уровня </a:t>
            </a:r>
            <a:r>
              <a:rPr lang="en-US" sz="2200" dirty="0">
                <a:effectLst/>
              </a:rPr>
              <a:t>p</a:t>
            </a:r>
            <a:r>
              <a:rPr lang="en-US" sz="3100" dirty="0">
                <a:effectLst/>
              </a:rPr>
              <a:t>H</a:t>
            </a:r>
            <a:r>
              <a:rPr lang="ru-RU" sz="3100" dirty="0">
                <a:effectLst/>
              </a:rPr>
              <a:t> с  помощью вкусового анализатора</a:t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7100408"/>
              </p:ext>
            </p:extLst>
          </p:nvPr>
        </p:nvGraphicFramePr>
        <p:xfrm>
          <a:off x="899593" y="1844825"/>
          <a:ext cx="7560840" cy="403583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461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91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95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03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6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Образцы растворов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Нейтральная среда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Кислая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среда</a:t>
                      </a:r>
                      <a:endParaRPr lang="ru-RU" sz="2000" i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Щелочная среда</a:t>
                      </a:r>
                      <a:endParaRPr lang="ru-RU" sz="20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4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Бутилированная вода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90%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34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Минеральная вода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80%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34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Зел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ё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ный чай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80%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34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ё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рный чай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79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Газированная вода (сладкая)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80%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043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84976" cy="841248"/>
          </a:xfrm>
        </p:spPr>
        <p:txBody>
          <a:bodyPr>
            <a:noAutofit/>
          </a:bodyPr>
          <a:lstStyle/>
          <a:p>
            <a:pPr lvl="3" algn="ctr" rtl="0">
              <a:spcBef>
                <a:spcPct val="0"/>
              </a:spcBef>
            </a:pPr>
            <a:br>
              <a:rPr lang="ru-RU" b="1" dirty="0"/>
            </a:br>
            <a:br>
              <a:rPr lang="ru-RU" b="1" dirty="0"/>
            </a:br>
            <a:r>
              <a:rPr lang="ru-RU" sz="3200" dirty="0">
                <a:latin typeface="+mj-lt"/>
              </a:rPr>
              <a:t>Качественный анализ                                                         </a:t>
            </a:r>
            <a:r>
              <a:rPr lang="ru-RU" sz="2800" dirty="0">
                <a:latin typeface="+mj-lt"/>
              </a:rPr>
              <a:t>(с помощью универсальной индикаторной бумаги)</a:t>
            </a:r>
            <a:br>
              <a:rPr lang="ru-RU" sz="2800" dirty="0">
                <a:latin typeface="+mj-lt"/>
              </a:rPr>
            </a:br>
            <a:endParaRPr lang="ru-RU" sz="2800" dirty="0">
              <a:effectLst/>
              <a:latin typeface="+mj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64904"/>
            <a:ext cx="4224470" cy="3168352"/>
          </a:xfrm>
          <a:ln w="57150">
            <a:solidFill>
              <a:srgbClr val="FFC000"/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564904"/>
            <a:ext cx="4247389" cy="3185541"/>
          </a:xfrm>
          <a:ln w="571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5338970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380</TotalTime>
  <Words>444</Words>
  <Application>Microsoft Office PowerPoint</Application>
  <PresentationFormat>Экран (4:3)</PresentationFormat>
  <Paragraphs>110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    МБОУ «Луховицкая COШ №2» </vt:lpstr>
      <vt:lpstr>АКТУАЛЬНОСТЬ</vt:lpstr>
      <vt:lpstr>Презентация PowerPoint</vt:lpstr>
      <vt:lpstr>Гипотеза</vt:lpstr>
      <vt:lpstr>Уровни кислотности</vt:lpstr>
      <vt:lpstr>Схема расположения вкусовых зон на языке</vt:lpstr>
      <vt:lpstr>Органолептический метод                                (с помощью вкусового анализатора) </vt:lpstr>
      <vt:lpstr> Результаты определения уровня pH с  помощью вкусового анализатора </vt:lpstr>
      <vt:lpstr>  Качественный анализ                                                         (с помощью универсальной индикаторной бумаги) </vt:lpstr>
      <vt:lpstr>Результаты  Определения уровня pH с помощью универсальной индикаторной  бумаги</vt:lpstr>
      <vt:lpstr>количественное определение реакции среды с помощью цифровой лаборатории Releon Lite с датчиком Рн </vt:lpstr>
      <vt:lpstr>Результаты определения уровня pH с  помощью цифровой лаборатории Releon Lite  с датчиков pH</vt:lpstr>
      <vt:lpstr>Рекомендации</vt:lpstr>
      <vt:lpstr>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пк</dc:creator>
  <cp:lastModifiedBy>Ирина</cp:lastModifiedBy>
  <cp:revision>56</cp:revision>
  <dcterms:created xsi:type="dcterms:W3CDTF">2023-03-12T13:06:02Z</dcterms:created>
  <dcterms:modified xsi:type="dcterms:W3CDTF">2023-12-14T19:20:29Z</dcterms:modified>
</cp:coreProperties>
</file>