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24"/>
  </p:notesMasterIdLst>
  <p:sldIdLst>
    <p:sldId id="313" r:id="rId2"/>
    <p:sldId id="294" r:id="rId3"/>
    <p:sldId id="279" r:id="rId4"/>
    <p:sldId id="295" r:id="rId5"/>
    <p:sldId id="296" r:id="rId6"/>
    <p:sldId id="298" r:id="rId7"/>
    <p:sldId id="315" r:id="rId8"/>
    <p:sldId id="299" r:id="rId9"/>
    <p:sldId id="308" r:id="rId10"/>
    <p:sldId id="309" r:id="rId11"/>
    <p:sldId id="300" r:id="rId12"/>
    <p:sldId id="302" r:id="rId13"/>
    <p:sldId id="306" r:id="rId14"/>
    <p:sldId id="301" r:id="rId15"/>
    <p:sldId id="312" r:id="rId16"/>
    <p:sldId id="307" r:id="rId17"/>
    <p:sldId id="310" r:id="rId18"/>
    <p:sldId id="314" r:id="rId19"/>
    <p:sldId id="304" r:id="rId20"/>
    <p:sldId id="311" r:id="rId21"/>
    <p:sldId id="305" r:id="rId22"/>
    <p:sldId id="291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68162B-7A93-4A43-99BF-D188E534ADC4}" type="datetimeFigureOut">
              <a:rPr lang="ru-RU" smtClean="0"/>
              <a:pPr/>
              <a:t>16.10.2023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1A5D7F-7AF7-4E2F-BC8E-5B01ADC4A4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93023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i="1" dirty="0" err="1"/>
              <a:t>Биоиндикация</a:t>
            </a:r>
            <a:r>
              <a:rPr lang="ru-RU" b="1" i="1" dirty="0"/>
              <a:t> водных объектов </a:t>
            </a:r>
            <a:r>
              <a:rPr lang="ru-RU" b="1" i="1" dirty="0" smtClean="0"/>
              <a:t>ООПТ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Волкова Л.В.</a:t>
            </a:r>
          </a:p>
          <a:p>
            <a:r>
              <a:rPr lang="ru-RU" dirty="0" smtClean="0"/>
              <a:t>МБОУ «Павловская основная общеобразовательная школа»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308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772816"/>
            <a:ext cx="7802285" cy="4086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855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Определение классности качества воды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827584" y="1772816"/>
            <a:ext cx="367240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Имея список обнаруженных таксонов, определяем класс качества воды в соответствии со Шкалой качества вод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556792"/>
            <a:ext cx="3644900" cy="502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85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74957"/>
            <a:ext cx="4716889" cy="6701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587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07288" cy="65833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река </a:t>
            </a:r>
            <a:r>
              <a:rPr lang="ru-RU" dirty="0"/>
              <a:t>Осётр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 -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естественного состояния качества поверхностных вод, но ныне ставшее редким в связи с экологической ситуацией.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экологических позиций, это нормальное, естественное, но теперь уже редкое для окультуренных ландшафтов, качество воды равнинных рек.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5104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471501"/>
            <a:ext cx="835292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класс - воды удовлетворительной чистоты. 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Оно характерно для достаточно продуктивных водных экосистем b-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мезотрофного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уровня, с хорошо развитыми ассоциациями высшей водной растительности, фитопланктона (крупные водотоки и водоемы), сообществами зоопланктона и зообентоса. Обладая максимальным видовым разнообразием гидробионтов, водотоки с качеством воды 3-го класса проявляют высший уровень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самоочищающей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способности. Их воды содержат органические вещества и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биогены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природного происхождения и после неглубокой очистки пригодны для питьевых целей и без ограничений могут использоваться для рекреации, орошения и рыбоводства. </a:t>
            </a:r>
          </a:p>
        </p:txBody>
      </p:sp>
    </p:spTree>
    <p:extLst>
      <p:ext uri="{BB962C8B-B14F-4D97-AF65-F5344CB8AC3E}">
        <p14:creationId xmlns:p14="http://schemas.microsoft.com/office/powerpoint/2010/main" val="1305120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1111.jpeg"/>
          <p:cNvPicPr>
            <a:picLocks noGrp="1" noChangeAspect="1"/>
          </p:cNvPicPr>
          <p:nvPr>
            <p:ph idx="1"/>
          </p:nvPr>
        </p:nvPicPr>
        <p:blipFill>
          <a:blip r:embed="rId2"/>
          <a:srcRect l="37261" t="31812" r="4246" b="34614"/>
          <a:stretch>
            <a:fillRect/>
          </a:stretch>
        </p:blipFill>
        <p:spPr>
          <a:xfrm rot="10800000">
            <a:off x="428596" y="285728"/>
            <a:ext cx="8358246" cy="6275821"/>
          </a:xfrm>
        </p:spPr>
      </p:pic>
    </p:spTree>
    <p:extLst>
      <p:ext uri="{BB962C8B-B14F-4D97-AF65-F5344CB8AC3E}">
        <p14:creationId xmlns:p14="http://schemas.microsoft.com/office/powerpoint/2010/main" val="327932672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3668" y="-315416"/>
            <a:ext cx="8229600" cy="1143000"/>
          </a:xfrm>
        </p:spPr>
        <p:txBody>
          <a:bodyPr/>
          <a:lstStyle/>
          <a:p>
            <a:r>
              <a:rPr lang="ru-RU" dirty="0" smtClean="0"/>
              <a:t>Родниковый ручей 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9455" y="1196752"/>
            <a:ext cx="3645087" cy="50231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603965"/>
            <a:ext cx="7488832" cy="208955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693517"/>
            <a:ext cx="7461269" cy="446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227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454" y="116632"/>
            <a:ext cx="8758042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ea typeface="Yu Gothic Medium" panose="020B0500000000000000" pitchFamily="34" charset="-128"/>
                <a:cs typeface="Times New Roman" panose="02020603050405020304" pitchFamily="18" charset="0"/>
              </a:rPr>
              <a:t>Родниковый ручей </a:t>
            </a:r>
            <a:endParaRPr lang="ru-RU" sz="2400" b="1" dirty="0" smtClean="0">
              <a:latin typeface="Times New Roman" panose="02020603050405020304" pitchFamily="18" charset="0"/>
              <a:ea typeface="Yu Gothic Medium" panose="020B0500000000000000" pitchFamily="34" charset="-128"/>
              <a:cs typeface="Times New Roman" panose="02020603050405020304" pitchFamily="18" charset="0"/>
            </a:endParaRPr>
          </a:p>
          <a:p>
            <a:pPr algn="just"/>
            <a:r>
              <a:rPr lang="ru-RU" sz="2400" b="1" i="1" u="sng" dirty="0">
                <a:latin typeface="Times New Roman" panose="02020603050405020304" pitchFamily="18" charset="0"/>
                <a:ea typeface="Yu Gothic Medium" panose="020B0500000000000000" pitchFamily="34" charset="-128"/>
                <a:cs typeface="Times New Roman" panose="02020603050405020304" pitchFamily="18" charset="0"/>
              </a:rPr>
              <a:t>1 класс - очень чистые воды. </a:t>
            </a:r>
            <a:r>
              <a:rPr lang="ru-RU" sz="2400" dirty="0">
                <a:latin typeface="Times New Roman" panose="02020603050405020304" pitchFamily="18" charset="0"/>
                <a:ea typeface="Yu Gothic Medium" panose="020B0500000000000000" pitchFamily="34" charset="-128"/>
                <a:cs typeface="Times New Roman" panose="02020603050405020304" pitchFamily="18" charset="0"/>
              </a:rPr>
              <a:t>Холодные, не содержащие </a:t>
            </a:r>
            <a:r>
              <a:rPr lang="ru-RU" sz="2400" dirty="0" err="1">
                <a:latin typeface="Times New Roman" panose="02020603050405020304" pitchFamily="18" charset="0"/>
                <a:ea typeface="Yu Gothic Medium" panose="020B0500000000000000" pitchFamily="34" charset="-128"/>
                <a:cs typeface="Times New Roman" panose="02020603050405020304" pitchFamily="18" charset="0"/>
              </a:rPr>
              <a:t>биогенов</a:t>
            </a:r>
            <a:r>
              <a:rPr lang="ru-RU" sz="2400" dirty="0">
                <a:latin typeface="Times New Roman" panose="02020603050405020304" pitchFamily="18" charset="0"/>
                <a:ea typeface="Yu Gothic Medium" panose="020B0500000000000000" pitchFamily="34" charset="-128"/>
                <a:cs typeface="Times New Roman" panose="02020603050405020304" pitchFamily="18" charset="0"/>
              </a:rPr>
              <a:t> группы азота и фосфора и антропогенных загрязнителей воды - «</a:t>
            </a:r>
            <a:r>
              <a:rPr lang="ru-RU" sz="2400" dirty="0" err="1">
                <a:latin typeface="Times New Roman" panose="02020603050405020304" pitchFamily="18" charset="0"/>
                <a:ea typeface="Yu Gothic Medium" panose="020B0500000000000000" pitchFamily="34" charset="-128"/>
                <a:cs typeface="Times New Roman" panose="02020603050405020304" pitchFamily="18" charset="0"/>
              </a:rPr>
              <a:t>ксено-сапробные</a:t>
            </a:r>
            <a:r>
              <a:rPr lang="ru-RU" sz="2400" dirty="0">
                <a:latin typeface="Times New Roman" panose="02020603050405020304" pitchFamily="18" charset="0"/>
                <a:ea typeface="Yu Gothic Medium" panose="020B0500000000000000" pitchFamily="34" charset="-128"/>
                <a:cs typeface="Times New Roman" panose="02020603050405020304" pitchFamily="18" charset="0"/>
              </a:rPr>
              <a:t>» в соответствие с </a:t>
            </a:r>
            <a:r>
              <a:rPr lang="ru-RU" sz="2400" dirty="0" err="1">
                <a:latin typeface="Times New Roman" panose="02020603050405020304" pitchFamily="18" charset="0"/>
                <a:ea typeface="Yu Gothic Medium" panose="020B0500000000000000" pitchFamily="34" charset="-128"/>
                <a:cs typeface="Times New Roman" panose="02020603050405020304" pitchFamily="18" charset="0"/>
              </a:rPr>
              <a:t>сапробной</a:t>
            </a:r>
            <a:r>
              <a:rPr lang="ru-RU" sz="2400" dirty="0">
                <a:latin typeface="Times New Roman" panose="02020603050405020304" pitchFamily="18" charset="0"/>
                <a:ea typeface="Yu Gothic Medium" panose="020B0500000000000000" pitchFamily="34" charset="-128"/>
                <a:cs typeface="Times New Roman" panose="02020603050405020304" pitchFamily="18" charset="0"/>
              </a:rPr>
              <a:t> классификацией поверхностных вод. Это природное состояние родниковых ручьев, холодных рек со значительной долей питания за счет разгрузки подземных вод, верхнего и среднего течения горных рек и арктических водотоков. </a:t>
            </a:r>
            <a:r>
              <a:rPr lang="ru-RU" sz="2400" b="1" i="1" dirty="0">
                <a:latin typeface="Times New Roman" panose="02020603050405020304" pitchFamily="18" charset="0"/>
                <a:ea typeface="Yu Gothic Medium" panose="020B0500000000000000" pitchFamily="34" charset="-128"/>
                <a:cs typeface="Times New Roman" panose="02020603050405020304" pitchFamily="18" charset="0"/>
              </a:rPr>
              <a:t>Такие воды могут использоваться для питьевых целей без очистки, они благоприятны для создания холодноводных рыбоводных хозяйств.</a:t>
            </a:r>
            <a:r>
              <a:rPr lang="ru-RU" sz="2400" dirty="0">
                <a:latin typeface="Times New Roman" panose="02020603050405020304" pitchFamily="18" charset="0"/>
                <a:ea typeface="Yu Gothic Medium" panose="020B0500000000000000" pitchFamily="34" charset="-128"/>
                <a:cs typeface="Times New Roman" panose="02020603050405020304" pitchFamily="18" charset="0"/>
              </a:rPr>
              <a:t> С экологических позиций, воды 1 класса относятся к </a:t>
            </a:r>
            <a:r>
              <a:rPr lang="ru-RU" sz="2400" dirty="0" err="1">
                <a:latin typeface="Times New Roman" panose="02020603050405020304" pitchFamily="18" charset="0"/>
                <a:ea typeface="Yu Gothic Medium" panose="020B0500000000000000" pitchFamily="34" charset="-128"/>
                <a:cs typeface="Times New Roman" panose="02020603050405020304" pitchFamily="18" charset="0"/>
              </a:rPr>
              <a:t>олиготрофным</a:t>
            </a:r>
            <a:r>
              <a:rPr lang="ru-RU" sz="2400" dirty="0">
                <a:latin typeface="Times New Roman" panose="02020603050405020304" pitchFamily="18" charset="0"/>
                <a:ea typeface="Yu Gothic Medium" panose="020B0500000000000000" pitchFamily="34" charset="-128"/>
                <a:cs typeface="Times New Roman" panose="02020603050405020304" pitchFamily="18" charset="0"/>
              </a:rPr>
              <a:t>, т.е. "малопитательным", с малым видовым разнообразием гидробионтов и низкой способностью к самоочищению. Экосистемы холодных водотоков следует рассматривать как испытывающие термальное загрязнение (или "охлаждающее загрязнение" противоположное "тепловому загрязнению"), а их видовую и функциональную структуры - как весьма далекие от оптимального состояния поверхностных </a:t>
            </a:r>
            <a:r>
              <a:rPr lang="ru-RU" sz="2400" dirty="0" smtClean="0">
                <a:latin typeface="Times New Roman" panose="02020603050405020304" pitchFamily="18" charset="0"/>
                <a:ea typeface="Yu Gothic Medium" panose="020B0500000000000000" pitchFamily="34" charset="-128"/>
                <a:cs typeface="Times New Roman" panose="02020603050405020304" pitchFamily="18" charset="0"/>
              </a:rPr>
              <a:t>вод.</a:t>
            </a:r>
            <a:endParaRPr lang="ru-RU" sz="2400" dirty="0">
              <a:latin typeface="Times New Roman" panose="02020603050405020304" pitchFamily="18" charset="0"/>
              <a:ea typeface="Yu Gothic Medium" panose="020B0500000000000000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1553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536" y="332656"/>
            <a:ext cx="8234066" cy="633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404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764704"/>
            <a:ext cx="849694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довольны тем,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р. Осётр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обследованная  в створе у д.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Власьево,  по результатам обследования оказалась  </a:t>
            </a:r>
            <a:r>
              <a:rPr lang="ru-RU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класса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Самого лучшего, естественного состояния для окультуренных ландшафтов . Конечно одного створа недостаточно, надо продолжить эти исследования на других створах этой реки.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связи с тем, что есть факты загрязнения водосборов предприятиями – это может отразиться на качестве воды, которые при ухудшении до 4 и 5 классов может стать непригодным для использования.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555776" y="260648"/>
            <a:ext cx="36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ВЫВОДЫ: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6399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биоиндикации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443841"/>
            <a:ext cx="842493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пределение состояния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водных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сообществ.</a:t>
            </a: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Она фиксирует деградацию водных экосистем даже в том случае, если концентрация загрязнителей не превышает установленных ПДК, а также в тех случаях, когда воздействие было значительно раньше времени обследования и носило разовый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2225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260648"/>
            <a:ext cx="8208912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самое главное, 4 и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классы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сохраняют жизнь патогенным организмам и могут привезти к разным заболеваниям, даже при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малейших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контактах с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водой, таких как: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Брюшной тиф;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Дизентерия;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Холера;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Инфекционный гепатит;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Водяная лихорадка;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Инфекционная желтуха;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Гельминтозы;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Туберкулез;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Диарея и др.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8267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260648"/>
            <a:ext cx="828092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методы по Николаеву С.Г. сопоставимы с результатами  аналогичных исследований проведенных в Ногинском районе МО, во Владимирской, Рязанской, Тульской областях и в других областях Центрального региона. </a:t>
            </a: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 информация чрезвычайна полезна, информативна для служб, которая занимается охраной природы, в частности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водоохранных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служб.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2200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Соблюдайте правила на водоёмах!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7" descr="C:\Documents and Settings\Master\Application Data\Microsoft\Media Catalog\Копия {5C0D5BA5-F074-4B46-B421-5919F787CE42}.jpg"/>
          <p:cNvPicPr>
            <a:picLocks noGrp="1"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500174"/>
            <a:ext cx="8455990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1403350" y="260353"/>
            <a:ext cx="6381750" cy="96814"/>
          </a:xfrm>
          <a:noFill/>
        </p:spPr>
        <p:txBody>
          <a:bodyPr>
            <a:normAutofit fontScale="90000"/>
          </a:bodyPr>
          <a:lstStyle/>
          <a:p>
            <a:r>
              <a:rPr lang="ru-RU" sz="3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260648"/>
            <a:ext cx="8568952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основу данного метода положена система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биоиндикации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С.Г. Николаева,1993, позволяющая идентифицировать 6 классов качества поверхностных вод в соответствие с градацией загрязнения водоемов, заложенной в ГОСТы «Качества поверхностных вод», руководящие документы Росгидромета и используемые во многих странах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мира.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548680"/>
            <a:ext cx="856895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Практическое значение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оперативного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метода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биоиндикации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классности качества вод заключается в том, что </a:t>
            </a:r>
            <a:r>
              <a:rPr lang="ru-RU" sz="28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может быть использован как экспресс-метод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разовом обследовании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водотоков.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6219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04664"/>
            <a:ext cx="8568952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Преимуществами метода являются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сравнительная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малозатратностъ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оперативность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бóльшая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объективность и простота интерпретации получаемых оценок качества воды,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легкость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распознавания индикаторных организмов за счет использования специального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Атласа-определителя,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сопоставимость получаемых оценок с системами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сапробности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трофности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вод, а также с хозяйственной значимостью поверхностных вод по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санитарно-гигиеническим нормам.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2423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Обследование водотоков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479" y="2365602"/>
            <a:ext cx="7057034" cy="42667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95536" y="980728"/>
            <a:ext cx="82809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сбора донных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макробеспозвоночных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, среди которых могут оказаться индикаторные таксоны, используют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скребок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закидную драгу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058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967" y="3140968"/>
            <a:ext cx="4837957" cy="272860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9104">
            <a:off x="4138101" y="2122892"/>
            <a:ext cx="4837957" cy="272860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4834756" cy="256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991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err="1" smtClean="0"/>
              <a:t>Биоиндикация</a:t>
            </a:r>
            <a:r>
              <a:rPr lang="ru-RU" sz="3600" dirty="0" smtClean="0"/>
              <a:t> классности качества воды реки Осётр у д. Власьево</a:t>
            </a:r>
            <a:endParaRPr lang="ru-RU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251520" y="1916832"/>
            <a:ext cx="835292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Пойманы индикаторные таксоны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макрозообентоса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Плоские пиявки;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Червообразные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пиявки;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Перловицы;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Шаровки;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Пизидиум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горошенки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Раки;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Стрекоза стрелка;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Дедка (стрекоза);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4301972"/>
            <a:ext cx="4827809" cy="2528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887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err="1" smtClean="0"/>
              <a:t>Биоиндикация</a:t>
            </a:r>
            <a:r>
              <a:rPr lang="ru-RU" sz="3600" dirty="0" smtClean="0"/>
              <a:t> классности качества воды родникового ручейка у д. Власьево</a:t>
            </a:r>
            <a:endParaRPr lang="ru-RU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251520" y="1916832"/>
            <a:ext cx="835292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Пойманы индикаторные таксоны макробентоса: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Личинки мошки;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Плоские личинки подёнок;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Веснянки кроме рода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Немуры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Вилохвостка.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4312774"/>
            <a:ext cx="4327259" cy="2266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482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655</TotalTime>
  <Words>629</Words>
  <Application>Microsoft Office PowerPoint</Application>
  <PresentationFormat>Экран (4:3)</PresentationFormat>
  <Paragraphs>60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Биоиндикация водных объектов ООПТ</vt:lpstr>
      <vt:lpstr>Метод биоиндикации</vt:lpstr>
      <vt:lpstr> </vt:lpstr>
      <vt:lpstr>Презентация PowerPoint</vt:lpstr>
      <vt:lpstr>Презентация PowerPoint</vt:lpstr>
      <vt:lpstr>Обследование водотоков</vt:lpstr>
      <vt:lpstr>Презентация PowerPoint</vt:lpstr>
      <vt:lpstr>Биоиндикация классности качества воды реки Осётр у д. Власьево</vt:lpstr>
      <vt:lpstr>Биоиндикация классности качества воды родникового ручейка у д. Власьево</vt:lpstr>
      <vt:lpstr>Презентация PowerPoint</vt:lpstr>
      <vt:lpstr>Определение классности качества воды</vt:lpstr>
      <vt:lpstr>Презентация PowerPoint</vt:lpstr>
      <vt:lpstr> река Осётр  3 класс -  естественного состояния качества поверхностных вод, но ныне ставшее редким в связи с экологической ситуацией. С экологических позиций, это нормальное, естественное, но теперь уже редкое для окультуренных ландшафтов, качество воды равнинных рек.</vt:lpstr>
      <vt:lpstr>Презентация PowerPoint</vt:lpstr>
      <vt:lpstr>Презентация PowerPoint</vt:lpstr>
      <vt:lpstr>Родниковый ручей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Соблюдайте правила на водоёмах!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Пользователь</cp:lastModifiedBy>
  <cp:revision>65</cp:revision>
  <dcterms:created xsi:type="dcterms:W3CDTF">2013-10-28T16:19:23Z</dcterms:created>
  <dcterms:modified xsi:type="dcterms:W3CDTF">2023-10-16T16:03:18Z</dcterms:modified>
</cp:coreProperties>
</file>