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87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</p:sldIdLst>
  <p:sldSz cx="10080625" cy="5670550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33" d="100"/>
          <a:sy n="133" d="100"/>
        </p:scale>
        <p:origin x="-564" y="-90"/>
      </p:cViewPr>
      <p:guideLst>
        <p:guide orient="horz" pos="1786"/>
        <p:guide pos="31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360000" y="-17640"/>
            <a:ext cx="93596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360000" y="1485000"/>
            <a:ext cx="9179640" cy="1674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360000" y="3318480"/>
            <a:ext cx="9179640" cy="1674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360000" y="-17640"/>
            <a:ext cx="93596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360000" y="1485000"/>
            <a:ext cx="4479480" cy="1674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063760" y="1485000"/>
            <a:ext cx="4479480" cy="1674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360000" y="3318480"/>
            <a:ext cx="4479480" cy="1674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063760" y="3318480"/>
            <a:ext cx="4479480" cy="1674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360000" y="-17640"/>
            <a:ext cx="93596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360000" y="1485000"/>
            <a:ext cx="2955600" cy="1674000"/>
          </a:xfrm>
          <a:prstGeom prst="rect">
            <a:avLst/>
          </a:prstGeom>
        </p:spPr>
        <p:txBody>
          <a:bodyPr lIns="0" tIns="0" rIns="0" bIns="0">
            <a:normAutofit fontScale="62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463920" y="1485000"/>
            <a:ext cx="2955600" cy="1674000"/>
          </a:xfrm>
          <a:prstGeom prst="rect">
            <a:avLst/>
          </a:prstGeom>
        </p:spPr>
        <p:txBody>
          <a:bodyPr lIns="0" tIns="0" rIns="0" bIns="0">
            <a:normAutofit fontScale="62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567480" y="1485000"/>
            <a:ext cx="2955600" cy="1674000"/>
          </a:xfrm>
          <a:prstGeom prst="rect">
            <a:avLst/>
          </a:prstGeom>
        </p:spPr>
        <p:txBody>
          <a:bodyPr lIns="0" tIns="0" rIns="0" bIns="0">
            <a:normAutofit fontScale="62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360000" y="3318480"/>
            <a:ext cx="2955600" cy="1674000"/>
          </a:xfrm>
          <a:prstGeom prst="rect">
            <a:avLst/>
          </a:prstGeom>
        </p:spPr>
        <p:txBody>
          <a:bodyPr lIns="0" tIns="0" rIns="0" bIns="0">
            <a:normAutofit fontScale="62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463920" y="3318480"/>
            <a:ext cx="2955600" cy="1674000"/>
          </a:xfrm>
          <a:prstGeom prst="rect">
            <a:avLst/>
          </a:prstGeom>
        </p:spPr>
        <p:txBody>
          <a:bodyPr lIns="0" tIns="0" rIns="0" bIns="0">
            <a:normAutofit fontScale="62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567480" y="3318480"/>
            <a:ext cx="2955600" cy="1674000"/>
          </a:xfrm>
          <a:prstGeom prst="rect">
            <a:avLst/>
          </a:prstGeom>
        </p:spPr>
        <p:txBody>
          <a:bodyPr lIns="0" tIns="0" rIns="0" bIns="0">
            <a:normAutofit fontScale="62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360000" y="-17640"/>
            <a:ext cx="93596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subTitle"/>
          </p:nvPr>
        </p:nvSpPr>
        <p:spPr>
          <a:xfrm>
            <a:off x="360000" y="1485000"/>
            <a:ext cx="9179640" cy="3509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360000" y="-17640"/>
            <a:ext cx="93596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body"/>
          </p:nvPr>
        </p:nvSpPr>
        <p:spPr>
          <a:xfrm>
            <a:off x="360000" y="1485000"/>
            <a:ext cx="9179640" cy="3509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360000" y="-17640"/>
            <a:ext cx="93596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360000" y="1485000"/>
            <a:ext cx="4479480" cy="3509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0" name="PlaceHolder 3"/>
          <p:cNvSpPr>
            <a:spLocks noGrp="1"/>
          </p:cNvSpPr>
          <p:nvPr>
            <p:ph type="body"/>
          </p:nvPr>
        </p:nvSpPr>
        <p:spPr>
          <a:xfrm>
            <a:off x="5063760" y="1485000"/>
            <a:ext cx="4479480" cy="3509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360000" y="-17640"/>
            <a:ext cx="93596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subTitle"/>
          </p:nvPr>
        </p:nvSpPr>
        <p:spPr>
          <a:xfrm>
            <a:off x="360000" y="270000"/>
            <a:ext cx="9359640" cy="3128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360000" y="-17640"/>
            <a:ext cx="93596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360000" y="1485000"/>
            <a:ext cx="4479480" cy="1674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5063760" y="1485000"/>
            <a:ext cx="4479480" cy="3509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360000" y="3318480"/>
            <a:ext cx="4479480" cy="1674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360000" y="-17640"/>
            <a:ext cx="93596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360000" y="1485000"/>
            <a:ext cx="9179640" cy="3509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360000" y="-17640"/>
            <a:ext cx="93596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360000" y="1485000"/>
            <a:ext cx="4479480" cy="3509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5063760" y="1485000"/>
            <a:ext cx="4479480" cy="1674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5063760" y="3318480"/>
            <a:ext cx="4479480" cy="1674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360000" y="-17640"/>
            <a:ext cx="93596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360000" y="1485000"/>
            <a:ext cx="4479480" cy="1674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5063760" y="1485000"/>
            <a:ext cx="4479480" cy="1674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4" name="PlaceHolder 4"/>
          <p:cNvSpPr>
            <a:spLocks noGrp="1"/>
          </p:cNvSpPr>
          <p:nvPr>
            <p:ph type="body"/>
          </p:nvPr>
        </p:nvSpPr>
        <p:spPr>
          <a:xfrm>
            <a:off x="360000" y="3318480"/>
            <a:ext cx="9179640" cy="1674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360000" y="-17640"/>
            <a:ext cx="93596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360000" y="1485000"/>
            <a:ext cx="9179640" cy="1674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360000" y="3318480"/>
            <a:ext cx="9179640" cy="1674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360000" y="-17640"/>
            <a:ext cx="93596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360000" y="1485000"/>
            <a:ext cx="4479480" cy="1674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0" name="PlaceHolder 3"/>
          <p:cNvSpPr>
            <a:spLocks noGrp="1"/>
          </p:cNvSpPr>
          <p:nvPr>
            <p:ph type="body"/>
          </p:nvPr>
        </p:nvSpPr>
        <p:spPr>
          <a:xfrm>
            <a:off x="5063760" y="1485000"/>
            <a:ext cx="4479480" cy="1674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1" name="PlaceHolder 4"/>
          <p:cNvSpPr>
            <a:spLocks noGrp="1"/>
          </p:cNvSpPr>
          <p:nvPr>
            <p:ph type="body"/>
          </p:nvPr>
        </p:nvSpPr>
        <p:spPr>
          <a:xfrm>
            <a:off x="360000" y="3318480"/>
            <a:ext cx="4479480" cy="1674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2" name="PlaceHolder 5"/>
          <p:cNvSpPr>
            <a:spLocks noGrp="1"/>
          </p:cNvSpPr>
          <p:nvPr>
            <p:ph type="body"/>
          </p:nvPr>
        </p:nvSpPr>
        <p:spPr>
          <a:xfrm>
            <a:off x="5063760" y="3318480"/>
            <a:ext cx="4479480" cy="1674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360000" y="-17640"/>
            <a:ext cx="93596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360000" y="1485000"/>
            <a:ext cx="2955600" cy="1674000"/>
          </a:xfrm>
          <a:prstGeom prst="rect">
            <a:avLst/>
          </a:prstGeom>
        </p:spPr>
        <p:txBody>
          <a:bodyPr lIns="0" tIns="0" rIns="0" bIns="0">
            <a:normAutofit fontScale="62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3463920" y="1485000"/>
            <a:ext cx="2955600" cy="1674000"/>
          </a:xfrm>
          <a:prstGeom prst="rect">
            <a:avLst/>
          </a:prstGeom>
        </p:spPr>
        <p:txBody>
          <a:bodyPr lIns="0" tIns="0" rIns="0" bIns="0">
            <a:normAutofit fontScale="62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6" name="PlaceHolder 4"/>
          <p:cNvSpPr>
            <a:spLocks noGrp="1"/>
          </p:cNvSpPr>
          <p:nvPr>
            <p:ph type="body"/>
          </p:nvPr>
        </p:nvSpPr>
        <p:spPr>
          <a:xfrm>
            <a:off x="6567480" y="1485000"/>
            <a:ext cx="2955600" cy="1674000"/>
          </a:xfrm>
          <a:prstGeom prst="rect">
            <a:avLst/>
          </a:prstGeom>
        </p:spPr>
        <p:txBody>
          <a:bodyPr lIns="0" tIns="0" rIns="0" bIns="0">
            <a:normAutofit fontScale="62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7" name="PlaceHolder 5"/>
          <p:cNvSpPr>
            <a:spLocks noGrp="1"/>
          </p:cNvSpPr>
          <p:nvPr>
            <p:ph type="body"/>
          </p:nvPr>
        </p:nvSpPr>
        <p:spPr>
          <a:xfrm>
            <a:off x="360000" y="3318480"/>
            <a:ext cx="2955600" cy="1674000"/>
          </a:xfrm>
          <a:prstGeom prst="rect">
            <a:avLst/>
          </a:prstGeom>
        </p:spPr>
        <p:txBody>
          <a:bodyPr lIns="0" tIns="0" rIns="0" bIns="0">
            <a:normAutofit fontScale="62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8" name="PlaceHolder 6"/>
          <p:cNvSpPr>
            <a:spLocks noGrp="1"/>
          </p:cNvSpPr>
          <p:nvPr>
            <p:ph type="body"/>
          </p:nvPr>
        </p:nvSpPr>
        <p:spPr>
          <a:xfrm>
            <a:off x="3463920" y="3318480"/>
            <a:ext cx="2955600" cy="1674000"/>
          </a:xfrm>
          <a:prstGeom prst="rect">
            <a:avLst/>
          </a:prstGeom>
        </p:spPr>
        <p:txBody>
          <a:bodyPr lIns="0" tIns="0" rIns="0" bIns="0">
            <a:normAutofit fontScale="62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9" name="PlaceHolder 7"/>
          <p:cNvSpPr>
            <a:spLocks noGrp="1"/>
          </p:cNvSpPr>
          <p:nvPr>
            <p:ph type="body"/>
          </p:nvPr>
        </p:nvSpPr>
        <p:spPr>
          <a:xfrm>
            <a:off x="6567480" y="3318480"/>
            <a:ext cx="2955600" cy="1674000"/>
          </a:xfrm>
          <a:prstGeom prst="rect">
            <a:avLst/>
          </a:prstGeom>
        </p:spPr>
        <p:txBody>
          <a:bodyPr lIns="0" tIns="0" rIns="0" bIns="0">
            <a:normAutofit fontScale="62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360000" y="-17640"/>
            <a:ext cx="93596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 type="subTitle"/>
          </p:nvPr>
        </p:nvSpPr>
        <p:spPr>
          <a:xfrm>
            <a:off x="360000" y="1485000"/>
            <a:ext cx="9179640" cy="3509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360000" y="-17640"/>
            <a:ext cx="93596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 type="body"/>
          </p:nvPr>
        </p:nvSpPr>
        <p:spPr>
          <a:xfrm>
            <a:off x="360000" y="1485000"/>
            <a:ext cx="9179640" cy="3509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360000" y="-17640"/>
            <a:ext cx="93596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91" name="PlaceHolder 2"/>
          <p:cNvSpPr>
            <a:spLocks noGrp="1"/>
          </p:cNvSpPr>
          <p:nvPr>
            <p:ph type="body"/>
          </p:nvPr>
        </p:nvSpPr>
        <p:spPr>
          <a:xfrm>
            <a:off x="360000" y="1485000"/>
            <a:ext cx="4479480" cy="3509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2" name="PlaceHolder 3"/>
          <p:cNvSpPr>
            <a:spLocks noGrp="1"/>
          </p:cNvSpPr>
          <p:nvPr>
            <p:ph type="body"/>
          </p:nvPr>
        </p:nvSpPr>
        <p:spPr>
          <a:xfrm>
            <a:off x="5063760" y="1485000"/>
            <a:ext cx="4479480" cy="3509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360000" y="-17640"/>
            <a:ext cx="93596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360000" y="-17640"/>
            <a:ext cx="93596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360000" y="1485000"/>
            <a:ext cx="9179640" cy="3509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subTitle"/>
          </p:nvPr>
        </p:nvSpPr>
        <p:spPr>
          <a:xfrm>
            <a:off x="360000" y="270000"/>
            <a:ext cx="9359640" cy="3128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360000" y="-17640"/>
            <a:ext cx="93596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 type="body"/>
          </p:nvPr>
        </p:nvSpPr>
        <p:spPr>
          <a:xfrm>
            <a:off x="360000" y="1485000"/>
            <a:ext cx="4479480" cy="1674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7" name="PlaceHolder 3"/>
          <p:cNvSpPr>
            <a:spLocks noGrp="1"/>
          </p:cNvSpPr>
          <p:nvPr>
            <p:ph type="body"/>
          </p:nvPr>
        </p:nvSpPr>
        <p:spPr>
          <a:xfrm>
            <a:off x="5063760" y="1485000"/>
            <a:ext cx="4479480" cy="3509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8" name="PlaceHolder 4"/>
          <p:cNvSpPr>
            <a:spLocks noGrp="1"/>
          </p:cNvSpPr>
          <p:nvPr>
            <p:ph type="body"/>
          </p:nvPr>
        </p:nvSpPr>
        <p:spPr>
          <a:xfrm>
            <a:off x="360000" y="3318480"/>
            <a:ext cx="4479480" cy="1674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360000" y="-17640"/>
            <a:ext cx="93596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00" name="PlaceHolder 2"/>
          <p:cNvSpPr>
            <a:spLocks noGrp="1"/>
          </p:cNvSpPr>
          <p:nvPr>
            <p:ph type="body"/>
          </p:nvPr>
        </p:nvSpPr>
        <p:spPr>
          <a:xfrm>
            <a:off x="360000" y="1485000"/>
            <a:ext cx="4479480" cy="3509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1" name="PlaceHolder 3"/>
          <p:cNvSpPr>
            <a:spLocks noGrp="1"/>
          </p:cNvSpPr>
          <p:nvPr>
            <p:ph type="body"/>
          </p:nvPr>
        </p:nvSpPr>
        <p:spPr>
          <a:xfrm>
            <a:off x="5063760" y="1485000"/>
            <a:ext cx="4479480" cy="1674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2" name="PlaceHolder 4"/>
          <p:cNvSpPr>
            <a:spLocks noGrp="1"/>
          </p:cNvSpPr>
          <p:nvPr>
            <p:ph type="body"/>
          </p:nvPr>
        </p:nvSpPr>
        <p:spPr>
          <a:xfrm>
            <a:off x="5063760" y="3318480"/>
            <a:ext cx="4479480" cy="1674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360000" y="-17640"/>
            <a:ext cx="93596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04" name="PlaceHolder 2"/>
          <p:cNvSpPr>
            <a:spLocks noGrp="1"/>
          </p:cNvSpPr>
          <p:nvPr>
            <p:ph type="body"/>
          </p:nvPr>
        </p:nvSpPr>
        <p:spPr>
          <a:xfrm>
            <a:off x="360000" y="1485000"/>
            <a:ext cx="4479480" cy="1674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5" name="PlaceHolder 3"/>
          <p:cNvSpPr>
            <a:spLocks noGrp="1"/>
          </p:cNvSpPr>
          <p:nvPr>
            <p:ph type="body"/>
          </p:nvPr>
        </p:nvSpPr>
        <p:spPr>
          <a:xfrm>
            <a:off x="5063760" y="1485000"/>
            <a:ext cx="4479480" cy="1674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6" name="PlaceHolder 4"/>
          <p:cNvSpPr>
            <a:spLocks noGrp="1"/>
          </p:cNvSpPr>
          <p:nvPr>
            <p:ph type="body"/>
          </p:nvPr>
        </p:nvSpPr>
        <p:spPr>
          <a:xfrm>
            <a:off x="360000" y="3318480"/>
            <a:ext cx="9179640" cy="1674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360000" y="-17640"/>
            <a:ext cx="93596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08" name="PlaceHolder 2"/>
          <p:cNvSpPr>
            <a:spLocks noGrp="1"/>
          </p:cNvSpPr>
          <p:nvPr>
            <p:ph type="body"/>
          </p:nvPr>
        </p:nvSpPr>
        <p:spPr>
          <a:xfrm>
            <a:off x="360000" y="1485000"/>
            <a:ext cx="9179640" cy="1674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9" name="PlaceHolder 3"/>
          <p:cNvSpPr>
            <a:spLocks noGrp="1"/>
          </p:cNvSpPr>
          <p:nvPr>
            <p:ph type="body"/>
          </p:nvPr>
        </p:nvSpPr>
        <p:spPr>
          <a:xfrm>
            <a:off x="360000" y="3318480"/>
            <a:ext cx="9179640" cy="1674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360000" y="-17640"/>
            <a:ext cx="93596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 type="body"/>
          </p:nvPr>
        </p:nvSpPr>
        <p:spPr>
          <a:xfrm>
            <a:off x="360000" y="1485000"/>
            <a:ext cx="4479480" cy="1674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2" name="PlaceHolder 3"/>
          <p:cNvSpPr>
            <a:spLocks noGrp="1"/>
          </p:cNvSpPr>
          <p:nvPr>
            <p:ph type="body"/>
          </p:nvPr>
        </p:nvSpPr>
        <p:spPr>
          <a:xfrm>
            <a:off x="5063760" y="1485000"/>
            <a:ext cx="4479480" cy="1674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3" name="PlaceHolder 4"/>
          <p:cNvSpPr>
            <a:spLocks noGrp="1"/>
          </p:cNvSpPr>
          <p:nvPr>
            <p:ph type="body"/>
          </p:nvPr>
        </p:nvSpPr>
        <p:spPr>
          <a:xfrm>
            <a:off x="360000" y="3318480"/>
            <a:ext cx="4479480" cy="1674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4" name="PlaceHolder 5"/>
          <p:cNvSpPr>
            <a:spLocks noGrp="1"/>
          </p:cNvSpPr>
          <p:nvPr>
            <p:ph type="body"/>
          </p:nvPr>
        </p:nvSpPr>
        <p:spPr>
          <a:xfrm>
            <a:off x="5063760" y="3318480"/>
            <a:ext cx="4479480" cy="1674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360000" y="-17640"/>
            <a:ext cx="93596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16" name="PlaceHolder 2"/>
          <p:cNvSpPr>
            <a:spLocks noGrp="1"/>
          </p:cNvSpPr>
          <p:nvPr>
            <p:ph type="body"/>
          </p:nvPr>
        </p:nvSpPr>
        <p:spPr>
          <a:xfrm>
            <a:off x="360000" y="1485000"/>
            <a:ext cx="2955600" cy="1674000"/>
          </a:xfrm>
          <a:prstGeom prst="rect">
            <a:avLst/>
          </a:prstGeom>
        </p:spPr>
        <p:txBody>
          <a:bodyPr lIns="0" tIns="0" rIns="0" bIns="0">
            <a:normAutofit fontScale="62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7" name="PlaceHolder 3"/>
          <p:cNvSpPr>
            <a:spLocks noGrp="1"/>
          </p:cNvSpPr>
          <p:nvPr>
            <p:ph type="body"/>
          </p:nvPr>
        </p:nvSpPr>
        <p:spPr>
          <a:xfrm>
            <a:off x="3463920" y="1485000"/>
            <a:ext cx="2955600" cy="1674000"/>
          </a:xfrm>
          <a:prstGeom prst="rect">
            <a:avLst/>
          </a:prstGeom>
        </p:spPr>
        <p:txBody>
          <a:bodyPr lIns="0" tIns="0" rIns="0" bIns="0">
            <a:normAutofit fontScale="62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8" name="PlaceHolder 4"/>
          <p:cNvSpPr>
            <a:spLocks noGrp="1"/>
          </p:cNvSpPr>
          <p:nvPr>
            <p:ph type="body"/>
          </p:nvPr>
        </p:nvSpPr>
        <p:spPr>
          <a:xfrm>
            <a:off x="6567480" y="1485000"/>
            <a:ext cx="2955600" cy="1674000"/>
          </a:xfrm>
          <a:prstGeom prst="rect">
            <a:avLst/>
          </a:prstGeom>
        </p:spPr>
        <p:txBody>
          <a:bodyPr lIns="0" tIns="0" rIns="0" bIns="0">
            <a:normAutofit fontScale="62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9" name="PlaceHolder 5"/>
          <p:cNvSpPr>
            <a:spLocks noGrp="1"/>
          </p:cNvSpPr>
          <p:nvPr>
            <p:ph type="body"/>
          </p:nvPr>
        </p:nvSpPr>
        <p:spPr>
          <a:xfrm>
            <a:off x="360000" y="3318480"/>
            <a:ext cx="2955600" cy="1674000"/>
          </a:xfrm>
          <a:prstGeom prst="rect">
            <a:avLst/>
          </a:prstGeom>
        </p:spPr>
        <p:txBody>
          <a:bodyPr lIns="0" tIns="0" rIns="0" bIns="0">
            <a:normAutofit fontScale="62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20" name="PlaceHolder 6"/>
          <p:cNvSpPr>
            <a:spLocks noGrp="1"/>
          </p:cNvSpPr>
          <p:nvPr>
            <p:ph type="body"/>
          </p:nvPr>
        </p:nvSpPr>
        <p:spPr>
          <a:xfrm>
            <a:off x="3463920" y="3318480"/>
            <a:ext cx="2955600" cy="1674000"/>
          </a:xfrm>
          <a:prstGeom prst="rect">
            <a:avLst/>
          </a:prstGeom>
        </p:spPr>
        <p:txBody>
          <a:bodyPr lIns="0" tIns="0" rIns="0" bIns="0">
            <a:normAutofit fontScale="62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21" name="PlaceHolder 7"/>
          <p:cNvSpPr>
            <a:spLocks noGrp="1"/>
          </p:cNvSpPr>
          <p:nvPr>
            <p:ph type="body"/>
          </p:nvPr>
        </p:nvSpPr>
        <p:spPr>
          <a:xfrm>
            <a:off x="6567480" y="3318480"/>
            <a:ext cx="2955600" cy="1674000"/>
          </a:xfrm>
          <a:prstGeom prst="rect">
            <a:avLst/>
          </a:prstGeom>
        </p:spPr>
        <p:txBody>
          <a:bodyPr lIns="0" tIns="0" rIns="0" bIns="0">
            <a:normAutofit fontScale="62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PlaceHolder 1"/>
          <p:cNvSpPr>
            <a:spLocks noGrp="1"/>
          </p:cNvSpPr>
          <p:nvPr>
            <p:ph type="title"/>
          </p:nvPr>
        </p:nvSpPr>
        <p:spPr>
          <a:xfrm>
            <a:off x="360000" y="-17640"/>
            <a:ext cx="93596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29" name="PlaceHolder 2"/>
          <p:cNvSpPr>
            <a:spLocks noGrp="1"/>
          </p:cNvSpPr>
          <p:nvPr>
            <p:ph type="subTitle"/>
          </p:nvPr>
        </p:nvSpPr>
        <p:spPr>
          <a:xfrm>
            <a:off x="360000" y="1485000"/>
            <a:ext cx="9179640" cy="3509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title"/>
          </p:nvPr>
        </p:nvSpPr>
        <p:spPr>
          <a:xfrm>
            <a:off x="360000" y="-17640"/>
            <a:ext cx="93596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31" name="PlaceHolder 2"/>
          <p:cNvSpPr>
            <a:spLocks noGrp="1"/>
          </p:cNvSpPr>
          <p:nvPr>
            <p:ph type="body"/>
          </p:nvPr>
        </p:nvSpPr>
        <p:spPr>
          <a:xfrm>
            <a:off x="360000" y="1485000"/>
            <a:ext cx="9179640" cy="3509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360000" y="-17640"/>
            <a:ext cx="93596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360000" y="1485000"/>
            <a:ext cx="4479480" cy="3509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063760" y="1485000"/>
            <a:ext cx="4479480" cy="3509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360000" y="-17640"/>
            <a:ext cx="93596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33" name="PlaceHolder 2"/>
          <p:cNvSpPr>
            <a:spLocks noGrp="1"/>
          </p:cNvSpPr>
          <p:nvPr>
            <p:ph type="body"/>
          </p:nvPr>
        </p:nvSpPr>
        <p:spPr>
          <a:xfrm>
            <a:off x="360000" y="1485000"/>
            <a:ext cx="4479480" cy="3509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4" name="PlaceHolder 3"/>
          <p:cNvSpPr>
            <a:spLocks noGrp="1"/>
          </p:cNvSpPr>
          <p:nvPr>
            <p:ph type="body"/>
          </p:nvPr>
        </p:nvSpPr>
        <p:spPr>
          <a:xfrm>
            <a:off x="5063760" y="1485000"/>
            <a:ext cx="4479480" cy="3509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360000" y="-17640"/>
            <a:ext cx="93596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/>
          </p:cNvSpPr>
          <p:nvPr>
            <p:ph type="subTitle"/>
          </p:nvPr>
        </p:nvSpPr>
        <p:spPr>
          <a:xfrm>
            <a:off x="360000" y="270000"/>
            <a:ext cx="9359640" cy="3128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PlaceHolder 1"/>
          <p:cNvSpPr>
            <a:spLocks noGrp="1"/>
          </p:cNvSpPr>
          <p:nvPr>
            <p:ph type="title"/>
          </p:nvPr>
        </p:nvSpPr>
        <p:spPr>
          <a:xfrm>
            <a:off x="360000" y="-17640"/>
            <a:ext cx="93596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38" name="PlaceHolder 2"/>
          <p:cNvSpPr>
            <a:spLocks noGrp="1"/>
          </p:cNvSpPr>
          <p:nvPr>
            <p:ph type="body"/>
          </p:nvPr>
        </p:nvSpPr>
        <p:spPr>
          <a:xfrm>
            <a:off x="360000" y="1485000"/>
            <a:ext cx="4479480" cy="1674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9" name="PlaceHolder 3"/>
          <p:cNvSpPr>
            <a:spLocks noGrp="1"/>
          </p:cNvSpPr>
          <p:nvPr>
            <p:ph type="body"/>
          </p:nvPr>
        </p:nvSpPr>
        <p:spPr>
          <a:xfrm>
            <a:off x="5063760" y="1485000"/>
            <a:ext cx="4479480" cy="3509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0" name="PlaceHolder 4"/>
          <p:cNvSpPr>
            <a:spLocks noGrp="1"/>
          </p:cNvSpPr>
          <p:nvPr>
            <p:ph type="body"/>
          </p:nvPr>
        </p:nvSpPr>
        <p:spPr>
          <a:xfrm>
            <a:off x="360000" y="3318480"/>
            <a:ext cx="4479480" cy="1674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PlaceHolder 1"/>
          <p:cNvSpPr>
            <a:spLocks noGrp="1"/>
          </p:cNvSpPr>
          <p:nvPr>
            <p:ph type="title"/>
          </p:nvPr>
        </p:nvSpPr>
        <p:spPr>
          <a:xfrm>
            <a:off x="360000" y="-17640"/>
            <a:ext cx="93596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42" name="PlaceHolder 2"/>
          <p:cNvSpPr>
            <a:spLocks noGrp="1"/>
          </p:cNvSpPr>
          <p:nvPr>
            <p:ph type="body"/>
          </p:nvPr>
        </p:nvSpPr>
        <p:spPr>
          <a:xfrm>
            <a:off x="360000" y="1485000"/>
            <a:ext cx="4479480" cy="3509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3" name="PlaceHolder 3"/>
          <p:cNvSpPr>
            <a:spLocks noGrp="1"/>
          </p:cNvSpPr>
          <p:nvPr>
            <p:ph type="body"/>
          </p:nvPr>
        </p:nvSpPr>
        <p:spPr>
          <a:xfrm>
            <a:off x="5063760" y="1485000"/>
            <a:ext cx="4479480" cy="1674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4" name="PlaceHolder 4"/>
          <p:cNvSpPr>
            <a:spLocks noGrp="1"/>
          </p:cNvSpPr>
          <p:nvPr>
            <p:ph type="body"/>
          </p:nvPr>
        </p:nvSpPr>
        <p:spPr>
          <a:xfrm>
            <a:off x="5063760" y="3318480"/>
            <a:ext cx="4479480" cy="1674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PlaceHolder 1"/>
          <p:cNvSpPr>
            <a:spLocks noGrp="1"/>
          </p:cNvSpPr>
          <p:nvPr>
            <p:ph type="title"/>
          </p:nvPr>
        </p:nvSpPr>
        <p:spPr>
          <a:xfrm>
            <a:off x="360000" y="-17640"/>
            <a:ext cx="93596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46" name="PlaceHolder 2"/>
          <p:cNvSpPr>
            <a:spLocks noGrp="1"/>
          </p:cNvSpPr>
          <p:nvPr>
            <p:ph type="body"/>
          </p:nvPr>
        </p:nvSpPr>
        <p:spPr>
          <a:xfrm>
            <a:off x="360000" y="1485000"/>
            <a:ext cx="4479480" cy="1674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7" name="PlaceHolder 3"/>
          <p:cNvSpPr>
            <a:spLocks noGrp="1"/>
          </p:cNvSpPr>
          <p:nvPr>
            <p:ph type="body"/>
          </p:nvPr>
        </p:nvSpPr>
        <p:spPr>
          <a:xfrm>
            <a:off x="5063760" y="1485000"/>
            <a:ext cx="4479480" cy="1674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8" name="PlaceHolder 4"/>
          <p:cNvSpPr>
            <a:spLocks noGrp="1"/>
          </p:cNvSpPr>
          <p:nvPr>
            <p:ph type="body"/>
          </p:nvPr>
        </p:nvSpPr>
        <p:spPr>
          <a:xfrm>
            <a:off x="360000" y="3318480"/>
            <a:ext cx="9179640" cy="1674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PlaceHolder 1"/>
          <p:cNvSpPr>
            <a:spLocks noGrp="1"/>
          </p:cNvSpPr>
          <p:nvPr>
            <p:ph type="title"/>
          </p:nvPr>
        </p:nvSpPr>
        <p:spPr>
          <a:xfrm>
            <a:off x="360000" y="-17640"/>
            <a:ext cx="93596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50" name="PlaceHolder 2"/>
          <p:cNvSpPr>
            <a:spLocks noGrp="1"/>
          </p:cNvSpPr>
          <p:nvPr>
            <p:ph type="body"/>
          </p:nvPr>
        </p:nvSpPr>
        <p:spPr>
          <a:xfrm>
            <a:off x="360000" y="1485000"/>
            <a:ext cx="9179640" cy="1674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1" name="PlaceHolder 3"/>
          <p:cNvSpPr>
            <a:spLocks noGrp="1"/>
          </p:cNvSpPr>
          <p:nvPr>
            <p:ph type="body"/>
          </p:nvPr>
        </p:nvSpPr>
        <p:spPr>
          <a:xfrm>
            <a:off x="360000" y="3318480"/>
            <a:ext cx="9179640" cy="1674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PlaceHolder 1"/>
          <p:cNvSpPr>
            <a:spLocks noGrp="1"/>
          </p:cNvSpPr>
          <p:nvPr>
            <p:ph type="title"/>
          </p:nvPr>
        </p:nvSpPr>
        <p:spPr>
          <a:xfrm>
            <a:off x="360000" y="-17640"/>
            <a:ext cx="93596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53" name="PlaceHolder 2"/>
          <p:cNvSpPr>
            <a:spLocks noGrp="1"/>
          </p:cNvSpPr>
          <p:nvPr>
            <p:ph type="body"/>
          </p:nvPr>
        </p:nvSpPr>
        <p:spPr>
          <a:xfrm>
            <a:off x="360000" y="1485000"/>
            <a:ext cx="4479480" cy="1674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4" name="PlaceHolder 3"/>
          <p:cNvSpPr>
            <a:spLocks noGrp="1"/>
          </p:cNvSpPr>
          <p:nvPr>
            <p:ph type="body"/>
          </p:nvPr>
        </p:nvSpPr>
        <p:spPr>
          <a:xfrm>
            <a:off x="5063760" y="1485000"/>
            <a:ext cx="4479480" cy="1674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5" name="PlaceHolder 4"/>
          <p:cNvSpPr>
            <a:spLocks noGrp="1"/>
          </p:cNvSpPr>
          <p:nvPr>
            <p:ph type="body"/>
          </p:nvPr>
        </p:nvSpPr>
        <p:spPr>
          <a:xfrm>
            <a:off x="360000" y="3318480"/>
            <a:ext cx="4479480" cy="1674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6" name="PlaceHolder 5"/>
          <p:cNvSpPr>
            <a:spLocks noGrp="1"/>
          </p:cNvSpPr>
          <p:nvPr>
            <p:ph type="body"/>
          </p:nvPr>
        </p:nvSpPr>
        <p:spPr>
          <a:xfrm>
            <a:off x="5063760" y="3318480"/>
            <a:ext cx="4479480" cy="1674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PlaceHolder 1"/>
          <p:cNvSpPr>
            <a:spLocks noGrp="1"/>
          </p:cNvSpPr>
          <p:nvPr>
            <p:ph type="title"/>
          </p:nvPr>
        </p:nvSpPr>
        <p:spPr>
          <a:xfrm>
            <a:off x="360000" y="-17640"/>
            <a:ext cx="93596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58" name="PlaceHolder 2"/>
          <p:cNvSpPr>
            <a:spLocks noGrp="1"/>
          </p:cNvSpPr>
          <p:nvPr>
            <p:ph type="body"/>
          </p:nvPr>
        </p:nvSpPr>
        <p:spPr>
          <a:xfrm>
            <a:off x="360000" y="1485000"/>
            <a:ext cx="2955600" cy="1674000"/>
          </a:xfrm>
          <a:prstGeom prst="rect">
            <a:avLst/>
          </a:prstGeom>
        </p:spPr>
        <p:txBody>
          <a:bodyPr lIns="0" tIns="0" rIns="0" bIns="0">
            <a:normAutofit fontScale="62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9" name="PlaceHolder 3"/>
          <p:cNvSpPr>
            <a:spLocks noGrp="1"/>
          </p:cNvSpPr>
          <p:nvPr>
            <p:ph type="body"/>
          </p:nvPr>
        </p:nvSpPr>
        <p:spPr>
          <a:xfrm>
            <a:off x="3463920" y="1485000"/>
            <a:ext cx="2955600" cy="1674000"/>
          </a:xfrm>
          <a:prstGeom prst="rect">
            <a:avLst/>
          </a:prstGeom>
        </p:spPr>
        <p:txBody>
          <a:bodyPr lIns="0" tIns="0" rIns="0" bIns="0">
            <a:normAutofit fontScale="62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60" name="PlaceHolder 4"/>
          <p:cNvSpPr>
            <a:spLocks noGrp="1"/>
          </p:cNvSpPr>
          <p:nvPr>
            <p:ph type="body"/>
          </p:nvPr>
        </p:nvSpPr>
        <p:spPr>
          <a:xfrm>
            <a:off x="6567480" y="1485000"/>
            <a:ext cx="2955600" cy="1674000"/>
          </a:xfrm>
          <a:prstGeom prst="rect">
            <a:avLst/>
          </a:prstGeom>
        </p:spPr>
        <p:txBody>
          <a:bodyPr lIns="0" tIns="0" rIns="0" bIns="0">
            <a:normAutofit fontScale="62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61" name="PlaceHolder 5"/>
          <p:cNvSpPr>
            <a:spLocks noGrp="1"/>
          </p:cNvSpPr>
          <p:nvPr>
            <p:ph type="body"/>
          </p:nvPr>
        </p:nvSpPr>
        <p:spPr>
          <a:xfrm>
            <a:off x="360000" y="3318480"/>
            <a:ext cx="2955600" cy="1674000"/>
          </a:xfrm>
          <a:prstGeom prst="rect">
            <a:avLst/>
          </a:prstGeom>
        </p:spPr>
        <p:txBody>
          <a:bodyPr lIns="0" tIns="0" rIns="0" bIns="0">
            <a:normAutofit fontScale="62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62" name="PlaceHolder 6"/>
          <p:cNvSpPr>
            <a:spLocks noGrp="1"/>
          </p:cNvSpPr>
          <p:nvPr>
            <p:ph type="body"/>
          </p:nvPr>
        </p:nvSpPr>
        <p:spPr>
          <a:xfrm>
            <a:off x="3463920" y="3318480"/>
            <a:ext cx="2955600" cy="1674000"/>
          </a:xfrm>
          <a:prstGeom prst="rect">
            <a:avLst/>
          </a:prstGeom>
        </p:spPr>
        <p:txBody>
          <a:bodyPr lIns="0" tIns="0" rIns="0" bIns="0">
            <a:normAutofit fontScale="62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63" name="PlaceHolder 7"/>
          <p:cNvSpPr>
            <a:spLocks noGrp="1"/>
          </p:cNvSpPr>
          <p:nvPr>
            <p:ph type="body"/>
          </p:nvPr>
        </p:nvSpPr>
        <p:spPr>
          <a:xfrm>
            <a:off x="6567480" y="3318480"/>
            <a:ext cx="2955600" cy="1674000"/>
          </a:xfrm>
          <a:prstGeom prst="rect">
            <a:avLst/>
          </a:prstGeom>
        </p:spPr>
        <p:txBody>
          <a:bodyPr lIns="0" tIns="0" rIns="0" bIns="0">
            <a:normAutofit fontScale="62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360000" y="-17640"/>
            <a:ext cx="93596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360000" y="270000"/>
            <a:ext cx="9359640" cy="3128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360000" y="-17640"/>
            <a:ext cx="93596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360000" y="1485000"/>
            <a:ext cx="4479480" cy="1674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063760" y="1485000"/>
            <a:ext cx="4479480" cy="3509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360000" y="3318480"/>
            <a:ext cx="4479480" cy="1674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360000" y="-17640"/>
            <a:ext cx="93596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360000" y="1485000"/>
            <a:ext cx="4479480" cy="3509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063760" y="1485000"/>
            <a:ext cx="4479480" cy="1674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063760" y="3318480"/>
            <a:ext cx="4479480" cy="1674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360000" y="-17640"/>
            <a:ext cx="93596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360000" y="1485000"/>
            <a:ext cx="4479480" cy="1674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063760" y="1485000"/>
            <a:ext cx="4479480" cy="1674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360000" y="3318480"/>
            <a:ext cx="9179640" cy="1674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360000" y="270000"/>
            <a:ext cx="9359640" cy="6746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pPr algn="ctr"/>
            <a:r>
              <a:rPr lang="ru-RU" sz="18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360000" y="1485000"/>
            <a:ext cx="9179640" cy="3509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 algn="ctr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 algn="ctr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 algn="ctr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 algn="ctr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CustomShape 1"/>
          <p:cNvSpPr/>
          <p:nvPr/>
        </p:nvSpPr>
        <p:spPr>
          <a:xfrm>
            <a:off x="0" y="135000"/>
            <a:ext cx="9719640" cy="944640"/>
          </a:xfrm>
          <a:prstGeom prst="rect">
            <a:avLst/>
          </a:prstGeom>
          <a:solidFill>
            <a:srgbClr val="E74C3C"/>
          </a:solidFill>
          <a:ln w="720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9" name="CustomShape 2"/>
          <p:cNvSpPr/>
          <p:nvPr/>
        </p:nvSpPr>
        <p:spPr>
          <a:xfrm>
            <a:off x="7560000" y="5130000"/>
            <a:ext cx="2519640" cy="404640"/>
          </a:xfrm>
          <a:prstGeom prst="rect">
            <a:avLst/>
          </a:prstGeom>
          <a:solidFill>
            <a:srgbClr val="E74C3C"/>
          </a:solidFill>
          <a:ln w="720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0" name="CustomShape 3"/>
          <p:cNvSpPr/>
          <p:nvPr/>
        </p:nvSpPr>
        <p:spPr>
          <a:xfrm>
            <a:off x="900000" y="5130000"/>
            <a:ext cx="6479640" cy="404640"/>
          </a:xfrm>
          <a:prstGeom prst="rect">
            <a:avLst/>
          </a:prstGeom>
          <a:solidFill>
            <a:srgbClr val="BDC3C7"/>
          </a:solidFill>
          <a:ln w="720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1" name="CustomShape 4"/>
          <p:cNvSpPr/>
          <p:nvPr/>
        </p:nvSpPr>
        <p:spPr>
          <a:xfrm>
            <a:off x="180000" y="5130000"/>
            <a:ext cx="539640" cy="404640"/>
          </a:xfrm>
          <a:prstGeom prst="rect">
            <a:avLst/>
          </a:prstGeom>
          <a:noFill/>
          <a:ln w="720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2" name="PlaceHolder 5"/>
          <p:cNvSpPr>
            <a:spLocks noGrp="1"/>
          </p:cNvSpPr>
          <p:nvPr>
            <p:ph type="title"/>
          </p:nvPr>
        </p:nvSpPr>
        <p:spPr>
          <a:xfrm>
            <a:off x="360000" y="270000"/>
            <a:ext cx="9359640" cy="6746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pPr algn="ctr"/>
            <a:r>
              <a:rPr lang="ru-RU" sz="18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43" name="PlaceHolder 6"/>
          <p:cNvSpPr>
            <a:spLocks noGrp="1"/>
          </p:cNvSpPr>
          <p:nvPr>
            <p:ph type="body"/>
          </p:nvPr>
        </p:nvSpPr>
        <p:spPr>
          <a:xfrm>
            <a:off x="360000" y="1485000"/>
            <a:ext cx="9179640" cy="3509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 algn="ctr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 algn="ctr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 algn="ctr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 algn="ctr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CustomShape 1"/>
          <p:cNvSpPr/>
          <p:nvPr/>
        </p:nvSpPr>
        <p:spPr>
          <a:xfrm>
            <a:off x="0" y="135000"/>
            <a:ext cx="9719640" cy="944640"/>
          </a:xfrm>
          <a:prstGeom prst="rect">
            <a:avLst/>
          </a:prstGeom>
          <a:solidFill>
            <a:srgbClr val="E74C3C"/>
          </a:solidFill>
          <a:ln w="720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1" name="CustomShape 2"/>
          <p:cNvSpPr/>
          <p:nvPr/>
        </p:nvSpPr>
        <p:spPr>
          <a:xfrm>
            <a:off x="7560000" y="5130000"/>
            <a:ext cx="2519640" cy="404640"/>
          </a:xfrm>
          <a:prstGeom prst="rect">
            <a:avLst/>
          </a:prstGeom>
          <a:solidFill>
            <a:srgbClr val="E74C3C"/>
          </a:solidFill>
          <a:ln w="720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2" name="CustomShape 3"/>
          <p:cNvSpPr/>
          <p:nvPr/>
        </p:nvSpPr>
        <p:spPr>
          <a:xfrm>
            <a:off x="900000" y="5130000"/>
            <a:ext cx="6479640" cy="404640"/>
          </a:xfrm>
          <a:prstGeom prst="rect">
            <a:avLst/>
          </a:prstGeom>
          <a:solidFill>
            <a:srgbClr val="BDC3C7"/>
          </a:solidFill>
          <a:ln w="720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3" name="CustomShape 4"/>
          <p:cNvSpPr/>
          <p:nvPr/>
        </p:nvSpPr>
        <p:spPr>
          <a:xfrm>
            <a:off x="180000" y="5130000"/>
            <a:ext cx="539640" cy="404640"/>
          </a:xfrm>
          <a:prstGeom prst="rect">
            <a:avLst/>
          </a:prstGeom>
          <a:noFill/>
          <a:ln w="720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4" name="PlaceHolder 5"/>
          <p:cNvSpPr>
            <a:spLocks noGrp="1"/>
          </p:cNvSpPr>
          <p:nvPr>
            <p:ph type="title"/>
          </p:nvPr>
        </p:nvSpPr>
        <p:spPr>
          <a:xfrm>
            <a:off x="360000" y="270000"/>
            <a:ext cx="9359640" cy="6746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pPr algn="ctr"/>
            <a:r>
              <a:rPr lang="ru-RU" sz="18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85" name="PlaceHolder 6"/>
          <p:cNvSpPr>
            <a:spLocks noGrp="1"/>
          </p:cNvSpPr>
          <p:nvPr>
            <p:ph type="body"/>
          </p:nvPr>
        </p:nvSpPr>
        <p:spPr>
          <a:xfrm>
            <a:off x="360000" y="1485000"/>
            <a:ext cx="9179640" cy="3509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 algn="ctr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 algn="ctr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 algn="ctr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 algn="ctr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/>
    <p:bodyStyle/>
    <p:otherStyle/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CustomShape 1"/>
          <p:cNvSpPr/>
          <p:nvPr/>
        </p:nvSpPr>
        <p:spPr>
          <a:xfrm>
            <a:off x="0" y="135000"/>
            <a:ext cx="9719640" cy="944640"/>
          </a:xfrm>
          <a:prstGeom prst="rect">
            <a:avLst/>
          </a:prstGeom>
          <a:solidFill>
            <a:srgbClr val="E74C3C"/>
          </a:solidFill>
          <a:ln w="720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3" name="CustomShape 2"/>
          <p:cNvSpPr/>
          <p:nvPr/>
        </p:nvSpPr>
        <p:spPr>
          <a:xfrm>
            <a:off x="7560000" y="5130000"/>
            <a:ext cx="2519640" cy="404640"/>
          </a:xfrm>
          <a:prstGeom prst="rect">
            <a:avLst/>
          </a:prstGeom>
          <a:solidFill>
            <a:srgbClr val="E74C3C"/>
          </a:solidFill>
          <a:ln w="720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4" name="CustomShape 3"/>
          <p:cNvSpPr/>
          <p:nvPr/>
        </p:nvSpPr>
        <p:spPr>
          <a:xfrm>
            <a:off x="900000" y="5130000"/>
            <a:ext cx="6479640" cy="404640"/>
          </a:xfrm>
          <a:prstGeom prst="rect">
            <a:avLst/>
          </a:prstGeom>
          <a:solidFill>
            <a:srgbClr val="BDC3C7"/>
          </a:solidFill>
          <a:ln w="720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5" name="CustomShape 4"/>
          <p:cNvSpPr/>
          <p:nvPr/>
        </p:nvSpPr>
        <p:spPr>
          <a:xfrm>
            <a:off x="180000" y="5130000"/>
            <a:ext cx="539640" cy="404640"/>
          </a:xfrm>
          <a:prstGeom prst="rect">
            <a:avLst/>
          </a:prstGeom>
          <a:noFill/>
          <a:ln w="720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6" name="PlaceHolder 5"/>
          <p:cNvSpPr>
            <a:spLocks noGrp="1"/>
          </p:cNvSpPr>
          <p:nvPr>
            <p:ph type="title"/>
          </p:nvPr>
        </p:nvSpPr>
        <p:spPr>
          <a:xfrm>
            <a:off x="360000" y="270000"/>
            <a:ext cx="9359640" cy="6746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pPr algn="ctr"/>
            <a:r>
              <a:rPr lang="ru-RU" sz="18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127" name="PlaceHolder 6"/>
          <p:cNvSpPr>
            <a:spLocks noGrp="1"/>
          </p:cNvSpPr>
          <p:nvPr>
            <p:ph type="body"/>
          </p:nvPr>
        </p:nvSpPr>
        <p:spPr>
          <a:xfrm>
            <a:off x="360000" y="1485000"/>
            <a:ext cx="9179640" cy="3509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 algn="ctr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 algn="ctr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 algn="ctr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 algn="ctr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yntol.ru/bitrix/docs/MP%2002.008-06.pdf" TargetMode="External"/><Relationship Id="rId2" Type="http://schemas.openxmlformats.org/officeDocument/2006/relationships/hyperlink" Target="https://www.invitro.ru/moscow/library/labdiagnostika/16110/" TargetMode="External"/><Relationship Id="rId1" Type="http://schemas.openxmlformats.org/officeDocument/2006/relationships/slideLayout" Target="../slideLayouts/slideLayout37.xml"/><Relationship Id="rId5" Type="http://schemas.openxmlformats.org/officeDocument/2006/relationships/hyperlink" Target="https://vk.com/doc-215689198_650702110?hash=jIMHfDOg8yUUD9FhvGPrZDaqk8s1w8ZqJK1IAAZjTGs&amp;dl=AZCiioUqKZpsh5LbcTCRkVVzz7AUbeZs4030bcWz2Kw" TargetMode="External"/><Relationship Id="rId4" Type="http://schemas.openxmlformats.org/officeDocument/2006/relationships/hyperlink" Target="https://cyberleninka.ru/article/n/geneticheski-modifitsirovannye-istochniki-pischi-aktualnost-problemy-tehnologiya-sozdaniya-voprosy-bezopasnosti-i-kontrolya/viewer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Рисунок 163"/>
          <p:cNvPicPr/>
          <p:nvPr/>
        </p:nvPicPr>
        <p:blipFill>
          <a:blip r:embed="rId2" cstate="print"/>
          <a:stretch/>
        </p:blipFill>
        <p:spPr>
          <a:xfrm>
            <a:off x="18360" y="10800"/>
            <a:ext cx="10079280" cy="5659920"/>
          </a:xfrm>
          <a:prstGeom prst="rect">
            <a:avLst/>
          </a:prstGeom>
          <a:ln>
            <a:noFill/>
          </a:ln>
        </p:spPr>
      </p:pic>
      <p:sp>
        <p:nvSpPr>
          <p:cNvPr id="165" name="CustomShape 1"/>
          <p:cNvSpPr/>
          <p:nvPr/>
        </p:nvSpPr>
        <p:spPr>
          <a:xfrm>
            <a:off x="367920" y="372960"/>
            <a:ext cx="9431280" cy="5770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800" b="0" strike="noStrike" spc="-1" dirty="0">
                <a:solidFill>
                  <a:srgbClr val="000000"/>
                </a:solidFill>
                <a:latin typeface="Times New Roman"/>
              </a:rPr>
              <a:t>Федеральное государственное бюджетное образовательное учреждение высшего образования МИРЭА — Российский технологический университет </a:t>
            </a: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800" b="0" strike="noStrike" spc="-1" dirty="0">
                <a:solidFill>
                  <a:srgbClr val="000000"/>
                </a:solidFill>
                <a:latin typeface="Times New Roman"/>
              </a:rPr>
              <a:t>Детский технопарк «Альтаир» РТУ МИРЭА</a:t>
            </a: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000" b="1" strike="noStrike" spc="-1" dirty="0">
                <a:solidFill>
                  <a:srgbClr val="000000"/>
                </a:solidFill>
                <a:latin typeface="Times New Roman"/>
              </a:rPr>
              <a:t>Определение генетически модифицированных организмов (ГМО) в продуктах питания с помощью </a:t>
            </a:r>
            <a:r>
              <a:rPr lang="ru-RU" sz="2000" b="1" strike="noStrike" spc="-1" dirty="0" err="1">
                <a:solidFill>
                  <a:srgbClr val="000000"/>
                </a:solidFill>
                <a:latin typeface="Times New Roman"/>
              </a:rPr>
              <a:t>полимеразной</a:t>
            </a:r>
            <a:r>
              <a:rPr lang="ru-RU" sz="2000" b="1" strike="noStrike" spc="-1" dirty="0">
                <a:solidFill>
                  <a:srgbClr val="000000"/>
                </a:solidFill>
                <a:latin typeface="Times New Roman"/>
              </a:rPr>
              <a:t> цепной реакции (ПЦР)</a:t>
            </a:r>
            <a:endParaRPr lang="ru-RU" sz="20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20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800" b="0" strike="noStrike" spc="-1" dirty="0">
                <a:solidFill>
                  <a:srgbClr val="000000"/>
                </a:solidFill>
                <a:latin typeface="Arial"/>
              </a:rPr>
              <a:t>                                                                                    </a:t>
            </a: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8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                                                              </a:t>
            </a:r>
            <a:r>
              <a:rPr lang="ru-RU" sz="1600" b="0" strike="noStrike" spc="-1" dirty="0">
                <a:solidFill>
                  <a:srgbClr val="000000"/>
                </a:solidFill>
                <a:latin typeface="Times New Roman"/>
                <a:ea typeface="Microsoft YaHei"/>
              </a:rPr>
              <a:t> Автор работы: </a:t>
            </a:r>
            <a:endParaRPr lang="ru-RU" sz="16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600" b="0" strike="noStrike" spc="-1" dirty="0">
                <a:solidFill>
                  <a:srgbClr val="000000"/>
                </a:solidFill>
                <a:latin typeface="Times New Roman"/>
                <a:ea typeface="Microsoft YaHei"/>
              </a:rPr>
              <a:t>                                                                          Ученица </a:t>
            </a:r>
            <a:r>
              <a:rPr lang="ru-RU" sz="1600" b="0" strike="noStrike" spc="-1" dirty="0" smtClean="0">
                <a:solidFill>
                  <a:srgbClr val="000000"/>
                </a:solidFill>
                <a:latin typeface="Times New Roman"/>
                <a:ea typeface="Microsoft YaHei"/>
              </a:rPr>
              <a:t>10 </a:t>
            </a:r>
            <a:r>
              <a:rPr lang="ru-RU" sz="1600" b="0" strike="noStrike" spc="-1" dirty="0">
                <a:solidFill>
                  <a:srgbClr val="000000"/>
                </a:solidFill>
                <a:latin typeface="Times New Roman"/>
                <a:ea typeface="Microsoft YaHei"/>
              </a:rPr>
              <a:t>класса </a:t>
            </a:r>
            <a:r>
              <a:rPr lang="ru-RU" sz="1600" b="0" strike="noStrike" spc="-1" smtClean="0">
                <a:solidFill>
                  <a:srgbClr val="000000"/>
                </a:solidFill>
                <a:latin typeface="Times New Roman"/>
                <a:ea typeface="Microsoft YaHei"/>
              </a:rPr>
              <a:t>ЦРТДиЮ</a:t>
            </a:r>
            <a:endParaRPr lang="ru-RU" sz="16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600" b="0" strike="noStrike" spc="-1" dirty="0">
                <a:solidFill>
                  <a:srgbClr val="000000"/>
                </a:solidFill>
                <a:latin typeface="Times New Roman"/>
                <a:ea typeface="Microsoft YaHei"/>
              </a:rPr>
              <a:t>                                                                          Зорина Полина Евгеньевна</a:t>
            </a:r>
            <a:endParaRPr lang="ru-RU" sz="16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600" b="0" strike="noStrike" spc="-1" dirty="0">
                <a:solidFill>
                  <a:srgbClr val="000000"/>
                </a:solidFill>
                <a:latin typeface="Times New Roman"/>
                <a:ea typeface="Microsoft YaHei"/>
              </a:rPr>
              <a:t>                                                                              Научный руководитель: </a:t>
            </a:r>
            <a:endParaRPr lang="ru-RU" sz="16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600" b="0" strike="noStrike" spc="-1" dirty="0">
                <a:solidFill>
                  <a:srgbClr val="000000"/>
                </a:solidFill>
                <a:latin typeface="Times New Roman"/>
                <a:ea typeface="Microsoft YaHei"/>
              </a:rPr>
              <a:t>                                                                 Преподаватель Детского технопарка «Альтаир» РТУ МИРЭА</a:t>
            </a:r>
            <a:endParaRPr lang="ru-RU" sz="16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600" b="0" strike="noStrike" spc="-1" dirty="0">
                <a:solidFill>
                  <a:srgbClr val="000000"/>
                </a:solidFill>
                <a:latin typeface="Times New Roman"/>
                <a:ea typeface="Microsoft YaHei"/>
              </a:rPr>
              <a:t>                                                                             Васильева Дарья </a:t>
            </a:r>
            <a:r>
              <a:rPr lang="ru-RU" sz="1600" b="0" strike="noStrike" spc="-1" dirty="0" smtClean="0">
                <a:solidFill>
                  <a:srgbClr val="000000"/>
                </a:solidFill>
                <a:latin typeface="Times New Roman"/>
                <a:ea typeface="Microsoft YaHei"/>
              </a:rPr>
              <a:t>Владимировна</a:t>
            </a:r>
            <a:endParaRPr lang="ru-RU" sz="16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6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6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6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6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800" b="0" strike="noStrike" spc="-1" dirty="0">
                <a:solidFill>
                  <a:srgbClr val="FFFFFF"/>
                </a:solidFill>
                <a:latin typeface="Arial"/>
                <a:ea typeface="Microsoft YaHei"/>
              </a:rPr>
              <a:t> </a:t>
            </a: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</p:txBody>
      </p:sp>
      <p:sp>
        <p:nvSpPr>
          <p:cNvPr id="166" name="CustomShape 2"/>
          <p:cNvSpPr/>
          <p:nvPr/>
        </p:nvSpPr>
        <p:spPr>
          <a:xfrm>
            <a:off x="72000" y="189360"/>
            <a:ext cx="9911160" cy="60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ru-RU" sz="1800" b="0" strike="noStrike" spc="-1" dirty="0" smtClean="0">
                <a:solidFill>
                  <a:srgbClr val="000000"/>
                </a:solidFill>
                <a:latin typeface="Times New Roman"/>
              </a:rPr>
              <a:t>МБОУ ДОД </a:t>
            </a:r>
            <a:r>
              <a:rPr lang="ru-RU" sz="1800" b="0" strike="noStrike" spc="-1" dirty="0" err="1" smtClean="0">
                <a:solidFill>
                  <a:srgbClr val="000000"/>
                </a:solidFill>
                <a:latin typeface="Times New Roman"/>
              </a:rPr>
              <a:t>ЦРТДиЮ</a:t>
            </a:r>
            <a:endParaRPr lang="ru-RU" sz="1800" b="0" strike="noStrike" spc="-1" dirty="0">
              <a:latin typeface="Arial"/>
            </a:endParaRPr>
          </a:p>
        </p:txBody>
      </p:sp>
      <p:sp>
        <p:nvSpPr>
          <p:cNvPr id="167" name="CustomShape 3"/>
          <p:cNvSpPr/>
          <p:nvPr/>
        </p:nvSpPr>
        <p:spPr>
          <a:xfrm>
            <a:off x="2453040" y="2290680"/>
            <a:ext cx="5253840" cy="346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800" b="0" strike="noStrike" spc="-1">
                <a:latin typeface="Arial"/>
              </a:rPr>
              <a:t>  </a:t>
            </a:r>
          </a:p>
        </p:txBody>
      </p:sp>
      <p:sp>
        <p:nvSpPr>
          <p:cNvPr id="168" name="TextShape 4"/>
          <p:cNvSpPr txBox="1"/>
          <p:nvPr/>
        </p:nvSpPr>
        <p:spPr>
          <a:xfrm>
            <a:off x="4284360" y="5127480"/>
            <a:ext cx="1343520" cy="3160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noAutofit/>
          </a:bodyPr>
          <a:lstStyle/>
          <a:p>
            <a:endParaRPr lang="ru-RU" sz="1600" b="0" strike="noStrike" spc="-1" dirty="0">
              <a:latin typeface="Times New Roman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16376" y="4851499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spc="-1" dirty="0">
                <a:solidFill>
                  <a:srgbClr val="000000"/>
                </a:solidFill>
                <a:latin typeface="Times New Roman"/>
                <a:ea typeface="Microsoft YaHei"/>
              </a:rPr>
              <a:t>Мохова Вера Николаевна, педагог дополнительного образования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CustomShape 1"/>
          <p:cNvSpPr/>
          <p:nvPr/>
        </p:nvSpPr>
        <p:spPr>
          <a:xfrm>
            <a:off x="263520" y="400680"/>
            <a:ext cx="9359640" cy="674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600" b="0" strike="noStrike" spc="-1">
                <a:solidFill>
                  <a:srgbClr val="000000"/>
                </a:solidFill>
                <a:latin typeface="Times New Roman"/>
              </a:rPr>
              <a:t>Методы исследования.</a:t>
            </a:r>
            <a:r>
              <a:t/>
            </a:r>
            <a:br/>
            <a:r>
              <a:rPr lang="ru-RU" sz="3600" b="0" strike="noStrike" spc="-1">
                <a:solidFill>
                  <a:srgbClr val="000000"/>
                </a:solidFill>
                <a:latin typeface="Times New Roman"/>
              </a:rPr>
              <a:t>Электрофорез в агарозном геле</a:t>
            </a:r>
            <a:endParaRPr lang="ru-RU" sz="3600" b="0" strike="noStrike" spc="-1">
              <a:latin typeface="Arial"/>
            </a:endParaRPr>
          </a:p>
        </p:txBody>
      </p:sp>
      <p:sp>
        <p:nvSpPr>
          <p:cNvPr id="202" name="CustomShape 2"/>
          <p:cNvSpPr/>
          <p:nvPr/>
        </p:nvSpPr>
        <p:spPr>
          <a:xfrm>
            <a:off x="360000" y="1485000"/>
            <a:ext cx="9179640" cy="3509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normAutofit/>
          </a:bodyPr>
          <a:lstStyle/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1C1C1C"/>
                </a:solidFill>
                <a:latin typeface="Times New Roman"/>
              </a:rPr>
              <a:t>Метод разделения соединений смеси, основанный на движении заряженных молекул в однородном электрическом поле. Разделение соединений происходит в соответствии с их электрофоретической подвижностью. Электрофоретическая подвижность определяется размером и формой белка. Данный метод позволяет оценить количество амплифицированной ДНК и ее размер;</a:t>
            </a:r>
            <a:endParaRPr lang="ru-RU" sz="1800" b="0" strike="noStrike" spc="-1">
              <a:latin typeface="Arial"/>
            </a:endParaRPr>
          </a:p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1C1C1C"/>
                </a:solidFill>
                <a:latin typeface="Times New Roman"/>
              </a:rPr>
              <a:t>Сахарофосфатный остов молекул ДНК заряжен отрицательно, поэтому цепи ДНК будут передвигаться через специальный агарозный гель от отрицательного электрода (катода) в сторону положительного электрода (анода);</a:t>
            </a:r>
            <a:endParaRPr lang="ru-RU" sz="1800" b="0" strike="noStrike" spc="-1">
              <a:latin typeface="Arial"/>
            </a:endParaRPr>
          </a:p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1C1C1C"/>
                </a:solidFill>
                <a:latin typeface="Times New Roman"/>
              </a:rPr>
              <a:t>В агарозном геле содержится специальный краситель (бромистый этидий), который при взаимодействии с молекулами ДНК интеркалирует между азотистыми основаниями и флюоресцирует в УФ-лучах. </a:t>
            </a:r>
            <a:endParaRPr lang="ru-RU" sz="1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CustomShape 1"/>
          <p:cNvSpPr/>
          <p:nvPr/>
        </p:nvSpPr>
        <p:spPr>
          <a:xfrm>
            <a:off x="360000" y="405000"/>
            <a:ext cx="9359640" cy="674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600" b="0" strike="noStrike" spc="-1">
                <a:solidFill>
                  <a:srgbClr val="000000"/>
                </a:solidFill>
                <a:latin typeface="Times New Roman"/>
              </a:rPr>
              <a:t>Электрофорез в агарозном геле. Процесс приготовления геля</a:t>
            </a:r>
            <a:endParaRPr lang="ru-RU" sz="3600" b="0" strike="noStrike" spc="-1">
              <a:latin typeface="Arial"/>
            </a:endParaRPr>
          </a:p>
        </p:txBody>
      </p:sp>
      <p:pic>
        <p:nvPicPr>
          <p:cNvPr id="204" name="Рисунок 203"/>
          <p:cNvPicPr/>
          <p:nvPr/>
        </p:nvPicPr>
        <p:blipFill>
          <a:blip r:embed="rId2" cstate="print"/>
          <a:stretch/>
        </p:blipFill>
        <p:spPr>
          <a:xfrm>
            <a:off x="1800000" y="1152000"/>
            <a:ext cx="6551640" cy="3959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CustomShape 1"/>
          <p:cNvSpPr/>
          <p:nvPr/>
        </p:nvSpPr>
        <p:spPr>
          <a:xfrm>
            <a:off x="327600" y="391680"/>
            <a:ext cx="9359640" cy="674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600" b="0" strike="noStrike" spc="-1">
                <a:solidFill>
                  <a:srgbClr val="000000"/>
                </a:solidFill>
                <a:latin typeface="Times New Roman"/>
              </a:rPr>
              <a:t>Электрофорез в агарозном геле. Процесс проведения. Установка</a:t>
            </a:r>
            <a:endParaRPr lang="ru-RU" sz="3600" b="0" strike="noStrike" spc="-1">
              <a:latin typeface="Arial"/>
            </a:endParaRPr>
          </a:p>
        </p:txBody>
      </p:sp>
      <p:pic>
        <p:nvPicPr>
          <p:cNvPr id="206" name="Рисунок 205"/>
          <p:cNvPicPr/>
          <p:nvPr/>
        </p:nvPicPr>
        <p:blipFill>
          <a:blip r:embed="rId2" cstate="print"/>
          <a:stretch/>
        </p:blipFill>
        <p:spPr>
          <a:xfrm>
            <a:off x="288000" y="1296000"/>
            <a:ext cx="6119640" cy="3599640"/>
          </a:xfrm>
          <a:prstGeom prst="rect">
            <a:avLst/>
          </a:prstGeom>
          <a:ln>
            <a:noFill/>
          </a:ln>
        </p:spPr>
      </p:pic>
      <p:pic>
        <p:nvPicPr>
          <p:cNvPr id="207" name="Рисунок 206"/>
          <p:cNvPicPr/>
          <p:nvPr/>
        </p:nvPicPr>
        <p:blipFill>
          <a:blip r:embed="rId3" cstate="print"/>
          <a:stretch/>
        </p:blipFill>
        <p:spPr>
          <a:xfrm>
            <a:off x="6624000" y="1152000"/>
            <a:ext cx="3023640" cy="1871640"/>
          </a:xfrm>
          <a:prstGeom prst="rect">
            <a:avLst/>
          </a:prstGeom>
          <a:ln>
            <a:noFill/>
          </a:ln>
        </p:spPr>
      </p:pic>
      <p:pic>
        <p:nvPicPr>
          <p:cNvPr id="208" name="Рисунок 207"/>
          <p:cNvPicPr/>
          <p:nvPr/>
        </p:nvPicPr>
        <p:blipFill>
          <a:blip r:embed="rId4" cstate="print"/>
          <a:stretch/>
        </p:blipFill>
        <p:spPr>
          <a:xfrm>
            <a:off x="6624000" y="3168000"/>
            <a:ext cx="3023640" cy="1871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CustomShape 1"/>
          <p:cNvSpPr/>
          <p:nvPr/>
        </p:nvSpPr>
        <p:spPr>
          <a:xfrm>
            <a:off x="360000" y="270000"/>
            <a:ext cx="9359640" cy="674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600" b="0" strike="noStrike" spc="-1">
                <a:solidFill>
                  <a:srgbClr val="000000"/>
                </a:solidFill>
                <a:latin typeface="Times New Roman"/>
              </a:rPr>
              <a:t>Результаты исследований</a:t>
            </a:r>
            <a:endParaRPr lang="ru-RU" sz="3600" b="0" strike="noStrike" spc="-1">
              <a:latin typeface="Arial"/>
            </a:endParaRPr>
          </a:p>
        </p:txBody>
      </p:sp>
      <p:pic>
        <p:nvPicPr>
          <p:cNvPr id="210" name="Рисунок 209"/>
          <p:cNvPicPr/>
          <p:nvPr/>
        </p:nvPicPr>
        <p:blipFill>
          <a:blip r:embed="rId2" cstate="print"/>
          <a:stretch/>
        </p:blipFill>
        <p:spPr>
          <a:xfrm>
            <a:off x="257760" y="1216080"/>
            <a:ext cx="4565880" cy="3239640"/>
          </a:xfrm>
          <a:prstGeom prst="rect">
            <a:avLst/>
          </a:prstGeom>
          <a:ln>
            <a:noFill/>
          </a:ln>
        </p:spPr>
      </p:pic>
      <p:pic>
        <p:nvPicPr>
          <p:cNvPr id="211" name="Рисунок 210"/>
          <p:cNvPicPr/>
          <p:nvPr/>
        </p:nvPicPr>
        <p:blipFill>
          <a:blip r:embed="rId3" cstate="print"/>
          <a:stretch/>
        </p:blipFill>
        <p:spPr>
          <a:xfrm>
            <a:off x="5184000" y="1224000"/>
            <a:ext cx="4535640" cy="3239640"/>
          </a:xfrm>
          <a:prstGeom prst="rect">
            <a:avLst/>
          </a:prstGeom>
          <a:ln>
            <a:noFill/>
          </a:ln>
        </p:spPr>
      </p:pic>
      <p:sp>
        <p:nvSpPr>
          <p:cNvPr id="212" name="CustomShape 2"/>
          <p:cNvSpPr/>
          <p:nvPr/>
        </p:nvSpPr>
        <p:spPr>
          <a:xfrm>
            <a:off x="144000" y="4509000"/>
            <a:ext cx="5183640" cy="60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normAutofit/>
          </a:bodyPr>
          <a:lstStyle/>
          <a:p>
            <a:pPr algn="ctr">
              <a:lnSpc>
                <a:spcPct val="100000"/>
              </a:lnSpc>
              <a:spcAft>
                <a:spcPts val="853"/>
              </a:spcAft>
            </a:pPr>
            <a:r>
              <a:rPr lang="ru-RU" sz="1500" b="0" strike="noStrike" spc="-1">
                <a:solidFill>
                  <a:srgbClr val="1C1C1C"/>
                </a:solidFill>
                <a:latin typeface="Times New Roman"/>
              </a:rPr>
              <a:t>Электрофореграмма №1</a:t>
            </a:r>
            <a:endParaRPr lang="ru-RU" sz="1500" b="0" strike="noStrike" spc="-1">
              <a:latin typeface="Arial"/>
            </a:endParaRPr>
          </a:p>
          <a:p>
            <a:pPr>
              <a:lnSpc>
                <a:spcPct val="100000"/>
              </a:lnSpc>
              <a:spcAft>
                <a:spcPts val="853"/>
              </a:spcAft>
            </a:pPr>
            <a:r>
              <a:rPr lang="ru-RU" sz="1500" b="0" strike="noStrike" spc="-1">
                <a:solidFill>
                  <a:srgbClr val="1C1C1C"/>
                </a:solidFill>
                <a:latin typeface="Times New Roman"/>
              </a:rPr>
              <a:t>Результаты электрофореза замороженной кукурузы в зернах</a:t>
            </a:r>
            <a:endParaRPr lang="ru-RU" sz="1500" b="0" strike="noStrike" spc="-1">
              <a:latin typeface="Arial"/>
            </a:endParaRPr>
          </a:p>
        </p:txBody>
      </p:sp>
      <p:sp>
        <p:nvSpPr>
          <p:cNvPr id="213" name="CustomShape 3"/>
          <p:cNvSpPr/>
          <p:nvPr/>
        </p:nvSpPr>
        <p:spPr>
          <a:xfrm>
            <a:off x="5054400" y="4501080"/>
            <a:ext cx="5039640" cy="530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normAutofit/>
          </a:bodyPr>
          <a:lstStyle/>
          <a:p>
            <a:pPr algn="ctr">
              <a:lnSpc>
                <a:spcPct val="100000"/>
              </a:lnSpc>
              <a:spcAft>
                <a:spcPts val="853"/>
              </a:spcAft>
            </a:pPr>
            <a:r>
              <a:rPr lang="ru-RU" sz="1500" b="0" strike="noStrike" spc="-1">
                <a:solidFill>
                  <a:srgbClr val="1C1C1C"/>
                </a:solidFill>
                <a:latin typeface="Times New Roman"/>
              </a:rPr>
              <a:t>Электрофореграмма №2</a:t>
            </a:r>
            <a:endParaRPr lang="ru-RU" sz="1500" b="0" strike="noStrike" spc="-1">
              <a:latin typeface="Arial"/>
            </a:endParaRPr>
          </a:p>
          <a:p>
            <a:pPr algn="ctr">
              <a:lnSpc>
                <a:spcPct val="100000"/>
              </a:lnSpc>
              <a:spcAft>
                <a:spcPts val="853"/>
              </a:spcAft>
            </a:pPr>
            <a:r>
              <a:rPr lang="ru-RU" sz="1500" b="0" strike="noStrike" spc="-1">
                <a:solidFill>
                  <a:srgbClr val="1C1C1C"/>
                </a:solidFill>
                <a:latin typeface="Times New Roman"/>
              </a:rPr>
              <a:t>Результаты электрофореза консервированной кукурузы</a:t>
            </a:r>
            <a:endParaRPr lang="ru-RU" sz="15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CustomShape 1"/>
          <p:cNvSpPr/>
          <p:nvPr/>
        </p:nvSpPr>
        <p:spPr>
          <a:xfrm>
            <a:off x="360000" y="270000"/>
            <a:ext cx="9359640" cy="674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600" b="0" strike="noStrike" spc="-1">
                <a:solidFill>
                  <a:srgbClr val="000000"/>
                </a:solidFill>
                <a:latin typeface="Times New Roman"/>
              </a:rPr>
              <a:t>Выводы</a:t>
            </a:r>
            <a:endParaRPr lang="ru-RU" sz="3600" b="0" strike="noStrike" spc="-1">
              <a:latin typeface="Arial"/>
            </a:endParaRPr>
          </a:p>
        </p:txBody>
      </p:sp>
      <p:sp>
        <p:nvSpPr>
          <p:cNvPr id="215" name="CustomShape 2"/>
          <p:cNvSpPr/>
          <p:nvPr/>
        </p:nvSpPr>
        <p:spPr>
          <a:xfrm>
            <a:off x="360000" y="1485000"/>
            <a:ext cx="9179640" cy="3509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normAutofit fontScale="67000"/>
          </a:bodyPr>
          <a:lstStyle/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1C1C1C"/>
                </a:solidFill>
                <a:latin typeface="Times New Roman"/>
              </a:rPr>
              <a:t>В результате проделанной работы были сделаны следующие выводы:</a:t>
            </a:r>
            <a:endParaRPr lang="ru-RU" sz="1800" b="0" strike="noStrike" spc="-1">
              <a:latin typeface="Arial"/>
            </a:endParaRPr>
          </a:p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1C1C1C"/>
                </a:solidFill>
                <a:latin typeface="Times New Roman"/>
              </a:rPr>
              <a:t>Выделены молекулы ДНК из замороженной кукурузы в зернах и консервированной кукурузы марки Ашан в лабораторных условиях;</a:t>
            </a:r>
            <a:endParaRPr lang="ru-RU" sz="1800" b="0" strike="noStrike" spc="-1">
              <a:latin typeface="Arial"/>
            </a:endParaRPr>
          </a:p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1C1C1C"/>
                </a:solidFill>
                <a:latin typeface="Times New Roman"/>
              </a:rPr>
              <a:t>Проведен процесс ПЦР выделенных молекул ДНК для визуальной детекции результатов на этапе электрофореза;</a:t>
            </a:r>
            <a:endParaRPr lang="ru-RU" sz="1800" b="0" strike="noStrike" spc="-1">
              <a:latin typeface="Arial"/>
            </a:endParaRPr>
          </a:p>
          <a:p>
            <a:pPr marL="432000" indent="-323640" algn="just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1C1C1C"/>
                </a:solidFill>
                <a:latin typeface="Times New Roman"/>
              </a:rPr>
              <a:t>Проведена регистрация результатов эксперимента (для двух объектов исследования), основанного на изучении исследуемого объекта на наличие По результатам электрофореза замороженной кукурузы в зернах, в связи с наличием гена зеина, можно сделать вывод о том, что в исследуемом образце присутствует ГМО, посредством проведения электрофореза в агарозном геле;</a:t>
            </a:r>
            <a:endParaRPr lang="ru-RU" sz="1800" b="0" strike="noStrike" spc="-1">
              <a:latin typeface="Arial"/>
            </a:endParaRPr>
          </a:p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1C1C1C"/>
                </a:solidFill>
                <a:latin typeface="Times New Roman"/>
              </a:rPr>
              <a:t>ДНК кукурузы определялась по гену зеина (фрагмент зеина имеет длину 118 п.н.). По результатам электрофореза замороженной кукурузы в зернах, в связи с наличием гена зеина, можно сделать вывод о том, что в исследуемом образце присутствует ГМО. По результатам электрофореза консервированной кукурузы, в связи с отсутствием гена зеина, можно сделать вывод о том, что в исследуемом образце отсутствует ГМО. </a:t>
            </a:r>
            <a:endParaRPr lang="ru-RU" sz="1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CustomShape 1"/>
          <p:cNvSpPr/>
          <p:nvPr/>
        </p:nvSpPr>
        <p:spPr>
          <a:xfrm>
            <a:off x="360000" y="270000"/>
            <a:ext cx="9359640" cy="674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600" b="0" strike="noStrike" spc="-1">
                <a:solidFill>
                  <a:srgbClr val="000000"/>
                </a:solidFill>
                <a:latin typeface="Times New Roman"/>
              </a:rPr>
              <a:t>Список использованных материалов</a:t>
            </a:r>
            <a:endParaRPr lang="ru-RU" sz="3600" b="0" strike="noStrike" spc="-1">
              <a:latin typeface="Arial"/>
            </a:endParaRPr>
          </a:p>
        </p:txBody>
      </p:sp>
      <p:sp>
        <p:nvSpPr>
          <p:cNvPr id="217" name="CustomShape 2"/>
          <p:cNvSpPr/>
          <p:nvPr/>
        </p:nvSpPr>
        <p:spPr>
          <a:xfrm>
            <a:off x="324360" y="1170360"/>
            <a:ext cx="9179640" cy="3509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normAutofit/>
          </a:bodyPr>
          <a:lstStyle/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400" b="0" strike="noStrike" spc="-1">
                <a:solidFill>
                  <a:srgbClr val="1C1C1C"/>
                </a:solidFill>
                <a:latin typeface="Times New Roman"/>
              </a:rPr>
              <a:t>ПЦР: что это такое? Диагностика инфекционных заболеваний методом полимеразной цепной реакции // INVITRO URL: </a:t>
            </a:r>
            <a:r>
              <a:rPr lang="ru-RU" sz="1400" b="0" u="sng" strike="noStrike" spc="-1">
                <a:solidFill>
                  <a:srgbClr val="0000FF"/>
                </a:solidFill>
                <a:uFillTx/>
                <a:latin typeface="Times New Roman"/>
                <a:hlinkClick r:id="rId2"/>
              </a:rPr>
              <a:t>https://www.invitro.ru/moscow/library/labdiagnostika/16110/</a:t>
            </a:r>
            <a:endParaRPr lang="ru-RU" sz="1400" b="0" strike="noStrike" spc="-1">
              <a:latin typeface="Arial"/>
            </a:endParaRPr>
          </a:p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400" b="0" strike="noStrike" spc="-1">
                <a:solidFill>
                  <a:srgbClr val="1C1C1C"/>
                </a:solidFill>
                <a:latin typeface="Times New Roman"/>
              </a:rPr>
              <a:t>Качественное и количественное определение генетически модифицированных организмов (ГМО) растительного происхождения в продуктах питания и пищевом сырье тест-системами производства ЗАО «Синтол» MP 02.008-06.pdf  // </a:t>
            </a:r>
            <a:r>
              <a:rPr lang="ru-RU" sz="1400" b="0" u="sng" strike="noStrike" spc="-1">
                <a:solidFill>
                  <a:srgbClr val="0000FF"/>
                </a:solidFill>
                <a:uFillTx/>
                <a:latin typeface="Times New Roman"/>
                <a:hlinkClick r:id="rId3"/>
              </a:rPr>
              <a:t>https://www.syntol.ru/bitrix/docs/MP%2002.008-06.pdf</a:t>
            </a:r>
            <a:endParaRPr lang="ru-RU" sz="1400" b="0" strike="noStrike" spc="-1">
              <a:latin typeface="Arial"/>
            </a:endParaRPr>
          </a:p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400" b="0" strike="noStrike" spc="-1">
                <a:solidFill>
                  <a:srgbClr val="1C1C1C"/>
                </a:solidFill>
                <a:latin typeface="Times New Roman"/>
              </a:rPr>
              <a:t>Генетически модифицированные источники пищи: актуальность проблемы, технология создания, Вопросы безопасности и контроля УДК 641:602.6 // </a:t>
            </a:r>
            <a:r>
              <a:rPr lang="ru-RU" sz="1400" b="0" u="sng" strike="noStrike" spc="-1">
                <a:solidFill>
                  <a:srgbClr val="0000FF"/>
                </a:solidFill>
                <a:uFillTx/>
                <a:latin typeface="Times New Roman"/>
                <a:hlinkClick r:id="rId4"/>
              </a:rPr>
              <a:t>https://cyberleninka.ru/article/n/geneticheski-modifitsirovannye-istochniki-pischi-aktualnost-problemy-tehnologiya-sozdaniya-voprosy-bezopasnosti-i-kontrolya/viewer</a:t>
            </a:r>
            <a:endParaRPr lang="ru-RU" sz="1400" b="0" strike="noStrike" spc="-1">
              <a:latin typeface="Arial"/>
            </a:endParaRPr>
          </a:p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Теоретические материалы и инструкции по использованию набора МБС «Определение ГМО в продуктах питания» // </a:t>
            </a:r>
            <a:r>
              <a:rPr lang="ru-RU" sz="1400" b="0" u="sng" strike="noStrike" spc="-1">
                <a:solidFill>
                  <a:srgbClr val="0000FF"/>
                </a:solidFill>
                <a:uFillTx/>
                <a:latin typeface="Times New Roman"/>
                <a:hlinkClick r:id="rId5"/>
              </a:rPr>
              <a:t>https://vk.com/doc-215689198_650702110?hash=jIMHfDOg8yUUD9FhvGPrZDaqk8s1w8ZqJK1IAAZjTGs&amp;dl=AZCiioUqKZpsh5LbcTCRkVVzz7AUbeZs4030bcWz2Kw</a:t>
            </a:r>
            <a:endParaRPr lang="ru-RU" sz="1400" b="0" strike="noStrike" spc="-1">
              <a:latin typeface="Arial"/>
            </a:endParaRPr>
          </a:p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О.К.Давыдова Методические указания к лабораторному практикуму по генной инженерии «Полимеразная цепная реакция» // http://elib.osu.ru/bitstream/123456789/8887/1/1811_20110824.pdf</a:t>
            </a:r>
            <a:endParaRPr lang="ru-RU" sz="14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CustomShape 1"/>
          <p:cNvSpPr/>
          <p:nvPr/>
        </p:nvSpPr>
        <p:spPr>
          <a:xfrm>
            <a:off x="360000" y="270000"/>
            <a:ext cx="9359640" cy="674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600" b="0" strike="noStrike" spc="-1">
                <a:solidFill>
                  <a:srgbClr val="000000"/>
                </a:solidFill>
                <a:latin typeface="Times New Roman"/>
              </a:rPr>
              <a:t>Актуальность темы проекта</a:t>
            </a:r>
            <a:endParaRPr lang="ru-RU" sz="3600" b="0" strike="noStrike" spc="-1">
              <a:latin typeface="Arial"/>
            </a:endParaRPr>
          </a:p>
        </p:txBody>
      </p:sp>
      <p:sp>
        <p:nvSpPr>
          <p:cNvPr id="170" name="CustomShape 2"/>
          <p:cNvSpPr/>
          <p:nvPr/>
        </p:nvSpPr>
        <p:spPr>
          <a:xfrm>
            <a:off x="216000" y="1368000"/>
            <a:ext cx="4607640" cy="3527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normAutofit/>
          </a:bodyPr>
          <a:lstStyle/>
          <a:p>
            <a:pPr marL="288000">
              <a:lnSpc>
                <a:spcPct val="100000"/>
              </a:lnSpc>
              <a:spcAft>
                <a:spcPts val="848"/>
              </a:spcAft>
            </a:pPr>
            <a:r>
              <a:rPr lang="ru-RU" sz="1800" b="0" strike="noStrike" spc="-1">
                <a:solidFill>
                  <a:srgbClr val="000000"/>
                </a:solidFill>
                <a:latin typeface="Times New Roman"/>
              </a:rPr>
              <a:t>   ГМО нашло широкое применение в медицине и фармацевтике, текстильной промышленности (например, производство шелка при помощи трансгенных бактерий), а также сельском хозяйстве. Существует мнение, что при нынешних темпах роста населения земли только ГМО может справиться с угрозой голода, потому что такими образом можно существенно увеличить урожайность производимой продукции. </a:t>
            </a:r>
            <a:endParaRPr lang="ru-RU" sz="1800" b="0" strike="noStrike" spc="-1">
              <a:latin typeface="Arial"/>
            </a:endParaRPr>
          </a:p>
        </p:txBody>
      </p:sp>
      <p:pic>
        <p:nvPicPr>
          <p:cNvPr id="171" name="Рисунок 170"/>
          <p:cNvPicPr/>
          <p:nvPr/>
        </p:nvPicPr>
        <p:blipFill>
          <a:blip r:embed="rId2" cstate="print"/>
          <a:stretch/>
        </p:blipFill>
        <p:spPr>
          <a:xfrm>
            <a:off x="4968000" y="2304000"/>
            <a:ext cx="4823640" cy="2663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CustomShape 1"/>
          <p:cNvSpPr/>
          <p:nvPr/>
        </p:nvSpPr>
        <p:spPr>
          <a:xfrm>
            <a:off x="360000" y="270000"/>
            <a:ext cx="9359640" cy="674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600" b="0" strike="noStrike" spc="-1">
                <a:solidFill>
                  <a:srgbClr val="000000"/>
                </a:solidFill>
                <a:latin typeface="Times New Roman"/>
              </a:rPr>
              <a:t>Цель и задачи проекта</a:t>
            </a:r>
            <a:endParaRPr lang="ru-RU" sz="3600" b="0" strike="noStrike" spc="-1">
              <a:latin typeface="Arial"/>
            </a:endParaRPr>
          </a:p>
        </p:txBody>
      </p:sp>
      <p:sp>
        <p:nvSpPr>
          <p:cNvPr id="173" name="CustomShape 2"/>
          <p:cNvSpPr/>
          <p:nvPr/>
        </p:nvSpPr>
        <p:spPr>
          <a:xfrm>
            <a:off x="144000" y="1269000"/>
            <a:ext cx="6839640" cy="3698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normAutofit fontScale="90000" lnSpcReduction="20000"/>
          </a:bodyPr>
          <a:lstStyle/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1" strike="noStrike" spc="-1">
                <a:solidFill>
                  <a:srgbClr val="1C1C1C"/>
                </a:solidFill>
                <a:latin typeface="Times New Roman"/>
              </a:rPr>
              <a:t>Цель проекта</a:t>
            </a:r>
            <a:r>
              <a:rPr lang="ru-RU" sz="1800" b="0" strike="noStrike" spc="-1">
                <a:solidFill>
                  <a:srgbClr val="1C1C1C"/>
                </a:solidFill>
                <a:latin typeface="Times New Roman"/>
              </a:rPr>
              <a:t> — получение сведений о наличии генно-модифицированных молекул ДНК в магазинных марках кукурузы методом ПЦР.</a:t>
            </a:r>
            <a:endParaRPr lang="ru-RU" sz="1800" b="0" strike="noStrike" spc="-1">
              <a:latin typeface="Arial"/>
            </a:endParaRPr>
          </a:p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1" strike="noStrike" spc="-1">
                <a:solidFill>
                  <a:srgbClr val="1C1C1C"/>
                </a:solidFill>
                <a:latin typeface="Times New Roman"/>
              </a:rPr>
              <a:t>Задачи проекта:</a:t>
            </a:r>
            <a:endParaRPr lang="ru-RU" sz="1800" b="0" strike="noStrike" spc="-1">
              <a:latin typeface="Arial"/>
            </a:endParaRPr>
          </a:p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1C1C1C"/>
                </a:solidFill>
                <a:latin typeface="Times New Roman"/>
              </a:rPr>
              <a:t>Выделение молекулы ДНК из исследуемого объекта в лабораторных условиях;</a:t>
            </a:r>
            <a:endParaRPr lang="ru-RU" sz="1800" b="0" strike="noStrike" spc="-1">
              <a:latin typeface="Arial"/>
            </a:endParaRPr>
          </a:p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1C1C1C"/>
                </a:solidFill>
                <a:latin typeface="Times New Roman"/>
                <a:ea typeface="Microsoft YaHei"/>
              </a:rPr>
              <a:t>Проведение ПЦР для визуальной детекции выделенных молекул ДНК на этапе электрофореза;</a:t>
            </a:r>
            <a:endParaRPr lang="ru-RU" sz="1800" b="0" strike="noStrike" spc="-1">
              <a:latin typeface="Arial"/>
            </a:endParaRPr>
          </a:p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1C1C1C"/>
                </a:solidFill>
                <a:latin typeface="Times New Roman"/>
                <a:ea typeface="Microsoft YaHei"/>
              </a:rPr>
              <a:t>Регистрация результатов эксперимента, основанного на изучении исследуемого объекта на наличие генно-модифицированных молекул ДНК, посредством проведения электрофореза;</a:t>
            </a:r>
            <a:endParaRPr lang="ru-RU" sz="1800" b="0" strike="noStrike" spc="-1">
              <a:latin typeface="Arial"/>
            </a:endParaRPr>
          </a:p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1C1C1C"/>
                </a:solidFill>
                <a:latin typeface="Times New Roman"/>
                <a:ea typeface="Microsoft YaHei"/>
              </a:rPr>
              <a:t>Сравнение результатов, полученных в ходе исследования двух различных объектов одного и того же производителя, различных при этом по способу обработки и упаковки. </a:t>
            </a:r>
            <a:endParaRPr lang="ru-RU" sz="1800" b="0" strike="noStrike" spc="-1">
              <a:latin typeface="Arial"/>
            </a:endParaRPr>
          </a:p>
        </p:txBody>
      </p:sp>
      <p:pic>
        <p:nvPicPr>
          <p:cNvPr id="174" name="Рисунок 173"/>
          <p:cNvPicPr/>
          <p:nvPr/>
        </p:nvPicPr>
        <p:blipFill>
          <a:blip r:embed="rId2" cstate="print"/>
          <a:stretch/>
        </p:blipFill>
        <p:spPr>
          <a:xfrm>
            <a:off x="7056000" y="1656000"/>
            <a:ext cx="2663640" cy="3311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CustomShape 1"/>
          <p:cNvSpPr/>
          <p:nvPr/>
        </p:nvSpPr>
        <p:spPr>
          <a:xfrm>
            <a:off x="360000" y="270000"/>
            <a:ext cx="9359640" cy="674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600" b="0" strike="noStrike" spc="-1">
                <a:solidFill>
                  <a:srgbClr val="000000"/>
                </a:solidFill>
                <a:latin typeface="Times New Roman"/>
              </a:rPr>
              <a:t>Объекты исследования</a:t>
            </a:r>
            <a:endParaRPr lang="ru-RU" sz="3600" b="0" strike="noStrike" spc="-1">
              <a:latin typeface="Arial"/>
            </a:endParaRPr>
          </a:p>
        </p:txBody>
      </p:sp>
      <p:sp>
        <p:nvSpPr>
          <p:cNvPr id="176" name="CustomShape 2"/>
          <p:cNvSpPr/>
          <p:nvPr/>
        </p:nvSpPr>
        <p:spPr>
          <a:xfrm>
            <a:off x="216000" y="1224000"/>
            <a:ext cx="4247640" cy="431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normAutofit/>
          </a:bodyPr>
          <a:lstStyle/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1C1C1C"/>
                </a:solidFill>
                <a:latin typeface="Times New Roman"/>
              </a:rPr>
              <a:t>Консервированная кукуруза Ашан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  <a:spcAft>
                <a:spcPts val="853"/>
              </a:spcAft>
            </a:pPr>
            <a:endParaRPr lang="ru-RU" sz="1800" b="0" strike="noStrike" spc="-1">
              <a:latin typeface="Arial"/>
            </a:endParaRPr>
          </a:p>
        </p:txBody>
      </p:sp>
      <p:pic>
        <p:nvPicPr>
          <p:cNvPr id="177" name="Рисунок 176"/>
          <p:cNvPicPr/>
          <p:nvPr/>
        </p:nvPicPr>
        <p:blipFill>
          <a:blip r:embed="rId2" cstate="print"/>
          <a:stretch/>
        </p:blipFill>
        <p:spPr>
          <a:xfrm>
            <a:off x="5832000" y="1440000"/>
            <a:ext cx="2951640" cy="3671640"/>
          </a:xfrm>
          <a:prstGeom prst="rect">
            <a:avLst/>
          </a:prstGeom>
          <a:ln>
            <a:noFill/>
          </a:ln>
        </p:spPr>
      </p:pic>
      <p:pic>
        <p:nvPicPr>
          <p:cNvPr id="178" name="Рисунок 177"/>
          <p:cNvPicPr/>
          <p:nvPr/>
        </p:nvPicPr>
        <p:blipFill>
          <a:blip r:embed="rId3" cstate="print"/>
          <a:stretch/>
        </p:blipFill>
        <p:spPr>
          <a:xfrm>
            <a:off x="860040" y="1512000"/>
            <a:ext cx="2955600" cy="3527640"/>
          </a:xfrm>
          <a:prstGeom prst="rect">
            <a:avLst/>
          </a:prstGeom>
          <a:ln>
            <a:noFill/>
          </a:ln>
        </p:spPr>
      </p:pic>
      <p:sp>
        <p:nvSpPr>
          <p:cNvPr id="179" name="CustomShape 3"/>
          <p:cNvSpPr/>
          <p:nvPr/>
        </p:nvSpPr>
        <p:spPr>
          <a:xfrm>
            <a:off x="5360040" y="1168200"/>
            <a:ext cx="4287600" cy="343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216000" indent="-21564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Times New Roman"/>
              </a:rPr>
              <a:t>Замороженная кукуруза в зернах Ашан</a:t>
            </a:r>
            <a:endParaRPr lang="ru-RU" sz="1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CustomShape 1"/>
          <p:cNvSpPr/>
          <p:nvPr/>
        </p:nvSpPr>
        <p:spPr>
          <a:xfrm>
            <a:off x="360000" y="270000"/>
            <a:ext cx="9359640" cy="674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600" b="0" strike="noStrike" spc="-1">
                <a:solidFill>
                  <a:srgbClr val="000000"/>
                </a:solidFill>
                <a:latin typeface="Times New Roman"/>
              </a:rPr>
              <a:t>Оборудование</a:t>
            </a:r>
            <a:endParaRPr lang="ru-RU" sz="3600" b="0" strike="noStrike" spc="-1">
              <a:latin typeface="Arial"/>
            </a:endParaRPr>
          </a:p>
        </p:txBody>
      </p:sp>
      <p:sp>
        <p:nvSpPr>
          <p:cNvPr id="181" name="CustomShape 2"/>
          <p:cNvSpPr/>
          <p:nvPr/>
        </p:nvSpPr>
        <p:spPr>
          <a:xfrm>
            <a:off x="288000" y="1368000"/>
            <a:ext cx="2735640" cy="359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800" b="0" strike="noStrike" spc="-1">
                <a:latin typeface="Arial"/>
              </a:rPr>
              <a:t>УФ-трансиллюминатор</a:t>
            </a:r>
          </a:p>
        </p:txBody>
      </p:sp>
      <p:sp>
        <p:nvSpPr>
          <p:cNvPr id="182" name="CustomShape 3"/>
          <p:cNvSpPr/>
          <p:nvPr/>
        </p:nvSpPr>
        <p:spPr>
          <a:xfrm>
            <a:off x="2376000" y="3096000"/>
            <a:ext cx="2087640" cy="345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b="0" strike="noStrike" spc="-1">
                <a:latin typeface="Arial"/>
              </a:rPr>
              <a:t>Центрифуга</a:t>
            </a:r>
          </a:p>
        </p:txBody>
      </p:sp>
      <p:sp>
        <p:nvSpPr>
          <p:cNvPr id="183" name="CustomShape 4"/>
          <p:cNvSpPr/>
          <p:nvPr/>
        </p:nvSpPr>
        <p:spPr>
          <a:xfrm>
            <a:off x="3744000" y="1440000"/>
            <a:ext cx="3023640" cy="359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800" b="0" strike="noStrike" spc="-1">
                <a:highlight>
                  <a:srgbClr val="FFFFFF"/>
                </a:highlight>
                <a:latin typeface="Arial"/>
              </a:rPr>
              <a:t>Термостат твердотельный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184" name="CustomShape 5"/>
          <p:cNvSpPr/>
          <p:nvPr/>
        </p:nvSpPr>
        <p:spPr>
          <a:xfrm>
            <a:off x="7704000" y="1381680"/>
            <a:ext cx="1799640" cy="345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800" b="0" strike="noStrike" spc="-1">
                <a:highlight>
                  <a:srgbClr val="FFFFFF"/>
                </a:highlight>
                <a:latin typeface="Arial"/>
              </a:rPr>
              <a:t>Амплификатор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185" name="CustomShape 6"/>
          <p:cNvSpPr/>
          <p:nvPr/>
        </p:nvSpPr>
        <p:spPr>
          <a:xfrm>
            <a:off x="6264000" y="3168000"/>
            <a:ext cx="1079640" cy="404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800" b="0" strike="noStrike" spc="-1">
                <a:latin typeface="Arial"/>
              </a:rPr>
              <a:t>Вортекс</a:t>
            </a:r>
          </a:p>
        </p:txBody>
      </p:sp>
      <p:pic>
        <p:nvPicPr>
          <p:cNvPr id="186" name="Рисунок 185"/>
          <p:cNvPicPr/>
          <p:nvPr/>
        </p:nvPicPr>
        <p:blipFill>
          <a:blip r:embed="rId2" cstate="print"/>
          <a:stretch/>
        </p:blipFill>
        <p:spPr>
          <a:xfrm>
            <a:off x="7560000" y="1800000"/>
            <a:ext cx="2159640" cy="1583640"/>
          </a:xfrm>
          <a:prstGeom prst="rect">
            <a:avLst/>
          </a:prstGeom>
          <a:ln>
            <a:noFill/>
          </a:ln>
        </p:spPr>
      </p:pic>
      <p:pic>
        <p:nvPicPr>
          <p:cNvPr id="187" name="Рисунок 186"/>
          <p:cNvPicPr/>
          <p:nvPr/>
        </p:nvPicPr>
        <p:blipFill>
          <a:blip r:embed="rId3" cstate="print"/>
          <a:stretch/>
        </p:blipFill>
        <p:spPr>
          <a:xfrm>
            <a:off x="2592000" y="3528000"/>
            <a:ext cx="1655640" cy="1511640"/>
          </a:xfrm>
          <a:prstGeom prst="rect">
            <a:avLst/>
          </a:prstGeom>
          <a:ln>
            <a:noFill/>
          </a:ln>
        </p:spPr>
      </p:pic>
      <p:pic>
        <p:nvPicPr>
          <p:cNvPr id="188" name="Рисунок 187"/>
          <p:cNvPicPr/>
          <p:nvPr/>
        </p:nvPicPr>
        <p:blipFill>
          <a:blip r:embed="rId4" cstate="print"/>
          <a:stretch/>
        </p:blipFill>
        <p:spPr>
          <a:xfrm>
            <a:off x="6048000" y="3600000"/>
            <a:ext cx="1511640" cy="1439640"/>
          </a:xfrm>
          <a:prstGeom prst="rect">
            <a:avLst/>
          </a:prstGeom>
          <a:ln>
            <a:noFill/>
          </a:ln>
        </p:spPr>
      </p:pic>
      <p:pic>
        <p:nvPicPr>
          <p:cNvPr id="189" name="Рисунок 188"/>
          <p:cNvPicPr/>
          <p:nvPr/>
        </p:nvPicPr>
        <p:blipFill>
          <a:blip r:embed="rId5" cstate="print"/>
          <a:stretch/>
        </p:blipFill>
        <p:spPr>
          <a:xfrm>
            <a:off x="4320000" y="1872000"/>
            <a:ext cx="1727640" cy="1442880"/>
          </a:xfrm>
          <a:prstGeom prst="rect">
            <a:avLst/>
          </a:prstGeom>
          <a:ln>
            <a:noFill/>
          </a:ln>
        </p:spPr>
      </p:pic>
      <p:pic>
        <p:nvPicPr>
          <p:cNvPr id="190" name="Рисунок 189"/>
          <p:cNvPicPr/>
          <p:nvPr/>
        </p:nvPicPr>
        <p:blipFill>
          <a:blip r:embed="rId6" cstate="print"/>
          <a:stretch/>
        </p:blipFill>
        <p:spPr>
          <a:xfrm>
            <a:off x="760680" y="1775880"/>
            <a:ext cx="1511640" cy="2015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CustomShape 1"/>
          <p:cNvSpPr/>
          <p:nvPr/>
        </p:nvSpPr>
        <p:spPr>
          <a:xfrm>
            <a:off x="360000" y="270000"/>
            <a:ext cx="9359640" cy="674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600" b="0" strike="noStrike" spc="-1">
                <a:solidFill>
                  <a:srgbClr val="000000"/>
                </a:solidFill>
                <a:latin typeface="Times New Roman"/>
              </a:rPr>
              <a:t>План экспериментальной работы</a:t>
            </a:r>
            <a:endParaRPr lang="ru-RU" sz="3600" b="0" strike="noStrike" spc="-1">
              <a:latin typeface="Arial"/>
            </a:endParaRPr>
          </a:p>
        </p:txBody>
      </p:sp>
      <p:sp>
        <p:nvSpPr>
          <p:cNvPr id="192" name="CustomShape 2"/>
          <p:cNvSpPr/>
          <p:nvPr/>
        </p:nvSpPr>
        <p:spPr>
          <a:xfrm>
            <a:off x="360000" y="1485000"/>
            <a:ext cx="9179640" cy="3509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normAutofit fontScale="91000" lnSpcReduction="10000"/>
          </a:bodyPr>
          <a:lstStyle/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1C1C1C"/>
                </a:solidFill>
                <a:latin typeface="Times New Roman"/>
              </a:rPr>
              <a:t>Выделение ДНК из кукурузы (замороженная и консервированная)</a:t>
            </a:r>
            <a:endParaRPr lang="ru-RU" sz="1800" b="0" strike="noStrike" spc="-1">
              <a:latin typeface="Arial"/>
            </a:endParaRPr>
          </a:p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1C1C1C"/>
                </a:solidFill>
                <a:latin typeface="Times New Roman"/>
              </a:rPr>
              <a:t>Проведение ПЦР</a:t>
            </a:r>
            <a:endParaRPr lang="ru-RU" sz="1800" b="0" strike="noStrike" spc="-1">
              <a:latin typeface="Arial"/>
            </a:endParaRPr>
          </a:p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1C1C1C"/>
                </a:solidFill>
                <a:latin typeface="Times New Roman"/>
              </a:rPr>
              <a:t>Постановка ПЦР </a:t>
            </a:r>
            <a:endParaRPr lang="ru-RU" sz="1800" b="0" strike="noStrike" spc="-1">
              <a:latin typeface="Arial"/>
            </a:endParaRPr>
          </a:p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1C1C1C"/>
                </a:solidFill>
                <a:latin typeface="Times New Roman"/>
              </a:rPr>
              <a:t>Электрофорез в агарозном геле</a:t>
            </a:r>
            <a:endParaRPr lang="ru-RU" sz="1800" b="0" strike="noStrike" spc="-1">
              <a:latin typeface="Arial"/>
            </a:endParaRPr>
          </a:p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1C1C1C"/>
                </a:solidFill>
                <a:latin typeface="Times New Roman"/>
              </a:rPr>
              <a:t>- Подготовка к проведению анализа</a:t>
            </a:r>
            <a:endParaRPr lang="ru-RU" sz="1800" b="0" strike="noStrike" spc="-1">
              <a:latin typeface="Arial"/>
            </a:endParaRPr>
          </a:p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1C1C1C"/>
                </a:solidFill>
                <a:latin typeface="Times New Roman"/>
              </a:rPr>
              <a:t>- Подготовление буферных растворов</a:t>
            </a:r>
            <a:endParaRPr lang="ru-RU" sz="1800" b="0" strike="noStrike" spc="-1">
              <a:latin typeface="Arial"/>
            </a:endParaRPr>
          </a:p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1C1C1C"/>
                </a:solidFill>
                <a:latin typeface="Times New Roman"/>
              </a:rPr>
              <a:t>- Приготовление геля</a:t>
            </a:r>
            <a:endParaRPr lang="ru-RU" sz="1800" b="0" strike="noStrike" spc="-1">
              <a:latin typeface="Arial"/>
            </a:endParaRPr>
          </a:p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1C1C1C"/>
                </a:solidFill>
                <a:latin typeface="Times New Roman"/>
              </a:rPr>
              <a:t>Проведение электрофореза</a:t>
            </a:r>
            <a:endParaRPr lang="ru-RU" sz="1800" b="0" strike="noStrike" spc="-1">
              <a:latin typeface="Arial"/>
            </a:endParaRPr>
          </a:p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1C1C1C"/>
                </a:solidFill>
                <a:latin typeface="Times New Roman"/>
              </a:rPr>
              <a:t>Регистрация результатов</a:t>
            </a:r>
            <a:endParaRPr lang="ru-RU" sz="1800" b="0" strike="noStrike" spc="-1">
              <a:latin typeface="Arial"/>
            </a:endParaRPr>
          </a:p>
        </p:txBody>
      </p:sp>
      <p:pic>
        <p:nvPicPr>
          <p:cNvPr id="193" name="Рисунок 192"/>
          <p:cNvPicPr/>
          <p:nvPr/>
        </p:nvPicPr>
        <p:blipFill>
          <a:blip r:embed="rId2" cstate="print"/>
          <a:stretch/>
        </p:blipFill>
        <p:spPr>
          <a:xfrm>
            <a:off x="4824000" y="1862640"/>
            <a:ext cx="4769280" cy="3177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CustomShape 1"/>
          <p:cNvSpPr/>
          <p:nvPr/>
        </p:nvSpPr>
        <p:spPr>
          <a:xfrm>
            <a:off x="360000" y="270000"/>
            <a:ext cx="9359640" cy="674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600" b="0" strike="noStrike" spc="-1">
                <a:solidFill>
                  <a:srgbClr val="000000"/>
                </a:solidFill>
                <a:latin typeface="Times New Roman"/>
              </a:rPr>
              <a:t>Процесс выделения ДНК </a:t>
            </a:r>
            <a:endParaRPr lang="ru-RU" sz="3600" b="0" strike="noStrike" spc="-1">
              <a:latin typeface="Arial"/>
            </a:endParaRPr>
          </a:p>
        </p:txBody>
      </p:sp>
      <p:pic>
        <p:nvPicPr>
          <p:cNvPr id="195" name="Рисунок 194"/>
          <p:cNvPicPr/>
          <p:nvPr/>
        </p:nvPicPr>
        <p:blipFill>
          <a:blip r:embed="rId2" cstate="print"/>
          <a:stretch/>
        </p:blipFill>
        <p:spPr>
          <a:xfrm>
            <a:off x="1656000" y="1152000"/>
            <a:ext cx="6407640" cy="3959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CustomShape 1"/>
          <p:cNvSpPr/>
          <p:nvPr/>
        </p:nvSpPr>
        <p:spPr>
          <a:xfrm>
            <a:off x="432000" y="405000"/>
            <a:ext cx="9359640" cy="674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600" b="0" strike="noStrike" spc="-1">
                <a:solidFill>
                  <a:srgbClr val="000000"/>
                </a:solidFill>
                <a:latin typeface="Times New Roman"/>
              </a:rPr>
              <a:t>Методы исследования.</a:t>
            </a:r>
            <a:r>
              <a:t/>
            </a:r>
            <a:br/>
            <a:r>
              <a:rPr lang="ru-RU" sz="3600" b="0" strike="noStrike" spc="-1">
                <a:solidFill>
                  <a:srgbClr val="000000"/>
                </a:solidFill>
                <a:latin typeface="Times New Roman"/>
              </a:rPr>
              <a:t>Полимеразная цепная реакция</a:t>
            </a:r>
            <a:endParaRPr lang="ru-RU" sz="3600" b="0" strike="noStrike" spc="-1">
              <a:latin typeface="Arial"/>
            </a:endParaRPr>
          </a:p>
        </p:txBody>
      </p:sp>
      <p:sp>
        <p:nvSpPr>
          <p:cNvPr id="197" name="CustomShape 2"/>
          <p:cNvSpPr/>
          <p:nvPr/>
        </p:nvSpPr>
        <p:spPr>
          <a:xfrm>
            <a:off x="360000" y="1485000"/>
            <a:ext cx="9179640" cy="3509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normAutofit/>
          </a:bodyPr>
          <a:lstStyle/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1C1C1C"/>
                </a:solidFill>
                <a:latin typeface="Times New Roman"/>
              </a:rPr>
              <a:t>Полимеразная цепная реакция (ПЦР) — экспериментальный метод молекулярной биологии, способ значительного увеличения малых концентраций определённых фрагментов нуклеиновой кислоты (ДНК) в биологическом материале (пробе);</a:t>
            </a:r>
            <a:endParaRPr lang="ru-RU" sz="1800" b="0" strike="noStrike" spc="-1">
              <a:latin typeface="Arial"/>
            </a:endParaRPr>
          </a:p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1C1C1C"/>
                </a:solidFill>
                <a:latin typeface="Times New Roman"/>
              </a:rPr>
              <a:t>В основе метода ПЦР лежит многократное удвоение определённого участка ДНК при помощи ферментов в искусственных условиях (in vitro). В результате нарабатываются количества ДНК, достаточные для визуальной детекции. При этом происходит копирование только того участка, который удовлетворяет заданным условиям, и только в том случае, если он присутствует в исследуемом образце.</a:t>
            </a:r>
            <a:endParaRPr lang="ru-RU" sz="1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CustomShape 1"/>
          <p:cNvSpPr/>
          <p:nvPr/>
        </p:nvSpPr>
        <p:spPr>
          <a:xfrm>
            <a:off x="360000" y="270000"/>
            <a:ext cx="9359640" cy="674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600" b="0" strike="noStrike" spc="-1">
                <a:solidFill>
                  <a:srgbClr val="000000"/>
                </a:solidFill>
                <a:latin typeface="Times New Roman"/>
              </a:rPr>
              <a:t>Полимеразная цепная реакция. Этапы </a:t>
            </a:r>
            <a:endParaRPr lang="ru-RU" sz="3600" b="0" strike="noStrike" spc="-1">
              <a:latin typeface="Arial"/>
            </a:endParaRPr>
          </a:p>
        </p:txBody>
      </p:sp>
      <p:pic>
        <p:nvPicPr>
          <p:cNvPr id="199" name="Рисунок 198"/>
          <p:cNvPicPr/>
          <p:nvPr/>
        </p:nvPicPr>
        <p:blipFill>
          <a:blip r:embed="rId2" cstate="print"/>
          <a:stretch/>
        </p:blipFill>
        <p:spPr>
          <a:xfrm>
            <a:off x="632160" y="1224000"/>
            <a:ext cx="2967480" cy="3815640"/>
          </a:xfrm>
          <a:prstGeom prst="rect">
            <a:avLst/>
          </a:prstGeom>
          <a:ln>
            <a:noFill/>
          </a:ln>
        </p:spPr>
      </p:pic>
      <p:graphicFrame>
        <p:nvGraphicFramePr>
          <p:cNvPr id="200" name="Table 2"/>
          <p:cNvGraphicFramePr/>
          <p:nvPr/>
        </p:nvGraphicFramePr>
        <p:xfrm>
          <a:off x="4007520" y="1706040"/>
          <a:ext cx="5474520" cy="2834640"/>
        </p:xfrm>
        <a:graphic>
          <a:graphicData uri="http://schemas.openxmlformats.org/drawingml/2006/table">
            <a:tbl>
              <a:tblPr/>
              <a:tblGrid>
                <a:gridCol w="2618640"/>
                <a:gridCol w="1568520"/>
                <a:gridCol w="1287360"/>
              </a:tblGrid>
              <a:tr h="6001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latin typeface="Times New Roman"/>
                        </a:rPr>
                        <a:t>Предварительная денатурация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latin typeface="Times New Roman"/>
                        </a:rPr>
                        <a:t>95</a:t>
                      </a:r>
                      <a:r>
                        <a:rPr lang="ru-RU" sz="1800" b="0" strike="noStrike" spc="-1">
                          <a:solidFill>
                            <a:srgbClr val="333333"/>
                          </a:solidFill>
                          <a:latin typeface="Times New Roman"/>
                        </a:rPr>
                        <a:t>°C 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800" b="0" strike="noStrike" spc="-1">
                          <a:latin typeface="Times New Roman"/>
                        </a:rPr>
                        <a:t>15 </a:t>
                      </a:r>
                      <a:r>
                        <a:rPr lang="ru-RU" sz="1800" b="0" strike="noStrike" spc="-1">
                          <a:latin typeface="Times New Roman"/>
                        </a:rPr>
                        <a:t>минут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</a:tr>
              <a:tr h="347040">
                <a:tc row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latin typeface="Times New Roman"/>
                        </a:rPr>
                        <a:t>Циклы ПЦР:</a:t>
                      </a:r>
                      <a:endParaRPr lang="ru-RU" sz="1800" b="0" strike="noStrike" spc="-1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marL="259200" indent="-129240">
                        <a:lnSpc>
                          <a:spcPct val="100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Char char=""/>
                      </a:pPr>
                      <a:r>
                        <a:rPr lang="ru-RU" sz="1800" b="0" strike="noStrike" spc="-1">
                          <a:latin typeface="Times New Roman"/>
                        </a:rPr>
                        <a:t>Денатурация</a:t>
                      </a:r>
                      <a:endParaRPr lang="ru-RU" sz="1800" b="0" strike="noStrike" spc="-1">
                        <a:latin typeface="Arial"/>
                      </a:endParaRPr>
                    </a:p>
                    <a:p>
                      <a:pPr marL="259200" indent="-129240">
                        <a:lnSpc>
                          <a:spcPct val="100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Char char=""/>
                      </a:pPr>
                      <a:r>
                        <a:rPr lang="ru-RU" sz="1800" b="0" strike="noStrike" spc="-1">
                          <a:latin typeface="Times New Roman"/>
                        </a:rPr>
                        <a:t>Отжиг праймеров</a:t>
                      </a:r>
                      <a:endParaRPr lang="ru-RU" sz="1800" b="0" strike="noStrike" spc="-1">
                        <a:latin typeface="Arial"/>
                      </a:endParaRPr>
                    </a:p>
                    <a:p>
                      <a:pPr marL="259200" indent="-129240">
                        <a:lnSpc>
                          <a:spcPct val="100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Char char=""/>
                      </a:pPr>
                      <a:r>
                        <a:rPr lang="ru-RU" sz="1800" b="0" strike="noStrike" spc="-1">
                          <a:latin typeface="Times New Roman"/>
                        </a:rPr>
                        <a:t>Элонгация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latin typeface="Times New Roman"/>
                        </a:rPr>
                        <a:t>35 циклов: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</a:tr>
              <a:tr h="3470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latin typeface="Times New Roman"/>
                        </a:rPr>
                        <a:t>95</a:t>
                      </a:r>
                      <a:r>
                        <a:rPr lang="ru-RU" sz="1800" b="0" strike="noStrike" spc="-1">
                          <a:solidFill>
                            <a:srgbClr val="333333"/>
                          </a:solidFill>
                          <a:latin typeface="Times New Roman"/>
                        </a:rPr>
                        <a:t>°C 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latin typeface="Times New Roman"/>
                        </a:rPr>
                        <a:t>15 секунд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</a:tr>
              <a:tr h="3470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latin typeface="Times New Roman"/>
                        </a:rPr>
                        <a:t>62</a:t>
                      </a:r>
                      <a:r>
                        <a:rPr lang="ru-RU" sz="1800" b="0" strike="noStrike" spc="-1">
                          <a:solidFill>
                            <a:srgbClr val="333333"/>
                          </a:solidFill>
                          <a:latin typeface="Times New Roman"/>
                        </a:rPr>
                        <a:t>°C 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latin typeface="Times New Roman"/>
                        </a:rPr>
                        <a:t>20 секунд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</a:tr>
              <a:tr h="3466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latin typeface="Times New Roman"/>
                        </a:rPr>
                        <a:t>72</a:t>
                      </a:r>
                      <a:r>
                        <a:rPr lang="ru-RU" sz="1800" b="0" strike="noStrike" spc="-1">
                          <a:solidFill>
                            <a:srgbClr val="333333"/>
                          </a:solidFill>
                          <a:latin typeface="Times New Roman"/>
                        </a:rPr>
                        <a:t>°C 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latin typeface="Times New Roman"/>
                        </a:rPr>
                        <a:t>30 секунд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</a:tr>
              <a:tr h="3470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latin typeface="Times New Roman"/>
                        </a:rPr>
                        <a:t>Финальная Элонгация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latin typeface="Times New Roman"/>
                        </a:rPr>
                        <a:t>72</a:t>
                      </a:r>
                      <a:r>
                        <a:rPr lang="ru-RU" sz="1800" b="0" strike="noStrike" spc="-1">
                          <a:solidFill>
                            <a:srgbClr val="333333"/>
                          </a:solidFill>
                          <a:latin typeface="Times New Roman"/>
                        </a:rPr>
                        <a:t>°C 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latin typeface="Times New Roman"/>
                        </a:rPr>
                        <a:t>5 минут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</a:tr>
              <a:tr h="3470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latin typeface="Times New Roman"/>
                        </a:rPr>
                        <a:t>Температура крышки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latin typeface="Times New Roman"/>
                        </a:rPr>
                        <a:t>95</a:t>
                      </a:r>
                      <a:r>
                        <a:rPr lang="ru-RU" sz="1800" b="0" strike="noStrike" spc="-1">
                          <a:solidFill>
                            <a:srgbClr val="333333"/>
                          </a:solidFill>
                          <a:latin typeface="Times New Roman"/>
                        </a:rPr>
                        <a:t>°C 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276</TotalTime>
  <Words>822</Words>
  <Application>Microsoft Office PowerPoint</Application>
  <PresentationFormat>Произвольный</PresentationFormat>
  <Paragraphs>99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Office Theme</vt:lpstr>
      <vt:lpstr>Office Theme</vt:lpstr>
      <vt:lpstr>Office Theme</vt:lpstr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/>
  <dc:creator/>
  <dc:description/>
  <cp:lastModifiedBy>Вера</cp:lastModifiedBy>
  <cp:revision>17</cp:revision>
  <dcterms:created xsi:type="dcterms:W3CDTF">2022-10-21T17:33:09Z</dcterms:created>
  <dcterms:modified xsi:type="dcterms:W3CDTF">2023-10-13T08:47:48Z</dcterms:modified>
  <dc:language>ru-RU</dc:language>
</cp:coreProperties>
</file>