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4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CFFCE6-285B-0CA2-216E-87E1A6000D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565" y="248194"/>
            <a:ext cx="10999694" cy="660980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Раменская общеобразовательная школа №19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презентации: 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Рецессивные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гены.</a:t>
            </a:r>
            <a:b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Заболевания передающиеся </a:t>
            </a:r>
            <a:r>
              <a: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наследственным </a:t>
            </a:r>
            <a:r>
              <a:rPr lang="ru-RU" sz="28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путём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ученицы 10 Б класса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Барыкиной Вероники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Горидько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Оксана Михайловна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г.Раменское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2024г.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523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55318C3-6B3A-0CEB-57FD-E72BA23F69DB}"/>
              </a:ext>
            </a:extLst>
          </p:cNvPr>
          <p:cNvSpPr txBox="1"/>
          <p:nvPr/>
        </p:nvSpPr>
        <p:spPr>
          <a:xfrm>
            <a:off x="152401" y="447675"/>
            <a:ext cx="103441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Гипотеза моего проекта состоит в том</a:t>
            </a:r>
            <a:r>
              <a:rPr lang="en-US" sz="3200" dirty="0"/>
              <a:t>,</a:t>
            </a:r>
            <a:endParaRPr lang="ru-RU" sz="3200" dirty="0"/>
          </a:p>
          <a:p>
            <a:r>
              <a:rPr lang="ru-RU" sz="3200" dirty="0"/>
              <a:t> чтобы доказать </a:t>
            </a:r>
            <a:r>
              <a:rPr lang="en-US" sz="3200" dirty="0"/>
              <a:t>,</a:t>
            </a:r>
            <a:r>
              <a:rPr lang="ru-RU" sz="3200" dirty="0"/>
              <a:t>что есть более сильные заболевания</a:t>
            </a:r>
            <a:r>
              <a:rPr lang="en-US" sz="3200" dirty="0"/>
              <a:t> </a:t>
            </a:r>
            <a:r>
              <a:rPr lang="ru-RU" sz="3200" dirty="0"/>
              <a:t>по наследству </a:t>
            </a:r>
            <a:r>
              <a:rPr lang="en-US" sz="3200" dirty="0"/>
              <a:t>,</a:t>
            </a:r>
            <a:r>
              <a:rPr lang="ru-RU" sz="3200" dirty="0"/>
              <a:t>а другие более слабые  уходят в «спячку».</a:t>
            </a:r>
          </a:p>
          <a:p>
            <a:endParaRPr lang="ru-RU" sz="3200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="" xmlns:a16="http://schemas.microsoft.com/office/drawing/2014/main" id="{E41CC316-EEE6-FE00-7076-887AD58AD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645" y="3002220"/>
            <a:ext cx="3866355" cy="3576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34188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6662D55-5E40-8E7B-85CE-CB7C8B12CC69}"/>
              </a:ext>
            </a:extLst>
          </p:cNvPr>
          <p:cNvSpPr txBox="1"/>
          <p:nvPr/>
        </p:nvSpPr>
        <p:spPr>
          <a:xfrm>
            <a:off x="0" y="304800"/>
            <a:ext cx="94195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Цель. Показать </a:t>
            </a:r>
            <a:r>
              <a:rPr lang="en-US" sz="2800" dirty="0"/>
              <a:t>,</a:t>
            </a:r>
            <a:r>
              <a:rPr lang="ru-RU" sz="2800" dirty="0"/>
              <a:t> как гены могут повлиять на здоровье</a:t>
            </a:r>
          </a:p>
          <a:p>
            <a:r>
              <a:rPr lang="ru-RU" sz="2800" dirty="0"/>
              <a:t>человека и предостеречь  общество от возможных</a:t>
            </a:r>
          </a:p>
          <a:p>
            <a:r>
              <a:rPr lang="ru-RU" sz="2800" dirty="0"/>
              <a:t> опасностей связанных с данной темой.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C0D2E59-7BDD-6708-E9A7-49A049CFFA4A}"/>
              </a:ext>
            </a:extLst>
          </p:cNvPr>
          <p:cNvSpPr txBox="1"/>
          <p:nvPr/>
        </p:nvSpPr>
        <p:spPr>
          <a:xfrm>
            <a:off x="0" y="1781175"/>
            <a:ext cx="9635971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Задача. </a:t>
            </a:r>
          </a:p>
          <a:p>
            <a:r>
              <a:rPr lang="ru-RU" sz="2800" dirty="0"/>
              <a:t>1.Понять что такое рецессивные гены</a:t>
            </a:r>
          </a:p>
          <a:p>
            <a:r>
              <a:rPr lang="ru-RU" sz="2800" dirty="0"/>
              <a:t>2.Рассмотреть близкородственные отношения</a:t>
            </a:r>
          </a:p>
          <a:p>
            <a:r>
              <a:rPr lang="ru-RU" sz="2800" dirty="0"/>
              <a:t>и к чему это приводит</a:t>
            </a:r>
          </a:p>
          <a:p>
            <a:r>
              <a:rPr lang="ru-RU" sz="2800" dirty="0"/>
              <a:t>3.Взглянуть в прошлое и истории </a:t>
            </a:r>
            <a:r>
              <a:rPr lang="en-US" sz="2800" dirty="0"/>
              <a:t>,</a:t>
            </a:r>
            <a:r>
              <a:rPr lang="ru-RU" sz="2800" dirty="0"/>
              <a:t>посмотрев</a:t>
            </a:r>
            <a:r>
              <a:rPr lang="en-US" sz="2800" dirty="0"/>
              <a:t>,</a:t>
            </a:r>
            <a:r>
              <a:rPr lang="ru-RU" sz="2800" dirty="0"/>
              <a:t> как люди </a:t>
            </a:r>
          </a:p>
          <a:p>
            <a:r>
              <a:rPr lang="ru-RU" sz="2800" dirty="0"/>
              <a:t>относились к инцесту</a:t>
            </a:r>
          </a:p>
          <a:p>
            <a:r>
              <a:rPr lang="ru-RU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F493404-C5F4-737C-C645-504F2E9FE485}"/>
              </a:ext>
            </a:extLst>
          </p:cNvPr>
          <p:cNvSpPr txBox="1"/>
          <p:nvPr/>
        </p:nvSpPr>
        <p:spPr>
          <a:xfrm>
            <a:off x="104775" y="4827210"/>
            <a:ext cx="801693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Актуальность. Немногие знают откуда у них то</a:t>
            </a:r>
          </a:p>
          <a:p>
            <a:r>
              <a:rPr lang="ru-RU" sz="2800" dirty="0"/>
              <a:t> или иное заболевание.</a:t>
            </a:r>
          </a:p>
          <a:p>
            <a:r>
              <a:rPr lang="ru-RU" sz="2800" dirty="0"/>
              <a:t> Я хочу рассказать</a:t>
            </a:r>
            <a:r>
              <a:rPr lang="en-US" sz="2800" dirty="0"/>
              <a:t>,</a:t>
            </a:r>
            <a:r>
              <a:rPr lang="ru-RU" sz="2800" dirty="0"/>
              <a:t>что одной из </a:t>
            </a:r>
          </a:p>
          <a:p>
            <a:r>
              <a:rPr lang="ru-RU" sz="2800" dirty="0"/>
              <a:t>причин может быть рецессивный ген</a:t>
            </a:r>
          </a:p>
        </p:txBody>
      </p:sp>
    </p:spTree>
    <p:extLst>
      <p:ext uri="{BB962C8B-B14F-4D97-AF65-F5344CB8AC3E}">
        <p14:creationId xmlns="" xmlns:p14="http://schemas.microsoft.com/office/powerpoint/2010/main" val="2280596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F5A2222F-8946-EFDB-7A97-9375C3FEAC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856"/>
          <a:stretch/>
        </p:blipFill>
        <p:spPr bwMode="auto">
          <a:xfrm>
            <a:off x="328612" y="2368927"/>
            <a:ext cx="9043962" cy="3648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D3B2FAB-A65E-E054-94FF-C80B13B32077}"/>
              </a:ext>
            </a:extLst>
          </p:cNvPr>
          <p:cNvSpPr txBox="1"/>
          <p:nvPr/>
        </p:nvSpPr>
        <p:spPr>
          <a:xfrm>
            <a:off x="923924" y="381002"/>
            <a:ext cx="80105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Рецессивные ген-это ген который состоит из двух одинаковых вариантов одного и того же полиморфизма</a:t>
            </a:r>
            <a:endParaRPr lang="ru-RU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030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D6FEDAD-88D9-A214-FAE9-371040E2EA53}"/>
              </a:ext>
            </a:extLst>
          </p:cNvPr>
          <p:cNvSpPr txBox="1"/>
          <p:nvPr/>
        </p:nvSpPr>
        <p:spPr>
          <a:xfrm>
            <a:off x="1752600" y="75630"/>
            <a:ext cx="7406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Инбридинг и инцест. Одна из причин почему рецессивные гены могут стать определяющими качество работы данной пары генов.</a:t>
            </a:r>
            <a:endParaRPr lang="ru-RU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F66A146-EB40-E32C-A88D-C335F7729CCD}"/>
              </a:ext>
            </a:extLst>
          </p:cNvPr>
          <p:cNvSpPr txBox="1"/>
          <p:nvPr/>
        </p:nvSpPr>
        <p:spPr>
          <a:xfrm>
            <a:off x="0" y="1275959"/>
            <a:ext cx="350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Инбридинг-это система спаривания особей для получения лучшего результата. Больше всего скрещивают родственных особей.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D464A72-50A3-17AF-5735-B32ECCE89721}"/>
              </a:ext>
            </a:extLst>
          </p:cNvPr>
          <p:cNvSpPr txBox="1"/>
          <p:nvPr/>
        </p:nvSpPr>
        <p:spPr>
          <a:xfrm>
            <a:off x="314324" y="3300812"/>
            <a:ext cx="24479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Инцест-это близкородственные отношения между родственниками</a:t>
            </a:r>
            <a:endParaRPr lang="ru-RU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Правая фигурная скобка 4">
            <a:extLst>
              <a:ext uri="{FF2B5EF4-FFF2-40B4-BE49-F238E27FC236}">
                <a16:creationId xmlns="" xmlns:a16="http://schemas.microsoft.com/office/drawing/2014/main" id="{7344A0D8-C8BD-DACA-753C-713E59B722B4}"/>
              </a:ext>
            </a:extLst>
          </p:cNvPr>
          <p:cNvSpPr/>
          <p:nvPr/>
        </p:nvSpPr>
        <p:spPr>
          <a:xfrm>
            <a:off x="2876549" y="1705161"/>
            <a:ext cx="1962151" cy="2719882"/>
          </a:xfrm>
          <a:prstGeom prst="rightBrace">
            <a:avLst>
              <a:gd name="adj1" fmla="val 8333"/>
              <a:gd name="adj2" fmla="val 5604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D8ED569-BB07-8B2D-B691-01B42BB959D8}"/>
              </a:ext>
            </a:extLst>
          </p:cNvPr>
          <p:cNvSpPr txBox="1"/>
          <p:nvPr/>
        </p:nvSpPr>
        <p:spPr>
          <a:xfrm>
            <a:off x="4746170" y="2435211"/>
            <a:ext cx="19621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Из-за таких отношений появляются разные уродства</a:t>
            </a:r>
            <a:endParaRPr lang="ru-RU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="" xmlns:a16="http://schemas.microsoft.com/office/drawing/2014/main" id="{5500CAF1-2770-58A3-02AF-F8269C180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4281028"/>
            <a:ext cx="6006193" cy="221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5386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="" xmlns:a16="http://schemas.microsoft.com/office/drawing/2014/main" id="{469D21B8-F68F-F7EF-71C0-6FDFFA0F4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95" y="3205086"/>
            <a:ext cx="4287140" cy="3566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A8A3999-1BC8-4782-967D-1725DC57D7B0}"/>
              </a:ext>
            </a:extLst>
          </p:cNvPr>
          <p:cNvSpPr txBox="1"/>
          <p:nvPr/>
        </p:nvSpPr>
        <p:spPr>
          <a:xfrm>
            <a:off x="244927" y="167368"/>
            <a:ext cx="4972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Близкородственные отношения в искусстве и истории прошлого</a:t>
            </a:r>
            <a:endParaRPr lang="ru-RU" sz="2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D03C91F-D9F5-E7D2-FCFF-CDBB3BF4C378}"/>
              </a:ext>
            </a:extLst>
          </p:cNvPr>
          <p:cNvSpPr txBox="1"/>
          <p:nvPr/>
        </p:nvSpPr>
        <p:spPr>
          <a:xfrm>
            <a:off x="344031" y="1674674"/>
            <a:ext cx="9044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Если рассматривать инцест в искусстве</a:t>
            </a:r>
            <a:r>
              <a:rPr lang="en-US" dirty="0"/>
              <a:t>,</a:t>
            </a:r>
            <a:r>
              <a:rPr lang="ru-RU" dirty="0"/>
              <a:t>то чаще всего это порицались и дети таких отношений называли «проклятыми». В  истории же ( особенно Средневековье) все было наоборот</a:t>
            </a:r>
            <a:r>
              <a:rPr lang="en-US" dirty="0"/>
              <a:t>, </a:t>
            </a:r>
            <a:r>
              <a:rPr lang="ru-RU" dirty="0"/>
              <a:t>тогда у них действовал принцип сохранить свою «голубую» кровь.</a:t>
            </a:r>
            <a:endParaRPr lang="ru-RU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4FB094-EEF7-ADB2-0CA4-7E9527685CD7}"/>
              </a:ext>
            </a:extLst>
          </p:cNvPr>
          <p:cNvSpPr txBox="1"/>
          <p:nvPr/>
        </p:nvSpPr>
        <p:spPr>
          <a:xfrm>
            <a:off x="5216978" y="3868696"/>
            <a:ext cx="2220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Миф «Царь Эдип: трагедия незнания»</a:t>
            </a:r>
            <a:endParaRPr lang="ru-RU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6A64B542-0644-6AC3-338F-850ADB13EC68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5323116" y="4792026"/>
            <a:ext cx="1004206" cy="33109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70108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34CE015-26F0-C5E1-4C98-CCFB3D7616F8}"/>
              </a:ext>
            </a:extLst>
          </p:cNvPr>
          <p:cNvSpPr txBox="1"/>
          <p:nvPr/>
        </p:nvSpPr>
        <p:spPr>
          <a:xfrm>
            <a:off x="257718" y="166568"/>
            <a:ext cx="6621237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Генетические заболевания зависят от генотипа и среды.</a:t>
            </a:r>
          </a:p>
          <a:p>
            <a:endParaRPr lang="ru-RU" sz="2000" dirty="0"/>
          </a:p>
          <a:p>
            <a:r>
              <a:rPr lang="ru-RU" sz="2000" dirty="0"/>
              <a:t> Я провела свое собственное расследование</a:t>
            </a:r>
            <a:r>
              <a:rPr lang="en-US" sz="2000" dirty="0"/>
              <a:t>,</a:t>
            </a:r>
            <a:r>
              <a:rPr lang="ru-RU" sz="2000" dirty="0"/>
              <a:t>где рассмотрела свое генеалогическое древо . Это один из методов изучении генетики человека. Через некоторое время я заметила</a:t>
            </a:r>
            <a:r>
              <a:rPr lang="en-US" sz="2000" dirty="0"/>
              <a:t>,</a:t>
            </a:r>
            <a:r>
              <a:rPr lang="ru-RU" sz="2000" dirty="0"/>
              <a:t> что  некоторые болезни повторяются и передаются по наследству .А некоторые ушли в «спячку».</a:t>
            </a:r>
          </a:p>
          <a:p>
            <a:endParaRPr lang="ru-RU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dirty="0"/>
              <a:t>ВЫВОД</a:t>
            </a:r>
            <a:endParaRPr lang="ru-RU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000" dirty="0"/>
              <a:t>Я рассмотрела</a:t>
            </a:r>
            <a:r>
              <a:rPr lang="en-US" sz="2000" dirty="0"/>
              <a:t>,</a:t>
            </a:r>
            <a:r>
              <a:rPr lang="ru-RU" sz="2000" dirty="0"/>
              <a:t>что такое рецессивные гены</a:t>
            </a:r>
            <a:r>
              <a:rPr lang="en-US" sz="2000" dirty="0"/>
              <a:t>,</a:t>
            </a:r>
            <a:r>
              <a:rPr lang="ru-RU" sz="2000" dirty="0"/>
              <a:t>показала опасность инбридинга и инцеста . На собственном опыте и исследовании я подтвердила свою гипотезу</a:t>
            </a:r>
            <a:r>
              <a:rPr lang="ru-RU" dirty="0"/>
              <a:t>.</a:t>
            </a:r>
            <a:endParaRPr lang="ru-RU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="" xmlns:a16="http://schemas.microsoft.com/office/drawing/2014/main" id="{E307FC91-9A37-F181-09C5-39A7CDE4B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705" y="2854863"/>
            <a:ext cx="4467497" cy="38941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27862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29054B3-F8A0-7307-27D7-0038A5DF0E5F}"/>
              </a:ext>
            </a:extLst>
          </p:cNvPr>
          <p:cNvSpPr txBox="1"/>
          <p:nvPr/>
        </p:nvSpPr>
        <p:spPr>
          <a:xfrm>
            <a:off x="1181100" y="495300"/>
            <a:ext cx="4322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/>
              <a:t>Список литературы</a:t>
            </a:r>
            <a:endParaRPr lang="ru-RU" sz="36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A91E594-599E-BBC0-E074-80351A4014BC}"/>
              </a:ext>
            </a:extLst>
          </p:cNvPr>
          <p:cNvSpPr txBox="1"/>
          <p:nvPr/>
        </p:nvSpPr>
        <p:spPr>
          <a:xfrm rot="6030738">
            <a:off x="2914650" y="22383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3A45543-8AC0-7B91-65F5-266E74177C5F}"/>
              </a:ext>
            </a:extLst>
          </p:cNvPr>
          <p:cNvSpPr txBox="1"/>
          <p:nvPr/>
        </p:nvSpPr>
        <p:spPr>
          <a:xfrm>
            <a:off x="515231" y="1434316"/>
            <a:ext cx="8163015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 Алиханян С.И., Акифьев А.П., Чернин Л.С. Общая генетика: Учеб. - М.: </a:t>
            </a:r>
            <a:r>
              <a:rPr lang="ru-RU" dirty="0" err="1"/>
              <a:t>Высш</a:t>
            </a:r>
            <a:r>
              <a:rPr lang="ru-RU" dirty="0"/>
              <a:t>. шк., 2020. - 448 с.</a:t>
            </a:r>
          </a:p>
          <a:p>
            <a:r>
              <a:rPr lang="ru-RU" dirty="0"/>
              <a:t>2. Берг Р., Давиденков С. Наследственность и наследственные болезни</a:t>
            </a:r>
          </a:p>
          <a:p>
            <a:r>
              <a:rPr lang="ru-RU" dirty="0"/>
              <a:t>человека. Л., 2019. – 102 с.</a:t>
            </a:r>
          </a:p>
          <a:p>
            <a:r>
              <a:rPr lang="ru-RU" dirty="0"/>
              <a:t>3. Биологический энциклопедический словарь. М.,1986.</a:t>
            </a:r>
          </a:p>
          <a:p>
            <a:r>
              <a:rPr lang="ru-RU" dirty="0"/>
              <a:t>4. </a:t>
            </a:r>
            <a:r>
              <a:rPr lang="ru-RU" dirty="0" err="1"/>
              <a:t>Левонтин</a:t>
            </a:r>
            <a:r>
              <a:rPr lang="ru-RU" dirty="0"/>
              <a:t> Р. Человеческая индивидуальность: наследственность и</a:t>
            </a:r>
          </a:p>
          <a:p>
            <a:r>
              <a:rPr lang="ru-RU" dirty="0"/>
              <a:t>среда. М., 2021. – 85 с.</a:t>
            </a:r>
          </a:p>
          <a:p>
            <a:endParaRPr lang="ru-RU" dirty="0"/>
          </a:p>
          <a:p>
            <a:r>
              <a:rPr lang="ru-RU" sz="3200" dirty="0"/>
              <a:t>Электронные ресурсы</a:t>
            </a:r>
          </a:p>
          <a:p>
            <a:endParaRPr lang="ru-RU" dirty="0"/>
          </a:p>
          <a:p>
            <a:r>
              <a:rPr lang="ru-RU" dirty="0"/>
              <a:t>1. www.ornl.gov/techresourc/human.genome/home.html [Электронный</a:t>
            </a:r>
          </a:p>
          <a:p>
            <a:r>
              <a:rPr lang="ru-RU" dirty="0"/>
              <a:t>ресурс] (дата обращения 27.09.2024)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582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8185695-795F-1542-278E-A413F2BAB11C}"/>
              </a:ext>
            </a:extLst>
          </p:cNvPr>
          <p:cNvSpPr txBox="1"/>
          <p:nvPr/>
        </p:nvSpPr>
        <p:spPr>
          <a:xfrm>
            <a:off x="2386148" y="801187"/>
            <a:ext cx="59305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Спасибо за внимание</a:t>
            </a: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="" xmlns:a16="http://schemas.microsoft.com/office/drawing/2014/main" id="{69485A71-A290-4AE9-B57A-639A3B8C0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70" y="2272937"/>
            <a:ext cx="7625443" cy="43499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1968837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194</TotalTime>
  <Words>401</Words>
  <Application>Microsoft Office PowerPoint</Application>
  <PresentationFormat>Произвольный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Муниципальное образовательное учреждение Раменская общеобразовательная школа №19    Тема презентации:   Рецессивные гены. Заболевания передающиеся наследственным путём   Работа ученицы 10 Б класса Барыкиной Вероники Руководитель проекта Горидько Оксана Михайловна г.Раменское 2024г.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«Рецессивные ДНК. Заболевания передающиеся наследственным путем».</dc:title>
  <dc:creator>Ангелина Барыкина</dc:creator>
  <cp:lastModifiedBy>Lenovo</cp:lastModifiedBy>
  <cp:revision>6</cp:revision>
  <dcterms:created xsi:type="dcterms:W3CDTF">2024-10-02T14:12:30Z</dcterms:created>
  <dcterms:modified xsi:type="dcterms:W3CDTF">2024-10-03T20:51:19Z</dcterms:modified>
</cp:coreProperties>
</file>