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5" r:id="rId3"/>
    <p:sldId id="262" r:id="rId4"/>
    <p:sldId id="259" r:id="rId5"/>
    <p:sldId id="264" r:id="rId6"/>
    <p:sldId id="266" r:id="rId7"/>
    <p:sldId id="274" r:id="rId8"/>
    <p:sldId id="267" r:id="rId9"/>
    <p:sldId id="270" r:id="rId10"/>
    <p:sldId id="271" r:id="rId11"/>
    <p:sldId id="272" r:id="rId12"/>
    <p:sldId id="273" r:id="rId13"/>
    <p:sldId id="261" r:id="rId14"/>
    <p:sldId id="277" r:id="rId15"/>
    <p:sldId id="260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9102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98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30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009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384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431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859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25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609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616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909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68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12298-F62E-4A6C-AFF2-964AF2423919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16248-0B00-4749-A2E3-9D19C5B3E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22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3C65528-B24F-4BC0-50D7-81D5C9B3B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8" y="2924944"/>
            <a:ext cx="4032448" cy="245080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8F13E7-18D9-04EA-2AF2-732790CC83F7}"/>
              </a:ext>
            </a:extLst>
          </p:cNvPr>
          <p:cNvSpPr txBox="1"/>
          <p:nvPr/>
        </p:nvSpPr>
        <p:spPr>
          <a:xfrm>
            <a:off x="503550" y="260648"/>
            <a:ext cx="8568952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гимназия №10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работа:</a:t>
            </a:r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«Секрет зубных паст»</a:t>
            </a:r>
          </a:p>
          <a:p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pPr algn="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Демина Елена,</a:t>
            </a:r>
          </a:p>
          <a:p>
            <a:pPr algn="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обучающаяся 9 «В» класса</a:t>
            </a:r>
          </a:p>
          <a:p>
            <a:pPr algn="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Купрякова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Евгеньевна,</a:t>
            </a:r>
          </a:p>
          <a:p>
            <a:pPr algn="r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                                     учитель биологии</a:t>
            </a:r>
          </a:p>
          <a:p>
            <a:pPr algn="l"/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Егорьевск, 2024г.</a:t>
            </a:r>
            <a:endParaRPr lang="ru-RU" sz="2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73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6309BE-36AF-9206-B024-6FB09A3E80D5}"/>
              </a:ext>
            </a:extLst>
          </p:cNvPr>
          <p:cNvSpPr txBox="1"/>
          <p:nvPr/>
        </p:nvSpPr>
        <p:spPr>
          <a:xfrm>
            <a:off x="1412268" y="260648"/>
            <a:ext cx="773173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Практическая часть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2.4. Определение рН. Нейтрализация кислот пищи с помощью зубной пасты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F66B7C-1A63-56A6-3AB8-3944553AB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18" y="2708920"/>
            <a:ext cx="2514358" cy="32621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1A3F8B-296D-88B9-A0E8-4C7B1C59F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1991748"/>
            <a:ext cx="6456797" cy="489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493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64EB23C-DA0A-2A63-7DF5-1DCE9A9C24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898299"/>
              </p:ext>
            </p:extLst>
          </p:nvPr>
        </p:nvGraphicFramePr>
        <p:xfrm>
          <a:off x="755576" y="3066660"/>
          <a:ext cx="7875344" cy="2678430"/>
        </p:xfrm>
        <a:graphic>
          <a:graphicData uri="http://schemas.openxmlformats.org/drawingml/2006/table">
            <a:tbl>
              <a:tblPr firstRow="1" firstCol="1"/>
              <a:tblGrid>
                <a:gridCol w="1968439">
                  <a:extLst>
                    <a:ext uri="{9D8B030D-6E8A-4147-A177-3AD203B41FA5}">
                      <a16:colId xmlns:a16="http://schemas.microsoft.com/office/drawing/2014/main" val="3429187044"/>
                    </a:ext>
                  </a:extLst>
                </a:gridCol>
                <a:gridCol w="1969233">
                  <a:extLst>
                    <a:ext uri="{9D8B030D-6E8A-4147-A177-3AD203B41FA5}">
                      <a16:colId xmlns:a16="http://schemas.microsoft.com/office/drawing/2014/main" val="1466737916"/>
                    </a:ext>
                  </a:extLst>
                </a:gridCol>
                <a:gridCol w="1968439">
                  <a:extLst>
                    <a:ext uri="{9D8B030D-6E8A-4147-A177-3AD203B41FA5}">
                      <a16:colId xmlns:a16="http://schemas.microsoft.com/office/drawing/2014/main" val="580829868"/>
                    </a:ext>
                  </a:extLst>
                </a:gridCol>
                <a:gridCol w="1969233">
                  <a:extLst>
                    <a:ext uri="{9D8B030D-6E8A-4147-A177-3AD203B41FA5}">
                      <a16:colId xmlns:a16="http://schemas.microsoft.com/office/drawing/2014/main" val="1739633681"/>
                    </a:ext>
                  </a:extLst>
                </a:gridCol>
              </a:tblGrid>
              <a:tr h="3130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Название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69000">
                          <a:srgbClr val="DFF2F7"/>
                        </a:gs>
                        <a:gs pos="43000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23000">
                          <a:schemeClr val="accent1">
                            <a:lumMod val="45000"/>
                            <a:lumOff val="55000"/>
                          </a:schemeClr>
                        </a:gs>
                        <a:gs pos="35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f-ZA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pH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69000">
                          <a:srgbClr val="DFF2F7"/>
                        </a:gs>
                        <a:gs pos="43000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23000">
                          <a:schemeClr val="accent1">
                            <a:lumMod val="45000"/>
                            <a:lumOff val="55000"/>
                          </a:schemeClr>
                        </a:gs>
                        <a:gs pos="35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af-ZA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pH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норма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69000">
                          <a:srgbClr val="DFF2F7"/>
                        </a:gs>
                        <a:gs pos="43000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23000">
                          <a:schemeClr val="accent1">
                            <a:lumMod val="45000"/>
                            <a:lumOff val="55000"/>
                          </a:schemeClr>
                        </a:gs>
                        <a:gs pos="35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Вывод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69000">
                          <a:srgbClr val="DFF2F7"/>
                        </a:gs>
                        <a:gs pos="43000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23000">
                          <a:schemeClr val="accent1">
                            <a:lumMod val="45000"/>
                            <a:lumOff val="55000"/>
                          </a:schemeClr>
                        </a:gs>
                        <a:gs pos="35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29474486"/>
                  </a:ext>
                </a:extLst>
              </a:tr>
              <a:tr h="3130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Colgate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6,5-10,5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соответствует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24009293"/>
                  </a:ext>
                </a:extLst>
              </a:tr>
              <a:tr h="3130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R.O.C.S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7,47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6,5-10,5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соответствует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03114792"/>
                  </a:ext>
                </a:extLst>
              </a:tr>
              <a:tr h="3130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LACALUT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6,2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6,5-10,5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не соответствует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9192686"/>
                  </a:ext>
                </a:extLst>
              </a:tr>
              <a:tr h="3130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Вкус Вилл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7,79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6,5-10,5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соответствует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15732426"/>
                  </a:ext>
                </a:extLst>
              </a:tr>
              <a:tr h="3130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SPLAT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7,96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6,5-10,5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 Narrow" panose="020B0004020202020204" pitchFamily="34" charset="0"/>
                          <a:cs typeface="Times New Roman" panose="02020603050405020304" pitchFamily="18" charset="0"/>
                        </a:rPr>
                        <a:t>соответствует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317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5000">
                          <a:srgbClr val="DFF2F7"/>
                        </a:gs>
                        <a:gs pos="11766">
                          <a:srgbClr val="E6F5F9"/>
                        </a:gs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chemeClr val="accent1">
                            <a:lumMod val="45000"/>
                            <a:lumOff val="55000"/>
                          </a:schemeClr>
                        </a:gs>
                        <a:gs pos="1000">
                          <a:schemeClr val="accent1">
                            <a:lumMod val="45000"/>
                            <a:lumOff val="55000"/>
                          </a:schemeClr>
                        </a:gs>
                        <a:gs pos="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307858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0236FDB-2CBD-783D-93DB-2D681D68A572}"/>
              </a:ext>
            </a:extLst>
          </p:cNvPr>
          <p:cNvSpPr txBox="1"/>
          <p:nvPr/>
        </p:nvSpPr>
        <p:spPr>
          <a:xfrm>
            <a:off x="1187624" y="260648"/>
            <a:ext cx="773173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Практическая часть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2.4. Определение рН. Нейтрализация кислот пищи с помощью зубной пасты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CC2D8D-DB4D-1DD6-A8C0-1CD31199B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21" y="2033464"/>
            <a:ext cx="849694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2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6309BE-36AF-9206-B024-6FB09A3E80D5}"/>
              </a:ext>
            </a:extLst>
          </p:cNvPr>
          <p:cNvSpPr txBox="1"/>
          <p:nvPr/>
        </p:nvSpPr>
        <p:spPr>
          <a:xfrm>
            <a:off x="1412268" y="260648"/>
            <a:ext cx="77317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Практическая часть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2.5. Выявление качеств зубных паст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9DAF4B-FF5B-B0A1-9E6E-E13751F09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73" y="4227355"/>
            <a:ext cx="4015581" cy="24995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3360DAE-1800-F317-F02C-D321F24D8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1"/>
          <a:stretch/>
        </p:blipFill>
        <p:spPr>
          <a:xfrm>
            <a:off x="2564210" y="1340768"/>
            <a:ext cx="4015580" cy="271156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2A6D1AA-B4BB-6409-03CF-81FCFB0770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471" t="50000" r="3237" b="13893"/>
          <a:stretch/>
        </p:blipFill>
        <p:spPr>
          <a:xfrm>
            <a:off x="4860033" y="4227356"/>
            <a:ext cx="3894794" cy="249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829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288E53-0E69-2643-A714-712645D5D2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383" b="11652"/>
          <a:stretch/>
        </p:blipFill>
        <p:spPr>
          <a:xfrm>
            <a:off x="49312" y="4625751"/>
            <a:ext cx="9045376" cy="2232249"/>
          </a:xfrm>
          <a:prstGeom prst="rect">
            <a:avLst/>
          </a:prstGeom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310F2582-0FBF-B55B-D841-BA5482DC7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309610"/>
              </p:ext>
            </p:extLst>
          </p:nvPr>
        </p:nvGraphicFramePr>
        <p:xfrm>
          <a:off x="7887" y="1"/>
          <a:ext cx="9128226" cy="49592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9737">
                  <a:extLst>
                    <a:ext uri="{9D8B030D-6E8A-4147-A177-3AD203B41FA5}">
                      <a16:colId xmlns:a16="http://schemas.microsoft.com/office/drawing/2014/main" val="1675258620"/>
                    </a:ext>
                  </a:extLst>
                </a:gridCol>
                <a:gridCol w="4404129">
                  <a:extLst>
                    <a:ext uri="{9D8B030D-6E8A-4147-A177-3AD203B41FA5}">
                      <a16:colId xmlns:a16="http://schemas.microsoft.com/office/drawing/2014/main" val="4033827845"/>
                    </a:ext>
                  </a:extLst>
                </a:gridCol>
                <a:gridCol w="3544360">
                  <a:extLst>
                    <a:ext uri="{9D8B030D-6E8A-4147-A177-3AD203B41FA5}">
                      <a16:colId xmlns:a16="http://schemas.microsoft.com/office/drawing/2014/main" val="3836721418"/>
                    </a:ext>
                  </a:extLst>
                </a:gridCol>
              </a:tblGrid>
              <a:tr h="2504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пасты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extLst>
                  <a:ext uri="{0D108BD9-81ED-4DB2-BD59-A6C34878D82A}">
                    <a16:rowId xmlns:a16="http://schemas.microsoft.com/office/drawing/2014/main" val="3568113614"/>
                  </a:ext>
                </a:extLst>
              </a:tr>
              <a:tr h="112698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ВкусВилл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Поместив яйцо, обмазанное зубной пастой в стакан с напитком, появились пузырьки, спустя один час пузырьки пропали. Чем дольше яйцо находилось в жидкости с напитком, тем сильнее впитывала в себя скорлупа цвет Колы. Яйцо окрасилось в черный цвет.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приняло цвет газированного напитка, впитав в себя краситель и пищевую добавку, которая входит в состав напитка. Паста на смогла защитить скорлупу от напитка.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extLst>
                  <a:ext uri="{0D108BD9-81ED-4DB2-BD59-A6C34878D82A}">
                    <a16:rowId xmlns:a16="http://schemas.microsoft.com/office/drawing/2014/main" val="2415095494"/>
                  </a:ext>
                </a:extLst>
              </a:tr>
              <a:tr h="7061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Colgate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24 часов, яйцо понемногу впитывало в себя цвет напитка. Яйцо окрасилось в коричневый цвет не значительно.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окрасилось в цвет газированного напитка не значительно. Паста смогла защитить скорлупу от воздействия Колы.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extLst>
                  <a:ext uri="{0D108BD9-81ED-4DB2-BD59-A6C34878D82A}">
                    <a16:rowId xmlns:a16="http://schemas.microsoft.com/office/drawing/2014/main" val="605219095"/>
                  </a:ext>
                </a:extLst>
              </a:tr>
              <a:tr h="9086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«R.O.C.S»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погружении яйца, обмазанного зубной пастой, появились пузырьки, которые исчезли спустя 5 минут. В течение двух дней, яйцо понемногу впитывало в себя цвет напитка. Яйцо почти не окрасилось.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почти не окрасилось в цвет газированного напитка Паста смогла защитить скорлупу от воздействия Колы.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extLst>
                  <a:ext uri="{0D108BD9-81ED-4DB2-BD59-A6C34878D82A}">
                    <a16:rowId xmlns:a16="http://schemas.microsoft.com/office/drawing/2014/main" val="1837513891"/>
                  </a:ext>
                </a:extLst>
              </a:tr>
              <a:tr h="7722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SPLAT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Чем дольше яйцо находилось в жидкости с напитком, тем сильнее впитывала в себя скорлупа цвет Колы. Яйцо окрасилось в черный цвет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приняло цвет газированного напитка, впитав в себя краситель и пищевую добавку, которая входит в состав напитка. Паста на смогла защитить скорлупу от напитка.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extLst>
                  <a:ext uri="{0D108BD9-81ED-4DB2-BD59-A6C34878D82A}">
                    <a16:rowId xmlns:a16="http://schemas.microsoft.com/office/drawing/2014/main" val="2544286900"/>
                  </a:ext>
                </a:extLst>
              </a:tr>
              <a:tr h="117664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«LACALUT»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Обмазанное яйцо зубной пастой погружаем в стакан с газированным напитком, при погружении пузырьков не было. На протяжении всего опыта яйцо почти не принимало цвет напитка. Яйцо почти не окрасилось, только приобрело слегка коричневый оттенок.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почти не окрасилось в цвет газировки. Скорлупа не пострадала, осталась такой же твердой. Паста полностью смогла защитить скорлупу от газированного напитка.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031" marR="24031" marT="0" marB="0"/>
                </a:tc>
                <a:extLst>
                  <a:ext uri="{0D108BD9-81ED-4DB2-BD59-A6C34878D82A}">
                    <a16:rowId xmlns:a16="http://schemas.microsoft.com/office/drawing/2014/main" val="3701925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94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1CF359-FC3C-590D-7BE2-2A41FA96D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076880"/>
            <a:ext cx="3645024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EEFE62-E425-7D11-6988-F44F6E384C4C}"/>
              </a:ext>
            </a:extLst>
          </p:cNvPr>
          <p:cNvSpPr txBox="1"/>
          <p:nvPr/>
        </p:nvSpPr>
        <p:spPr>
          <a:xfrm>
            <a:off x="2718048" y="499700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DA1F28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Заключение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114C6C1-C2DB-153E-1412-8FFD0BC4E2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060848"/>
            <a:ext cx="3573014" cy="324036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AB629B7-2D48-BCCF-0FB4-8F7A52D32194}"/>
              </a:ext>
            </a:extLst>
          </p:cNvPr>
          <p:cNvSpPr/>
          <p:nvPr/>
        </p:nvSpPr>
        <p:spPr>
          <a:xfrm>
            <a:off x="118347" y="5663314"/>
            <a:ext cx="948336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/>
                <a:solidFill>
                  <a:schemeClr val="accent4"/>
                </a:solidFill>
              </a:rPr>
              <a:t>Секрет вашей ослепительной улыбки</a:t>
            </a:r>
          </a:p>
        </p:txBody>
      </p:sp>
    </p:spTree>
    <p:extLst>
      <p:ext uri="{BB962C8B-B14F-4D97-AF65-F5344CB8AC3E}">
        <p14:creationId xmlns:p14="http://schemas.microsoft.com/office/powerpoint/2010/main" val="2857952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1E793EE-154F-9AFB-82A1-571FEB54AA4E}"/>
              </a:ext>
            </a:extLst>
          </p:cNvPr>
          <p:cNvSpPr txBox="1"/>
          <p:nvPr/>
        </p:nvSpPr>
        <p:spPr>
          <a:xfrm>
            <a:off x="1763688" y="188640"/>
            <a:ext cx="631844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Здоровые зубы и шикарная белоснежная улыбка в ваших руках!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B8914CB-D0AE-1DF9-8B31-582ECD0EC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204864"/>
            <a:ext cx="3600400" cy="36004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3DDFE05-4294-D561-190C-1ABFF264A3C3}"/>
              </a:ext>
            </a:extLst>
          </p:cNvPr>
          <p:cNvSpPr/>
          <p:nvPr/>
        </p:nvSpPr>
        <p:spPr>
          <a:xfrm>
            <a:off x="683568" y="1772816"/>
            <a:ext cx="8250080" cy="47525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846668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4CC00E5-2EBC-66B0-D997-1617A3B80430}"/>
              </a:ext>
            </a:extLst>
          </p:cNvPr>
          <p:cNvSpPr txBox="1"/>
          <p:nvPr/>
        </p:nvSpPr>
        <p:spPr>
          <a:xfrm>
            <a:off x="539552" y="188640"/>
            <a:ext cx="9289032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Рекламные слоганы для зубной пасты</a:t>
            </a:r>
          </a:p>
          <a:p>
            <a:pPr algn="ctr"/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грызть гранит науки? Укрепляй зубы!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Дешевле, чем лечить потом зубы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Горошинка на щетку и все будет четко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Безопасное отбеливание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повода для радости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Оружие против кариеса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Волосы не зубы…а, точно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более здоровую сторону отбеливания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Дешевле, чем стоматолог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Вспенит зубы, отбелит и здоровье сохранит!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прячь зубы!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 СЫР!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8F4BCA-0E61-FFFD-BC56-E749F97E39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92" y="1037991"/>
            <a:ext cx="9125266" cy="5881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854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5C8C84-9CF4-EF73-CA74-CD8B30FA2AFD}"/>
              </a:ext>
            </a:extLst>
          </p:cNvPr>
          <p:cNvSpPr txBox="1"/>
          <p:nvPr/>
        </p:nvSpPr>
        <p:spPr>
          <a:xfrm>
            <a:off x="323528" y="332656"/>
            <a:ext cx="9066730" cy="4539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эффективность    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действия защитных свойств зубных паст.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Объект исследования: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зубные пасты разных торговых марок.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Цель проекта: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выявление качества зубных паст разных торговых марок.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Гипотеза: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правильного выбора зубной пасты во многом зависит здоровье и красота зубов.</a:t>
            </a:r>
            <a:br>
              <a:rPr lang="ru-RU" sz="2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7113A3-84FB-A076-E4E6-7993E822A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3919604"/>
            <a:ext cx="5148064" cy="2938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322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456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</p:txBody>
      </p:sp>
      <p:sp>
        <p:nvSpPr>
          <p:cNvPr id="9" name="Rectangle 257"/>
          <p:cNvSpPr>
            <a:spLocks noChangeArrowheads="1"/>
          </p:cNvSpPr>
          <p:nvPr/>
        </p:nvSpPr>
        <p:spPr bwMode="gray">
          <a:xfrm rot="3419336">
            <a:off x="1372919" y="121581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0" name="Text Box 258"/>
          <p:cNvSpPr txBox="1">
            <a:spLocks noChangeArrowheads="1"/>
          </p:cNvSpPr>
          <p:nvPr/>
        </p:nvSpPr>
        <p:spPr bwMode="gray">
          <a:xfrm>
            <a:off x="2113643" y="1162038"/>
            <a:ext cx="7058775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- ознакомиться с литературой, интернет- ресурсами</a:t>
            </a:r>
          </a:p>
          <a:p>
            <a:pPr eaLnBrk="0" hangingPunct="0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по теме исследования;</a:t>
            </a:r>
          </a:p>
          <a:p>
            <a:pPr eaLnBrk="0" hangingPunct="0"/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eaLnBrk="0" hangingPunct="0"/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EF3ED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latin typeface="Arial" charset="0"/>
            </a:endParaRPr>
          </a:p>
        </p:txBody>
      </p:sp>
      <p:sp>
        <p:nvSpPr>
          <p:cNvPr id="11" name="Text Box 259"/>
          <p:cNvSpPr txBox="1">
            <a:spLocks noChangeArrowheads="1"/>
          </p:cNvSpPr>
          <p:nvPr/>
        </p:nvSpPr>
        <p:spPr bwMode="gray">
          <a:xfrm>
            <a:off x="1447625" y="12581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13" name="Rectangle 261"/>
          <p:cNvSpPr>
            <a:spLocks noChangeArrowheads="1"/>
          </p:cNvSpPr>
          <p:nvPr/>
        </p:nvSpPr>
        <p:spPr bwMode="gray">
          <a:xfrm rot="3419336">
            <a:off x="1216210" y="215882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4" name="Text Box 262"/>
          <p:cNvSpPr txBox="1">
            <a:spLocks noChangeArrowheads="1"/>
          </p:cNvSpPr>
          <p:nvPr/>
        </p:nvSpPr>
        <p:spPr bwMode="gray">
          <a:xfrm>
            <a:off x="1447625" y="215719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16" name="Rectangle 264"/>
          <p:cNvSpPr>
            <a:spLocks noChangeArrowheads="1"/>
          </p:cNvSpPr>
          <p:nvPr/>
        </p:nvSpPr>
        <p:spPr bwMode="gray">
          <a:xfrm rot="3419336">
            <a:off x="1224559" y="3180900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7" name="Text Box 265"/>
          <p:cNvSpPr txBox="1">
            <a:spLocks noChangeArrowheads="1"/>
          </p:cNvSpPr>
          <p:nvPr/>
        </p:nvSpPr>
        <p:spPr bwMode="gray">
          <a:xfrm>
            <a:off x="1371691" y="320040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AEE0E7-3B15-3DBC-33E8-6FCF0E795296}"/>
              </a:ext>
            </a:extLst>
          </p:cNvPr>
          <p:cNvSpPr txBox="1">
            <a:spLocks/>
          </p:cNvSpPr>
          <p:nvPr/>
        </p:nvSpPr>
        <p:spPr>
          <a:xfrm>
            <a:off x="2145458" y="1760986"/>
            <a:ext cx="7179055" cy="309659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- оценить степень воздействия выбранных зубных паст на эмаль зубов в ходе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исследоваия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;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EF3ED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- создать презентацию о проделанной работе и ознакомить ее с ней учащихся гимназии.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EF3ED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EF3ED"/>
              </a:solidFill>
              <a:effectLst/>
              <a:uLnTx/>
              <a:uFillTx/>
              <a:latin typeface="Sagona Book"/>
              <a:ea typeface="+mj-ea"/>
              <a:cs typeface="+mj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7F10DBA-B0BB-788C-816B-53CFBD768B05}"/>
              </a:ext>
            </a:extLst>
          </p:cNvPr>
          <p:cNvSpPr txBox="1"/>
          <p:nvPr/>
        </p:nvSpPr>
        <p:spPr>
          <a:xfrm>
            <a:off x="107504" y="4384257"/>
            <a:ext cx="8702819" cy="2680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Методы исследования: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сбор информации, анализ литературы по данному вопросу, наблюдение,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сравнение, опыт, эксперимент, анкетирование, опрос, статистический подсчет, анализ полученных данных.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EF3ED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B15924E-C9CB-2485-0C06-F7E78C710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1240" y="0"/>
            <a:ext cx="1425936" cy="1372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4204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0FE01FE1-FA5B-C319-2F0F-B259E4FC2E30}"/>
              </a:ext>
            </a:extLst>
          </p:cNvPr>
          <p:cNvSpPr txBox="1">
            <a:spLocks/>
          </p:cNvSpPr>
          <p:nvPr/>
        </p:nvSpPr>
        <p:spPr>
          <a:xfrm>
            <a:off x="150726" y="2924944"/>
            <a:ext cx="8842548" cy="25669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Основная часть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1.1. История возникновения и развития зубных паст и порошков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1.2. Состав и классификация зубных паст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1.3. Строение ротовой полости и зубного аппарат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543E34"/>
              </a:solidFill>
              <a:effectLst/>
              <a:uLnTx/>
              <a:uFillTx/>
              <a:latin typeface="Sagona Book"/>
              <a:ea typeface="+mj-ea"/>
              <a:cs typeface="+mj-cs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5E83F75-AD4C-2E1B-0743-6D4F25FF4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613" y="4581128"/>
            <a:ext cx="4146652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C149FAC-6001-BD4B-98A8-F8498C282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029" y="4509120"/>
            <a:ext cx="4700014" cy="2435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8135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6309BE-36AF-9206-B024-6FB09A3E80D5}"/>
              </a:ext>
            </a:extLst>
          </p:cNvPr>
          <p:cNvSpPr txBox="1"/>
          <p:nvPr/>
        </p:nvSpPr>
        <p:spPr>
          <a:xfrm>
            <a:off x="1907704" y="404664"/>
            <a:ext cx="624644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Практическая часть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2.1. Социологический опрос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D2A877-CAB1-F298-31EC-D849D84CC6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40" r="6782"/>
          <a:stretch/>
        </p:blipFill>
        <p:spPr>
          <a:xfrm>
            <a:off x="-2966" y="2492896"/>
            <a:ext cx="500404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3CD488-6CC7-8E5A-8E89-0B225AE8EB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75" t="14563" r="14563"/>
          <a:stretch/>
        </p:blipFill>
        <p:spPr>
          <a:xfrm>
            <a:off x="4932040" y="2204864"/>
            <a:ext cx="4185083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5160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6309BE-36AF-9206-B024-6FB09A3E80D5}"/>
              </a:ext>
            </a:extLst>
          </p:cNvPr>
          <p:cNvSpPr txBox="1"/>
          <p:nvPr/>
        </p:nvSpPr>
        <p:spPr>
          <a:xfrm>
            <a:off x="1907704" y="404664"/>
            <a:ext cx="624644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Практическая часть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2.1. Социологический опрос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1C22CB4-830A-EE1B-02A5-E3FA629F3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060848"/>
            <a:ext cx="5436097" cy="40770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2D91E1-D14D-B750-F1F3-8B78728BDB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7" y="2060848"/>
            <a:ext cx="3299534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49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6309BE-36AF-9206-B024-6FB09A3E80D5}"/>
              </a:ext>
            </a:extLst>
          </p:cNvPr>
          <p:cNvSpPr txBox="1"/>
          <p:nvPr/>
        </p:nvSpPr>
        <p:spPr>
          <a:xfrm>
            <a:off x="1115616" y="52706"/>
            <a:ext cx="77317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Практическая часть</a:t>
            </a: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2.2. Оценка органолептических и физических свойств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0637-9C39-7999-CB9D-DF3E073F5CE1}"/>
              </a:ext>
            </a:extLst>
          </p:cNvPr>
          <p:cNvSpPr txBox="1"/>
          <p:nvPr/>
        </p:nvSpPr>
        <p:spPr>
          <a:xfrm>
            <a:off x="452732" y="1497000"/>
            <a:ext cx="8712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и органолептические свойства оценивались в соответствии 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ГОСТ 7983-99.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795844-36EF-6FB0-D4A4-031501989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13" y="2087254"/>
            <a:ext cx="4225778" cy="19575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5DBFDDB-4A10-0837-BD21-1967A13B9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077072"/>
            <a:ext cx="9036495" cy="29080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6091366-6422-8AE0-42B1-1B5A21E587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510" y="2087895"/>
            <a:ext cx="4350054" cy="195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6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6309BE-36AF-9206-B024-6FB09A3E80D5}"/>
              </a:ext>
            </a:extLst>
          </p:cNvPr>
          <p:cNvSpPr txBox="1"/>
          <p:nvPr/>
        </p:nvSpPr>
        <p:spPr>
          <a:xfrm>
            <a:off x="1115616" y="332656"/>
            <a:ext cx="77317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Практическая часть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2.3. Пенообразование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4CE95D-99C1-08B7-B47F-A88829CE4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5" y="2238795"/>
            <a:ext cx="3960441" cy="36491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61C649-8ED3-9076-4743-0E5179F574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691"/>
          <a:stretch/>
        </p:blipFill>
        <p:spPr>
          <a:xfrm>
            <a:off x="5004048" y="2238795"/>
            <a:ext cx="3744417" cy="364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397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85cc7e8c02fef3cbfd18b9abeabbb65e43f238"/>
</p:tagLst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711</Words>
  <Application>Microsoft Office PowerPoint</Application>
  <PresentationFormat>Экран (4:3)</PresentationFormat>
  <Paragraphs>107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Sagona Book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Задачи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«Цветные молекулы»</dc:title>
  <dc:creator>obstinate</dc:creator>
  <cp:lastModifiedBy>Дмитрий Купряков</cp:lastModifiedBy>
  <cp:revision>9</cp:revision>
  <dcterms:created xsi:type="dcterms:W3CDTF">2017-10-07T13:38:50Z</dcterms:created>
  <dcterms:modified xsi:type="dcterms:W3CDTF">2024-10-01T10:45:52Z</dcterms:modified>
</cp:coreProperties>
</file>