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4" r:id="rId1"/>
  </p:sldMasterIdLst>
  <p:sldIdLst>
    <p:sldId id="256" r:id="rId2"/>
    <p:sldId id="257" r:id="rId3"/>
    <p:sldId id="258" r:id="rId4"/>
    <p:sldId id="259" r:id="rId5"/>
    <p:sldId id="269" r:id="rId6"/>
    <p:sldId id="261" r:id="rId7"/>
    <p:sldId id="263" r:id="rId8"/>
    <p:sldId id="265" r:id="rId9"/>
    <p:sldId id="270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96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A9FEA7-116D-4024-9340-EA811FCB4FD2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C9F9FD5-7584-473C-9B16-72EB6D6CC7AC}">
      <dgm:prSet phldrT="[Текст]"/>
      <dgm:spPr/>
      <dgm:t>
        <a:bodyPr/>
        <a:lstStyle/>
        <a:p>
          <a:r>
            <a:rPr lang="ru-RU" dirty="0"/>
            <a:t>Цель -провести изучение степени загрязнения окружающей среды, оценить влияние снега с различной степенью загрязнения на рост растений</a:t>
          </a:r>
        </a:p>
      </dgm:t>
    </dgm:pt>
    <dgm:pt modelId="{15A1347A-F316-4296-B08B-82D8F5A57B97}" type="parTrans" cxnId="{20BF0E17-4F95-4D58-A112-4620AFDE1AD8}">
      <dgm:prSet/>
      <dgm:spPr/>
      <dgm:t>
        <a:bodyPr/>
        <a:lstStyle/>
        <a:p>
          <a:endParaRPr lang="ru-RU"/>
        </a:p>
      </dgm:t>
    </dgm:pt>
    <dgm:pt modelId="{A1EE824A-27F0-47E1-8E02-909A60A427BD}" type="sibTrans" cxnId="{20BF0E17-4F95-4D58-A112-4620AFDE1AD8}">
      <dgm:prSet/>
      <dgm:spPr/>
      <dgm:t>
        <a:bodyPr/>
        <a:lstStyle/>
        <a:p>
          <a:endParaRPr lang="ru-RU"/>
        </a:p>
      </dgm:t>
    </dgm:pt>
    <dgm:pt modelId="{4CAF8BF9-48FE-4D5F-B831-8A9B3A6EF13D}">
      <dgm:prSet phldrT="[Текст]"/>
      <dgm:spPr/>
      <dgm:t>
        <a:bodyPr/>
        <a:lstStyle/>
        <a:p>
          <a:pPr algn="ctr"/>
          <a:r>
            <a:rPr lang="ru-RU" dirty="0"/>
            <a:t>Определить общую загрязненность снежного покрова</a:t>
          </a:r>
        </a:p>
      </dgm:t>
    </dgm:pt>
    <dgm:pt modelId="{8C6F38F8-FDF6-4AD0-AEF7-1B73397BF692}" type="parTrans" cxnId="{7EDC0DA2-493A-4074-BFAD-FB124B673ABF}">
      <dgm:prSet/>
      <dgm:spPr/>
      <dgm:t>
        <a:bodyPr/>
        <a:lstStyle/>
        <a:p>
          <a:endParaRPr lang="ru-RU"/>
        </a:p>
      </dgm:t>
    </dgm:pt>
    <dgm:pt modelId="{825AE486-71D6-4C8D-BE32-D8F4DF970E44}" type="sibTrans" cxnId="{7EDC0DA2-493A-4074-BFAD-FB124B673ABF}">
      <dgm:prSet/>
      <dgm:spPr/>
      <dgm:t>
        <a:bodyPr/>
        <a:lstStyle/>
        <a:p>
          <a:endParaRPr lang="ru-RU"/>
        </a:p>
      </dgm:t>
    </dgm:pt>
    <dgm:pt modelId="{CA2B9791-D4F2-4120-B2C3-E955BFB86B97}">
      <dgm:prSet phldrT="[Текст]"/>
      <dgm:spPr/>
      <dgm:t>
        <a:bodyPr/>
        <a:lstStyle/>
        <a:p>
          <a:r>
            <a:rPr lang="ru-RU" dirty="0"/>
            <a:t>Наблюдение за развитием вегетативной системы гороха под воздействием талой воды с разной степенью загрязненности</a:t>
          </a:r>
        </a:p>
      </dgm:t>
    </dgm:pt>
    <dgm:pt modelId="{F6A2BC5A-16F9-4A95-A212-E8A50D29CC10}" type="parTrans" cxnId="{DB43AFFF-C50F-421B-8F08-57FC88F41B30}">
      <dgm:prSet/>
      <dgm:spPr/>
      <dgm:t>
        <a:bodyPr/>
        <a:lstStyle/>
        <a:p>
          <a:endParaRPr lang="ru-RU"/>
        </a:p>
      </dgm:t>
    </dgm:pt>
    <dgm:pt modelId="{909F92CB-5913-4D65-93AE-4EEB42D0044E}" type="sibTrans" cxnId="{DB43AFFF-C50F-421B-8F08-57FC88F41B30}">
      <dgm:prSet/>
      <dgm:spPr/>
      <dgm:t>
        <a:bodyPr/>
        <a:lstStyle/>
        <a:p>
          <a:endParaRPr lang="ru-RU"/>
        </a:p>
      </dgm:t>
    </dgm:pt>
    <dgm:pt modelId="{1F34344B-CA7B-40A2-858F-80D2F83465AE}" type="pres">
      <dgm:prSet presAssocID="{91A9FEA7-116D-4024-9340-EA811FCB4FD2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62EA2CA-3C1B-4AB4-AB8B-2FE3CB564B6E}" type="pres">
      <dgm:prSet presAssocID="{FC9F9FD5-7584-473C-9B16-72EB6D6CC7AC}" presName="vertOne" presStyleCnt="0"/>
      <dgm:spPr/>
    </dgm:pt>
    <dgm:pt modelId="{0D7D3B9E-063D-410F-96E8-492A512AEA20}" type="pres">
      <dgm:prSet presAssocID="{FC9F9FD5-7584-473C-9B16-72EB6D6CC7AC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3DC7E52-2756-4A0E-A540-685817C9A399}" type="pres">
      <dgm:prSet presAssocID="{FC9F9FD5-7584-473C-9B16-72EB6D6CC7AC}" presName="parTransOne" presStyleCnt="0"/>
      <dgm:spPr/>
    </dgm:pt>
    <dgm:pt modelId="{165AC5ED-F365-4183-9BCD-C75EE6BC25E4}" type="pres">
      <dgm:prSet presAssocID="{FC9F9FD5-7584-473C-9B16-72EB6D6CC7AC}" presName="horzOne" presStyleCnt="0"/>
      <dgm:spPr/>
    </dgm:pt>
    <dgm:pt modelId="{38797314-A645-4D85-9F65-0AB20DA84A69}" type="pres">
      <dgm:prSet presAssocID="{4CAF8BF9-48FE-4D5F-B831-8A9B3A6EF13D}" presName="vertTwo" presStyleCnt="0"/>
      <dgm:spPr/>
    </dgm:pt>
    <dgm:pt modelId="{0B28B47D-4E31-47D7-B04A-AE5EBBEC2C88}" type="pres">
      <dgm:prSet presAssocID="{4CAF8BF9-48FE-4D5F-B831-8A9B3A6EF13D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90382D5-CFFF-4B06-A080-32BBD199FDCE}" type="pres">
      <dgm:prSet presAssocID="{4CAF8BF9-48FE-4D5F-B831-8A9B3A6EF13D}" presName="horzTwo" presStyleCnt="0"/>
      <dgm:spPr/>
    </dgm:pt>
    <dgm:pt modelId="{BCC943B8-A523-4641-BDB5-2DEA0D94716A}" type="pres">
      <dgm:prSet presAssocID="{825AE486-71D6-4C8D-BE32-D8F4DF970E44}" presName="sibSpaceTwo" presStyleCnt="0"/>
      <dgm:spPr/>
    </dgm:pt>
    <dgm:pt modelId="{FF9DA80A-FB3C-43F3-90F5-F9A705A806D4}" type="pres">
      <dgm:prSet presAssocID="{CA2B9791-D4F2-4120-B2C3-E955BFB86B97}" presName="vertTwo" presStyleCnt="0"/>
      <dgm:spPr/>
    </dgm:pt>
    <dgm:pt modelId="{3348EB85-9726-4088-A039-F1F1BB453418}" type="pres">
      <dgm:prSet presAssocID="{CA2B9791-D4F2-4120-B2C3-E955BFB86B97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AD2D415-2A8B-428B-8778-6DFDDFDE0511}" type="pres">
      <dgm:prSet presAssocID="{CA2B9791-D4F2-4120-B2C3-E955BFB86B97}" presName="horzTwo" presStyleCnt="0"/>
      <dgm:spPr/>
    </dgm:pt>
  </dgm:ptLst>
  <dgm:cxnLst>
    <dgm:cxn modelId="{7EDC0DA2-493A-4074-BFAD-FB124B673ABF}" srcId="{FC9F9FD5-7584-473C-9B16-72EB6D6CC7AC}" destId="{4CAF8BF9-48FE-4D5F-B831-8A9B3A6EF13D}" srcOrd="0" destOrd="0" parTransId="{8C6F38F8-FDF6-4AD0-AEF7-1B73397BF692}" sibTransId="{825AE486-71D6-4C8D-BE32-D8F4DF970E44}"/>
    <dgm:cxn modelId="{DB43AFFF-C50F-421B-8F08-57FC88F41B30}" srcId="{FC9F9FD5-7584-473C-9B16-72EB6D6CC7AC}" destId="{CA2B9791-D4F2-4120-B2C3-E955BFB86B97}" srcOrd="1" destOrd="0" parTransId="{F6A2BC5A-16F9-4A95-A212-E8A50D29CC10}" sibTransId="{909F92CB-5913-4D65-93AE-4EEB42D0044E}"/>
    <dgm:cxn modelId="{EDE63EFD-A497-4212-B65A-FF7FDF743872}" type="presOf" srcId="{CA2B9791-D4F2-4120-B2C3-E955BFB86B97}" destId="{3348EB85-9726-4088-A039-F1F1BB453418}" srcOrd="0" destOrd="0" presId="urn:microsoft.com/office/officeart/2005/8/layout/hierarchy4"/>
    <dgm:cxn modelId="{B12FF7BC-5656-44F9-B1BE-9BE27A42A0AA}" type="presOf" srcId="{FC9F9FD5-7584-473C-9B16-72EB6D6CC7AC}" destId="{0D7D3B9E-063D-410F-96E8-492A512AEA20}" srcOrd="0" destOrd="0" presId="urn:microsoft.com/office/officeart/2005/8/layout/hierarchy4"/>
    <dgm:cxn modelId="{4DE732C5-D918-4962-9286-D7DF52C33D70}" type="presOf" srcId="{91A9FEA7-116D-4024-9340-EA811FCB4FD2}" destId="{1F34344B-CA7B-40A2-858F-80D2F83465AE}" srcOrd="0" destOrd="0" presId="urn:microsoft.com/office/officeart/2005/8/layout/hierarchy4"/>
    <dgm:cxn modelId="{E6A36172-AD19-4606-9C5D-9835995B1E99}" type="presOf" srcId="{4CAF8BF9-48FE-4D5F-B831-8A9B3A6EF13D}" destId="{0B28B47D-4E31-47D7-B04A-AE5EBBEC2C88}" srcOrd="0" destOrd="0" presId="urn:microsoft.com/office/officeart/2005/8/layout/hierarchy4"/>
    <dgm:cxn modelId="{20BF0E17-4F95-4D58-A112-4620AFDE1AD8}" srcId="{91A9FEA7-116D-4024-9340-EA811FCB4FD2}" destId="{FC9F9FD5-7584-473C-9B16-72EB6D6CC7AC}" srcOrd="0" destOrd="0" parTransId="{15A1347A-F316-4296-B08B-82D8F5A57B97}" sibTransId="{A1EE824A-27F0-47E1-8E02-909A60A427BD}"/>
    <dgm:cxn modelId="{CB1C33F3-F2C2-42C2-A17B-8FA5C2989A86}" type="presParOf" srcId="{1F34344B-CA7B-40A2-858F-80D2F83465AE}" destId="{A62EA2CA-3C1B-4AB4-AB8B-2FE3CB564B6E}" srcOrd="0" destOrd="0" presId="urn:microsoft.com/office/officeart/2005/8/layout/hierarchy4"/>
    <dgm:cxn modelId="{B36C4A6D-09B8-4FBC-BA18-29000FDFCC93}" type="presParOf" srcId="{A62EA2CA-3C1B-4AB4-AB8B-2FE3CB564B6E}" destId="{0D7D3B9E-063D-410F-96E8-492A512AEA20}" srcOrd="0" destOrd="0" presId="urn:microsoft.com/office/officeart/2005/8/layout/hierarchy4"/>
    <dgm:cxn modelId="{E5E2164C-B633-473C-BC80-0A6A211561AF}" type="presParOf" srcId="{A62EA2CA-3C1B-4AB4-AB8B-2FE3CB564B6E}" destId="{73DC7E52-2756-4A0E-A540-685817C9A399}" srcOrd="1" destOrd="0" presId="urn:microsoft.com/office/officeart/2005/8/layout/hierarchy4"/>
    <dgm:cxn modelId="{3C2131E7-7A23-49B0-99D9-ABEE4C5A07E9}" type="presParOf" srcId="{A62EA2CA-3C1B-4AB4-AB8B-2FE3CB564B6E}" destId="{165AC5ED-F365-4183-9BCD-C75EE6BC25E4}" srcOrd="2" destOrd="0" presId="urn:microsoft.com/office/officeart/2005/8/layout/hierarchy4"/>
    <dgm:cxn modelId="{2EF5C57E-EB0E-4A29-8891-06E2E2C1FE63}" type="presParOf" srcId="{165AC5ED-F365-4183-9BCD-C75EE6BC25E4}" destId="{38797314-A645-4D85-9F65-0AB20DA84A69}" srcOrd="0" destOrd="0" presId="urn:microsoft.com/office/officeart/2005/8/layout/hierarchy4"/>
    <dgm:cxn modelId="{7D169C34-47B8-41FE-AE19-AE5F0A3906B8}" type="presParOf" srcId="{38797314-A645-4D85-9F65-0AB20DA84A69}" destId="{0B28B47D-4E31-47D7-B04A-AE5EBBEC2C88}" srcOrd="0" destOrd="0" presId="urn:microsoft.com/office/officeart/2005/8/layout/hierarchy4"/>
    <dgm:cxn modelId="{E330FF8A-13E5-4F57-91BD-9D7BDB61EA70}" type="presParOf" srcId="{38797314-A645-4D85-9F65-0AB20DA84A69}" destId="{C90382D5-CFFF-4B06-A080-32BBD199FDCE}" srcOrd="1" destOrd="0" presId="urn:microsoft.com/office/officeart/2005/8/layout/hierarchy4"/>
    <dgm:cxn modelId="{48BF9C79-A06C-4F32-B91E-0D9121176BC8}" type="presParOf" srcId="{165AC5ED-F365-4183-9BCD-C75EE6BC25E4}" destId="{BCC943B8-A523-4641-BDB5-2DEA0D94716A}" srcOrd="1" destOrd="0" presId="urn:microsoft.com/office/officeart/2005/8/layout/hierarchy4"/>
    <dgm:cxn modelId="{9630EC80-42A4-4854-8E15-6734768365CC}" type="presParOf" srcId="{165AC5ED-F365-4183-9BCD-C75EE6BC25E4}" destId="{FF9DA80A-FB3C-43F3-90F5-F9A705A806D4}" srcOrd="2" destOrd="0" presId="urn:microsoft.com/office/officeart/2005/8/layout/hierarchy4"/>
    <dgm:cxn modelId="{5A609C4A-30A9-4AAB-A391-C83C9F21DDB9}" type="presParOf" srcId="{FF9DA80A-FB3C-43F3-90F5-F9A705A806D4}" destId="{3348EB85-9726-4088-A039-F1F1BB453418}" srcOrd="0" destOrd="0" presId="urn:microsoft.com/office/officeart/2005/8/layout/hierarchy4"/>
    <dgm:cxn modelId="{E6EA8531-0700-4400-A719-B1AD6240CD57}" type="presParOf" srcId="{FF9DA80A-FB3C-43F3-90F5-F9A705A806D4}" destId="{EAD2D415-2A8B-428B-8778-6DFDDFDE0511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4AFA0F8-52F8-4A0A-BD46-681732C29851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C4BADD5-6073-4A7F-85FE-9BC20C29DB37}">
      <dgm:prSet phldrT="[Текст]"/>
      <dgm:spPr/>
      <dgm:t>
        <a:bodyPr/>
        <a:lstStyle/>
        <a:p>
          <a:r>
            <a:rPr lang="ru-RU" dirty="0"/>
            <a:t>изучение и анализ литературы, постановка целей и задач</a:t>
          </a:r>
        </a:p>
      </dgm:t>
    </dgm:pt>
    <dgm:pt modelId="{862207D6-3D09-46B2-9712-BFE9C5CFD710}" type="parTrans" cxnId="{EACE625D-0170-40C9-B23D-C9D1F34B0EFF}">
      <dgm:prSet/>
      <dgm:spPr/>
      <dgm:t>
        <a:bodyPr/>
        <a:lstStyle/>
        <a:p>
          <a:endParaRPr lang="ru-RU"/>
        </a:p>
      </dgm:t>
    </dgm:pt>
    <dgm:pt modelId="{7DBBAEC2-FEBF-49BE-9193-BC69FFF002E5}" type="sibTrans" cxnId="{EACE625D-0170-40C9-B23D-C9D1F34B0EFF}">
      <dgm:prSet/>
      <dgm:spPr/>
      <dgm:t>
        <a:bodyPr/>
        <a:lstStyle/>
        <a:p>
          <a:endParaRPr lang="ru-RU"/>
        </a:p>
      </dgm:t>
    </dgm:pt>
    <dgm:pt modelId="{238D129F-B32D-459F-9375-A1D6102E8DFD}">
      <dgm:prSet phldrT="[Текст]"/>
      <dgm:spPr/>
      <dgm:t>
        <a:bodyPr/>
        <a:lstStyle/>
        <a:p>
          <a:r>
            <a:rPr lang="ru-RU" dirty="0"/>
            <a:t>наблюдение, постановку химических опытов и биотестирование проб снега</a:t>
          </a:r>
        </a:p>
      </dgm:t>
    </dgm:pt>
    <dgm:pt modelId="{B073DC30-922C-48E9-A2BB-E46B2C470972}" type="parTrans" cxnId="{31D59BA9-B79C-4BB2-B63D-0C9DA196E13B}">
      <dgm:prSet/>
      <dgm:spPr/>
      <dgm:t>
        <a:bodyPr/>
        <a:lstStyle/>
        <a:p>
          <a:endParaRPr lang="ru-RU"/>
        </a:p>
      </dgm:t>
    </dgm:pt>
    <dgm:pt modelId="{A893AAC8-B0B2-4682-9CB5-8C6ED3BCB5A6}" type="sibTrans" cxnId="{31D59BA9-B79C-4BB2-B63D-0C9DA196E13B}">
      <dgm:prSet/>
      <dgm:spPr/>
      <dgm:t>
        <a:bodyPr/>
        <a:lstStyle/>
        <a:p>
          <a:endParaRPr lang="ru-RU"/>
        </a:p>
      </dgm:t>
    </dgm:pt>
    <dgm:pt modelId="{53832D3B-5379-4A91-988F-E271E0806EFA}">
      <dgm:prSet phldrT="[Текст]"/>
      <dgm:spPr/>
      <dgm:t>
        <a:bodyPr/>
        <a:lstStyle/>
        <a:p>
          <a:r>
            <a:rPr lang="ru-RU" dirty="0"/>
            <a:t>использование живых организмов для оценки качества окружающей среды</a:t>
          </a:r>
        </a:p>
      </dgm:t>
    </dgm:pt>
    <dgm:pt modelId="{9FFF0EF3-629D-4502-86D8-91180F95C534}" type="parTrans" cxnId="{E5D00F95-A94B-47F8-80FD-A59FBCFBC8DD}">
      <dgm:prSet/>
      <dgm:spPr/>
      <dgm:t>
        <a:bodyPr/>
        <a:lstStyle/>
        <a:p>
          <a:endParaRPr lang="ru-RU"/>
        </a:p>
      </dgm:t>
    </dgm:pt>
    <dgm:pt modelId="{1B015BB1-1899-471C-8F30-B641B3FE4E2B}" type="sibTrans" cxnId="{E5D00F95-A94B-47F8-80FD-A59FBCFBC8DD}">
      <dgm:prSet/>
      <dgm:spPr/>
      <dgm:t>
        <a:bodyPr/>
        <a:lstStyle/>
        <a:p>
          <a:endParaRPr lang="ru-RU"/>
        </a:p>
      </dgm:t>
    </dgm:pt>
    <dgm:pt modelId="{B891E880-3B57-41EA-9591-A88B32545EFD}" type="pres">
      <dgm:prSet presAssocID="{E4AFA0F8-52F8-4A0A-BD46-681732C2985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745B8D-2B22-4102-A9B9-BA8C16FC31F5}" type="pres">
      <dgm:prSet presAssocID="{0C4BADD5-6073-4A7F-85FE-9BC20C29DB37}" presName="comp" presStyleCnt="0"/>
      <dgm:spPr/>
    </dgm:pt>
    <dgm:pt modelId="{EC1EEDE9-B40F-42AB-A773-B9650C0041C7}" type="pres">
      <dgm:prSet presAssocID="{0C4BADD5-6073-4A7F-85FE-9BC20C29DB37}" presName="box" presStyleLbl="node1" presStyleIdx="0" presStyleCnt="3"/>
      <dgm:spPr/>
      <dgm:t>
        <a:bodyPr/>
        <a:lstStyle/>
        <a:p>
          <a:endParaRPr lang="ru-RU"/>
        </a:p>
      </dgm:t>
    </dgm:pt>
    <dgm:pt modelId="{3699F6CB-57F6-4BDA-BA97-FD7E5CFAFD45}" type="pres">
      <dgm:prSet presAssocID="{0C4BADD5-6073-4A7F-85FE-9BC20C29DB37}" presName="img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21CF5A8B-E8FF-412A-898C-2A3B8CF4BD41}" type="pres">
      <dgm:prSet presAssocID="{0C4BADD5-6073-4A7F-85FE-9BC20C29DB37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C437DE-E5B3-422D-BC57-6113AC3FF6F9}" type="pres">
      <dgm:prSet presAssocID="{7DBBAEC2-FEBF-49BE-9193-BC69FFF002E5}" presName="spacer" presStyleCnt="0"/>
      <dgm:spPr/>
    </dgm:pt>
    <dgm:pt modelId="{296EF79E-01F9-4818-9EFC-1205235F1173}" type="pres">
      <dgm:prSet presAssocID="{238D129F-B32D-459F-9375-A1D6102E8DFD}" presName="comp" presStyleCnt="0"/>
      <dgm:spPr/>
    </dgm:pt>
    <dgm:pt modelId="{E89D9401-1E3F-4F64-85A8-2A8990219C35}" type="pres">
      <dgm:prSet presAssocID="{238D129F-B32D-459F-9375-A1D6102E8DFD}" presName="box" presStyleLbl="node1" presStyleIdx="1" presStyleCnt="3"/>
      <dgm:spPr/>
      <dgm:t>
        <a:bodyPr/>
        <a:lstStyle/>
        <a:p>
          <a:endParaRPr lang="ru-RU"/>
        </a:p>
      </dgm:t>
    </dgm:pt>
    <dgm:pt modelId="{74201FA9-5ECB-4E77-9BCF-716D43CA9FB8}" type="pres">
      <dgm:prSet presAssocID="{238D129F-B32D-459F-9375-A1D6102E8DFD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CE64B5AA-B548-4F4B-AC15-E481819240C0}" type="pres">
      <dgm:prSet presAssocID="{238D129F-B32D-459F-9375-A1D6102E8DFD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650881-0130-4D28-83FE-5D85D9F9A9B5}" type="pres">
      <dgm:prSet presAssocID="{A893AAC8-B0B2-4682-9CB5-8C6ED3BCB5A6}" presName="spacer" presStyleCnt="0"/>
      <dgm:spPr/>
    </dgm:pt>
    <dgm:pt modelId="{230BBC51-4EAF-4976-9DF1-3A2E86A8AC11}" type="pres">
      <dgm:prSet presAssocID="{53832D3B-5379-4A91-988F-E271E0806EFA}" presName="comp" presStyleCnt="0"/>
      <dgm:spPr/>
    </dgm:pt>
    <dgm:pt modelId="{DE82B924-3407-4C66-992D-65732A8827FA}" type="pres">
      <dgm:prSet presAssocID="{53832D3B-5379-4A91-988F-E271E0806EFA}" presName="box" presStyleLbl="node1" presStyleIdx="2" presStyleCnt="3"/>
      <dgm:spPr/>
      <dgm:t>
        <a:bodyPr/>
        <a:lstStyle/>
        <a:p>
          <a:endParaRPr lang="ru-RU"/>
        </a:p>
      </dgm:t>
    </dgm:pt>
    <dgm:pt modelId="{C2B83F9B-3CE2-4488-9333-B4490B75F811}" type="pres">
      <dgm:prSet presAssocID="{53832D3B-5379-4A91-988F-E271E0806EFA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96CD4233-EB1F-44DB-B90C-45C452B1EDCC}" type="pres">
      <dgm:prSet presAssocID="{53832D3B-5379-4A91-988F-E271E0806EFA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B27CA49-8139-496E-AB11-E9CD2AD2C1DB}" type="presOf" srcId="{E4AFA0F8-52F8-4A0A-BD46-681732C29851}" destId="{B891E880-3B57-41EA-9591-A88B32545EFD}" srcOrd="0" destOrd="0" presId="urn:microsoft.com/office/officeart/2005/8/layout/vList4"/>
    <dgm:cxn modelId="{EACE625D-0170-40C9-B23D-C9D1F34B0EFF}" srcId="{E4AFA0F8-52F8-4A0A-BD46-681732C29851}" destId="{0C4BADD5-6073-4A7F-85FE-9BC20C29DB37}" srcOrd="0" destOrd="0" parTransId="{862207D6-3D09-46B2-9712-BFE9C5CFD710}" sibTransId="{7DBBAEC2-FEBF-49BE-9193-BC69FFF002E5}"/>
    <dgm:cxn modelId="{31D59BA9-B79C-4BB2-B63D-0C9DA196E13B}" srcId="{E4AFA0F8-52F8-4A0A-BD46-681732C29851}" destId="{238D129F-B32D-459F-9375-A1D6102E8DFD}" srcOrd="1" destOrd="0" parTransId="{B073DC30-922C-48E9-A2BB-E46B2C470972}" sibTransId="{A893AAC8-B0B2-4682-9CB5-8C6ED3BCB5A6}"/>
    <dgm:cxn modelId="{781063D1-C7B1-4638-B39F-073D31570CE4}" type="presOf" srcId="{53832D3B-5379-4A91-988F-E271E0806EFA}" destId="{DE82B924-3407-4C66-992D-65732A8827FA}" srcOrd="0" destOrd="0" presId="urn:microsoft.com/office/officeart/2005/8/layout/vList4"/>
    <dgm:cxn modelId="{00F57FC5-D6A8-47D6-898D-2E8B74745546}" type="presOf" srcId="{238D129F-B32D-459F-9375-A1D6102E8DFD}" destId="{E89D9401-1E3F-4F64-85A8-2A8990219C35}" srcOrd="0" destOrd="0" presId="urn:microsoft.com/office/officeart/2005/8/layout/vList4"/>
    <dgm:cxn modelId="{37343DCA-E327-49B2-9E2D-D68A20115859}" type="presOf" srcId="{0C4BADD5-6073-4A7F-85FE-9BC20C29DB37}" destId="{21CF5A8B-E8FF-412A-898C-2A3B8CF4BD41}" srcOrd="1" destOrd="0" presId="urn:microsoft.com/office/officeart/2005/8/layout/vList4"/>
    <dgm:cxn modelId="{E5D00F95-A94B-47F8-80FD-A59FBCFBC8DD}" srcId="{E4AFA0F8-52F8-4A0A-BD46-681732C29851}" destId="{53832D3B-5379-4A91-988F-E271E0806EFA}" srcOrd="2" destOrd="0" parTransId="{9FFF0EF3-629D-4502-86D8-91180F95C534}" sibTransId="{1B015BB1-1899-471C-8F30-B641B3FE4E2B}"/>
    <dgm:cxn modelId="{2DC3FCEB-342C-4A51-8A7C-FB10E6D50856}" type="presOf" srcId="{53832D3B-5379-4A91-988F-E271E0806EFA}" destId="{96CD4233-EB1F-44DB-B90C-45C452B1EDCC}" srcOrd="1" destOrd="0" presId="urn:microsoft.com/office/officeart/2005/8/layout/vList4"/>
    <dgm:cxn modelId="{7CBDFA4E-5C42-4E5D-B641-43C8F482299E}" type="presOf" srcId="{238D129F-B32D-459F-9375-A1D6102E8DFD}" destId="{CE64B5AA-B548-4F4B-AC15-E481819240C0}" srcOrd="1" destOrd="0" presId="urn:microsoft.com/office/officeart/2005/8/layout/vList4"/>
    <dgm:cxn modelId="{741E38DE-5723-45B3-A014-4C2531897C72}" type="presOf" srcId="{0C4BADD5-6073-4A7F-85FE-9BC20C29DB37}" destId="{EC1EEDE9-B40F-42AB-A773-B9650C0041C7}" srcOrd="0" destOrd="0" presId="urn:microsoft.com/office/officeart/2005/8/layout/vList4"/>
    <dgm:cxn modelId="{DC1443B2-827B-4279-8F98-38F11325B514}" type="presParOf" srcId="{B891E880-3B57-41EA-9591-A88B32545EFD}" destId="{6E745B8D-2B22-4102-A9B9-BA8C16FC31F5}" srcOrd="0" destOrd="0" presId="urn:microsoft.com/office/officeart/2005/8/layout/vList4"/>
    <dgm:cxn modelId="{FEAFEA0F-C6D8-4FEC-B3EB-AD9E006AD562}" type="presParOf" srcId="{6E745B8D-2B22-4102-A9B9-BA8C16FC31F5}" destId="{EC1EEDE9-B40F-42AB-A773-B9650C0041C7}" srcOrd="0" destOrd="0" presId="urn:microsoft.com/office/officeart/2005/8/layout/vList4"/>
    <dgm:cxn modelId="{FDAD3DAC-60EC-4EA7-951C-EF7E23DCC092}" type="presParOf" srcId="{6E745B8D-2B22-4102-A9B9-BA8C16FC31F5}" destId="{3699F6CB-57F6-4BDA-BA97-FD7E5CFAFD45}" srcOrd="1" destOrd="0" presId="urn:microsoft.com/office/officeart/2005/8/layout/vList4"/>
    <dgm:cxn modelId="{81A5BDE2-ACA1-4228-B63A-A1BF3F57304A}" type="presParOf" srcId="{6E745B8D-2B22-4102-A9B9-BA8C16FC31F5}" destId="{21CF5A8B-E8FF-412A-898C-2A3B8CF4BD41}" srcOrd="2" destOrd="0" presId="urn:microsoft.com/office/officeart/2005/8/layout/vList4"/>
    <dgm:cxn modelId="{77C79C1B-772A-4731-A184-2705C9D207B9}" type="presParOf" srcId="{B891E880-3B57-41EA-9591-A88B32545EFD}" destId="{C4C437DE-E5B3-422D-BC57-6113AC3FF6F9}" srcOrd="1" destOrd="0" presId="urn:microsoft.com/office/officeart/2005/8/layout/vList4"/>
    <dgm:cxn modelId="{AE8522E5-7D1C-43D7-BB61-6A1F8AB36DF9}" type="presParOf" srcId="{B891E880-3B57-41EA-9591-A88B32545EFD}" destId="{296EF79E-01F9-4818-9EFC-1205235F1173}" srcOrd="2" destOrd="0" presId="urn:microsoft.com/office/officeart/2005/8/layout/vList4"/>
    <dgm:cxn modelId="{CC4C69CA-CF8C-4A32-A104-812D96CE5B3F}" type="presParOf" srcId="{296EF79E-01F9-4818-9EFC-1205235F1173}" destId="{E89D9401-1E3F-4F64-85A8-2A8990219C35}" srcOrd="0" destOrd="0" presId="urn:microsoft.com/office/officeart/2005/8/layout/vList4"/>
    <dgm:cxn modelId="{A8C5A7F6-BE67-46E4-B481-F7D74C5A437F}" type="presParOf" srcId="{296EF79E-01F9-4818-9EFC-1205235F1173}" destId="{74201FA9-5ECB-4E77-9BCF-716D43CA9FB8}" srcOrd="1" destOrd="0" presId="urn:microsoft.com/office/officeart/2005/8/layout/vList4"/>
    <dgm:cxn modelId="{3778B340-4BBC-4BB6-8DEA-3801D4FB06A3}" type="presParOf" srcId="{296EF79E-01F9-4818-9EFC-1205235F1173}" destId="{CE64B5AA-B548-4F4B-AC15-E481819240C0}" srcOrd="2" destOrd="0" presId="urn:microsoft.com/office/officeart/2005/8/layout/vList4"/>
    <dgm:cxn modelId="{149505D8-3740-48C3-8483-910D17D9EF4B}" type="presParOf" srcId="{B891E880-3B57-41EA-9591-A88B32545EFD}" destId="{E0650881-0130-4D28-83FE-5D85D9F9A9B5}" srcOrd="3" destOrd="0" presId="urn:microsoft.com/office/officeart/2005/8/layout/vList4"/>
    <dgm:cxn modelId="{0A8B53E2-A628-4377-AAB9-A9BA9745CA64}" type="presParOf" srcId="{B891E880-3B57-41EA-9591-A88B32545EFD}" destId="{230BBC51-4EAF-4976-9DF1-3A2E86A8AC11}" srcOrd="4" destOrd="0" presId="urn:microsoft.com/office/officeart/2005/8/layout/vList4"/>
    <dgm:cxn modelId="{AA91B54A-F595-4690-8644-A5E73F72CC46}" type="presParOf" srcId="{230BBC51-4EAF-4976-9DF1-3A2E86A8AC11}" destId="{DE82B924-3407-4C66-992D-65732A8827FA}" srcOrd="0" destOrd="0" presId="urn:microsoft.com/office/officeart/2005/8/layout/vList4"/>
    <dgm:cxn modelId="{9567B450-8526-42BF-9585-625404FED9AD}" type="presParOf" srcId="{230BBC51-4EAF-4976-9DF1-3A2E86A8AC11}" destId="{C2B83F9B-3CE2-4488-9333-B4490B75F811}" srcOrd="1" destOrd="0" presId="urn:microsoft.com/office/officeart/2005/8/layout/vList4"/>
    <dgm:cxn modelId="{9EA89970-E45B-4723-8A73-7058B0B5DE66}" type="presParOf" srcId="{230BBC51-4EAF-4976-9DF1-3A2E86A8AC11}" destId="{96CD4233-EB1F-44DB-B90C-45C452B1EDCC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7D3B9E-063D-410F-96E8-492A512AEA20}">
      <dsp:nvSpPr>
        <dsp:cNvPr id="0" name=""/>
        <dsp:cNvSpPr/>
      </dsp:nvSpPr>
      <dsp:spPr>
        <a:xfrm>
          <a:off x="3510" y="1659"/>
          <a:ext cx="9503899" cy="24454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/>
            <a:t>Цель -провести изучение степени загрязнения окружающей среды, оценить влияние снега с различной степенью загрязнения на рост растений</a:t>
          </a:r>
        </a:p>
      </dsp:txBody>
      <dsp:txXfrm>
        <a:off x="75136" y="73285"/>
        <a:ext cx="9360647" cy="2302242"/>
      </dsp:txXfrm>
    </dsp:sp>
    <dsp:sp modelId="{0B28B47D-4E31-47D7-B04A-AE5EBBEC2C88}">
      <dsp:nvSpPr>
        <dsp:cNvPr id="0" name=""/>
        <dsp:cNvSpPr/>
      </dsp:nvSpPr>
      <dsp:spPr>
        <a:xfrm>
          <a:off x="3510" y="2700197"/>
          <a:ext cx="4560412" cy="24454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/>
            <a:t>Определить общую загрязненность снежного покрова</a:t>
          </a:r>
        </a:p>
      </dsp:txBody>
      <dsp:txXfrm>
        <a:off x="75136" y="2771823"/>
        <a:ext cx="4417160" cy="2302242"/>
      </dsp:txXfrm>
    </dsp:sp>
    <dsp:sp modelId="{3348EB85-9726-4088-A039-F1F1BB453418}">
      <dsp:nvSpPr>
        <dsp:cNvPr id="0" name=""/>
        <dsp:cNvSpPr/>
      </dsp:nvSpPr>
      <dsp:spPr>
        <a:xfrm>
          <a:off x="4946997" y="2700197"/>
          <a:ext cx="4560412" cy="24454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/>
            <a:t>Наблюдение за развитием вегетативной системы гороха под воздействием талой воды с разной степенью загрязненности</a:t>
          </a:r>
        </a:p>
      </dsp:txBody>
      <dsp:txXfrm>
        <a:off x="5018623" y="2771823"/>
        <a:ext cx="4417160" cy="23022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1EEDE9-B40F-42AB-A773-B9650C0041C7}">
      <dsp:nvSpPr>
        <dsp:cNvPr id="0" name=""/>
        <dsp:cNvSpPr/>
      </dsp:nvSpPr>
      <dsp:spPr>
        <a:xfrm>
          <a:off x="0" y="0"/>
          <a:ext cx="9705793" cy="16507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/>
            <a:t>изучение и анализ литературы, постановка целей и задач</a:t>
          </a:r>
        </a:p>
      </dsp:txBody>
      <dsp:txXfrm>
        <a:off x="2106229" y="0"/>
        <a:ext cx="7599563" cy="1650707"/>
      </dsp:txXfrm>
    </dsp:sp>
    <dsp:sp modelId="{3699F6CB-57F6-4BDA-BA97-FD7E5CFAFD45}">
      <dsp:nvSpPr>
        <dsp:cNvPr id="0" name=""/>
        <dsp:cNvSpPr/>
      </dsp:nvSpPr>
      <dsp:spPr>
        <a:xfrm>
          <a:off x="165070" y="165070"/>
          <a:ext cx="1941158" cy="132056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9D9401-1E3F-4F64-85A8-2A8990219C35}">
      <dsp:nvSpPr>
        <dsp:cNvPr id="0" name=""/>
        <dsp:cNvSpPr/>
      </dsp:nvSpPr>
      <dsp:spPr>
        <a:xfrm>
          <a:off x="0" y="1815777"/>
          <a:ext cx="9705793" cy="16507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/>
            <a:t>наблюдение, постановку химических опытов и биотестирование проб снега</a:t>
          </a:r>
        </a:p>
      </dsp:txBody>
      <dsp:txXfrm>
        <a:off x="2106229" y="1815777"/>
        <a:ext cx="7599563" cy="1650707"/>
      </dsp:txXfrm>
    </dsp:sp>
    <dsp:sp modelId="{74201FA9-5ECB-4E77-9BCF-716D43CA9FB8}">
      <dsp:nvSpPr>
        <dsp:cNvPr id="0" name=""/>
        <dsp:cNvSpPr/>
      </dsp:nvSpPr>
      <dsp:spPr>
        <a:xfrm>
          <a:off x="165070" y="1980848"/>
          <a:ext cx="1941158" cy="132056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82B924-3407-4C66-992D-65732A8827FA}">
      <dsp:nvSpPr>
        <dsp:cNvPr id="0" name=""/>
        <dsp:cNvSpPr/>
      </dsp:nvSpPr>
      <dsp:spPr>
        <a:xfrm>
          <a:off x="0" y="3631555"/>
          <a:ext cx="9705793" cy="16507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/>
            <a:t>использование живых организмов для оценки качества окружающей среды</a:t>
          </a:r>
        </a:p>
      </dsp:txBody>
      <dsp:txXfrm>
        <a:off x="2106229" y="3631555"/>
        <a:ext cx="7599563" cy="1650707"/>
      </dsp:txXfrm>
    </dsp:sp>
    <dsp:sp modelId="{C2B83F9B-3CE2-4488-9333-B4490B75F811}">
      <dsp:nvSpPr>
        <dsp:cNvPr id="0" name=""/>
        <dsp:cNvSpPr/>
      </dsp:nvSpPr>
      <dsp:spPr>
        <a:xfrm>
          <a:off x="165070" y="3796626"/>
          <a:ext cx="1941158" cy="132056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87718-E28C-4568-B968-C475F1DF0B0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CAA6705-E425-4B70-BBF5-7B1484BCF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582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87718-E28C-4568-B968-C475F1DF0B0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CAA6705-E425-4B70-BBF5-7B1484BCF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108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87718-E28C-4568-B968-C475F1DF0B0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CAA6705-E425-4B70-BBF5-7B1484BCF8A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90903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87718-E28C-4568-B968-C475F1DF0B0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CAA6705-E425-4B70-BBF5-7B1484BCF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9752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87718-E28C-4568-B968-C475F1DF0B0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CAA6705-E425-4B70-BBF5-7B1484BCF8A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119814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87718-E28C-4568-B968-C475F1DF0B0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CAA6705-E425-4B70-BBF5-7B1484BCF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9482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87718-E28C-4568-B968-C475F1DF0B0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6705-E425-4B70-BBF5-7B1484BCF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9640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87718-E28C-4568-B968-C475F1DF0B0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6705-E425-4B70-BBF5-7B1484BCF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035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87718-E28C-4568-B968-C475F1DF0B0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6705-E425-4B70-BBF5-7B1484BCF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485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87718-E28C-4568-B968-C475F1DF0B0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CAA6705-E425-4B70-BBF5-7B1484BCF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866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87718-E28C-4568-B968-C475F1DF0B0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CAA6705-E425-4B70-BBF5-7B1484BCF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163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87718-E28C-4568-B968-C475F1DF0B0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CAA6705-E425-4B70-BBF5-7B1484BCF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175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87718-E28C-4568-B968-C475F1DF0B0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6705-E425-4B70-BBF5-7B1484BCF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076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87718-E28C-4568-B968-C475F1DF0B0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6705-E425-4B70-BBF5-7B1484BCF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854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87718-E28C-4568-B968-C475F1DF0B0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6705-E425-4B70-BBF5-7B1484BCF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210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87718-E28C-4568-B968-C475F1DF0B0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CAA6705-E425-4B70-BBF5-7B1484BCF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472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A87718-E28C-4568-B968-C475F1DF0B0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CAA6705-E425-4B70-BBF5-7B1484BCF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426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  <p:sldLayoutId id="2147483856" r:id="rId12"/>
    <p:sldLayoutId id="2147483857" r:id="rId13"/>
    <p:sldLayoutId id="2147483858" r:id="rId14"/>
    <p:sldLayoutId id="2147483859" r:id="rId15"/>
    <p:sldLayoutId id="214748386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3180" y="830318"/>
            <a:ext cx="8914312" cy="3947064"/>
          </a:xfrm>
        </p:spPr>
        <p:txBody>
          <a:bodyPr>
            <a:no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снега как индикатора загрязнения окружающей среды железнодорожным транспортом в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городе»</a:t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номинация </a:t>
            </a: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«Экологическая безопасность»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3180" y="4377128"/>
            <a:ext cx="8914312" cy="2076689"/>
          </a:xfrm>
        </p:spPr>
        <p:txBody>
          <a:bodyPr>
            <a:normAutofit/>
          </a:bodyPr>
          <a:lstStyle/>
          <a:p>
            <a:pPr algn="r"/>
            <a:endParaRPr lang="ru-RU" dirty="0"/>
          </a:p>
          <a:p>
            <a:pPr algn="r"/>
            <a:r>
              <a:rPr lang="ru-RU" dirty="0"/>
              <a:t>Выполнила: Ермолина Варвара Алексеевна</a:t>
            </a:r>
          </a:p>
          <a:p>
            <a:pPr algn="r"/>
            <a:r>
              <a:rPr lang="ru-RU" dirty="0"/>
              <a:t>ученица </a:t>
            </a:r>
            <a:r>
              <a:rPr lang="ru-RU" dirty="0" smtClean="0"/>
              <a:t>10а класса </a:t>
            </a:r>
            <a:r>
              <a:rPr lang="ru-RU" dirty="0"/>
              <a:t>МОУ Ликино-Дулевская СОШ №5</a:t>
            </a:r>
          </a:p>
          <a:p>
            <a:pPr algn="r"/>
            <a:r>
              <a:rPr lang="ru-RU" dirty="0"/>
              <a:t>Руководитель: Толстова Светлана Владимировна</a:t>
            </a:r>
          </a:p>
          <a:p>
            <a:pPr algn="r"/>
            <a:r>
              <a:rPr lang="ru-RU" dirty="0"/>
              <a:t>учитель </a:t>
            </a:r>
            <a:r>
              <a:rPr lang="ru-RU" dirty="0" smtClean="0"/>
              <a:t>биологии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54661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Lenovo\Desktop\20231217_204413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402" y="4337964"/>
            <a:ext cx="2696425" cy="2242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Lenovo\Desktop\20231217_20423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3" t="14439" r="17871" b="5357"/>
          <a:stretch/>
        </p:blipFill>
        <p:spPr bwMode="auto">
          <a:xfrm>
            <a:off x="1392741" y="4319853"/>
            <a:ext cx="2683239" cy="22788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Lenovo\Desktop\20231217_20431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5523" y="4319853"/>
            <a:ext cx="2762500" cy="227883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057835"/>
              </p:ext>
            </p:extLst>
          </p:nvPr>
        </p:nvGraphicFramePr>
        <p:xfrm>
          <a:off x="1460308" y="719666"/>
          <a:ext cx="9793428" cy="338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3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83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83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483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Прорастание (сутки)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Длина главного</a:t>
                      </a:r>
                      <a:r>
                        <a:rPr lang="ru-RU" baseline="0" dirty="0"/>
                        <a:t> корня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Загнивание семян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Проба 1</a:t>
                      </a:r>
                      <a:endParaRPr lang="ru-RU" baseline="0" dirty="0"/>
                    </a:p>
                    <a:p>
                      <a:pPr algn="ctr"/>
                      <a:r>
                        <a:rPr lang="ru-RU" baseline="0" dirty="0"/>
                        <a:t>(талая снеговая вода  с ж/д)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 сутки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Менее 1 см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 штука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Проба 2 </a:t>
                      </a:r>
                    </a:p>
                    <a:p>
                      <a:pPr algn="ctr"/>
                      <a:r>
                        <a:rPr lang="ru-RU" dirty="0"/>
                        <a:t>(талая</a:t>
                      </a:r>
                      <a:r>
                        <a:rPr lang="ru-RU" baseline="0" dirty="0"/>
                        <a:t> снеговая вода)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 сутки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1,5 см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Нет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Проба 3 </a:t>
                      </a:r>
                    </a:p>
                    <a:p>
                      <a:pPr algn="ctr"/>
                      <a:r>
                        <a:rPr lang="ru-RU" dirty="0"/>
                        <a:t>(дистиллированная</a:t>
                      </a:r>
                      <a:r>
                        <a:rPr lang="ru-RU" baseline="0" dirty="0"/>
                        <a:t> вода)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 сутки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2,5 см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Нет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74208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выводы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9051" y="1487606"/>
            <a:ext cx="9375561" cy="4067033"/>
          </a:xfrm>
        </p:spPr>
        <p:txBody>
          <a:bodyPr>
            <a:normAutofit/>
          </a:bodyPr>
          <a:lstStyle/>
          <a:p>
            <a:r>
              <a:rPr lang="ru-RU" sz="2000" dirty="0"/>
              <a:t>Цель достигнута: проведено исследование загрязнения окружающей среды по снежному покрову, оценено влияние снега с различной степенью загрязнения на рост растений.</a:t>
            </a:r>
          </a:p>
          <a:p>
            <a:r>
              <a:rPr lang="ru-RU" sz="2000" dirty="0"/>
              <a:t>Гипотеза получила свое подтверждение, а именно: накопление токсичных веществ в снегу отрицательно влияет на рост и развитие растений.</a:t>
            </a:r>
          </a:p>
          <a:p>
            <a:r>
              <a:rPr lang="ru-RU" sz="2000" dirty="0"/>
              <a:t>Результаты, полученные при физико-химическом исследовании проб снега свидетельствуют о наличии загрязняющих веществ, попадающих в окружающую среду от железнодорожного транспорта и оказывающих влияние на экологию города Ликино-Дулево.</a:t>
            </a:r>
          </a:p>
        </p:txBody>
      </p:sp>
    </p:spTree>
    <p:extLst>
      <p:ext uri="{BB962C8B-B14F-4D97-AF65-F5344CB8AC3E}">
        <p14:creationId xmlns:p14="http://schemas.microsoft.com/office/powerpoint/2010/main" val="7800367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462304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042" y="455431"/>
            <a:ext cx="6115987" cy="6115987"/>
          </a:xfrm>
        </p:spPr>
      </p:pic>
    </p:spTree>
    <p:extLst>
      <p:ext uri="{BB962C8B-B14F-4D97-AF65-F5344CB8AC3E}">
        <p14:creationId xmlns:p14="http://schemas.microsoft.com/office/powerpoint/2010/main" val="36918015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4046" y="3546740"/>
            <a:ext cx="3746601" cy="2497734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540" y="194378"/>
            <a:ext cx="4874610" cy="3199683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573" y="194378"/>
            <a:ext cx="4100994" cy="30757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447" y="3546740"/>
            <a:ext cx="2336612" cy="248601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944" y="3546740"/>
            <a:ext cx="4063037" cy="2458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905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875824"/>
              </p:ext>
            </p:extLst>
          </p:nvPr>
        </p:nvGraphicFramePr>
        <p:xfrm>
          <a:off x="1993692" y="764498"/>
          <a:ext cx="9510921" cy="5147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143567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4125316"/>
              </p:ext>
            </p:extLst>
          </p:nvPr>
        </p:nvGraphicFramePr>
        <p:xfrm>
          <a:off x="1798820" y="629587"/>
          <a:ext cx="9705793" cy="5282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76127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b="1" dirty="0"/>
              <a:t>Гипотеза: </a:t>
            </a:r>
            <a:r>
              <a:rPr lang="ru-RU" sz="2200" dirty="0"/>
              <a:t>скопление вредных (токсичных веществ) в снегу и талой воде оказывает негативное воздействие на развитие вегетативной системы растений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935" y="2583976"/>
            <a:ext cx="6716888" cy="3778250"/>
          </a:xfrm>
        </p:spPr>
      </p:pic>
    </p:spTree>
    <p:extLst>
      <p:ext uri="{BB962C8B-B14F-4D97-AF65-F5344CB8AC3E}">
        <p14:creationId xmlns:p14="http://schemas.microsoft.com/office/powerpoint/2010/main" val="789880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Физико-химическое исследование проб снега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/>
              <a:t>Прозрачность проб талой воды</a:t>
            </a:r>
          </a:p>
          <a:p>
            <a:r>
              <a:rPr lang="ru-RU" sz="2400" dirty="0"/>
              <a:t>Определение интенсивности запаха</a:t>
            </a:r>
          </a:p>
          <a:p>
            <a:r>
              <a:rPr lang="ru-RU" sz="2400" dirty="0"/>
              <a:t>Определение </a:t>
            </a:r>
            <a:r>
              <a:rPr lang="en-US" sz="2400" dirty="0"/>
              <a:t>pH </a:t>
            </a:r>
            <a:r>
              <a:rPr lang="ru-RU" sz="2400" dirty="0"/>
              <a:t>уровня проб</a:t>
            </a:r>
          </a:p>
          <a:p>
            <a:r>
              <a:rPr lang="ru-RU" sz="2400" dirty="0"/>
              <a:t>Наличие органических веществ</a:t>
            </a:r>
          </a:p>
          <a:p>
            <a:r>
              <a:rPr lang="ru-RU" sz="2400" dirty="0"/>
              <a:t>Наличие ионов железа, свинца, меди и сульфат ионов хлора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2592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Lenovo\Desktop\IMG-20231220-WA0029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72" t="7841" r="2254" b="21479"/>
          <a:stretch/>
        </p:blipFill>
        <p:spPr bwMode="auto">
          <a:xfrm>
            <a:off x="3886138" y="3680878"/>
            <a:ext cx="3290926" cy="30310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Lenovo\Desktop\IMG-20231220-WA002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5" t="41491" r="7767" b="8087"/>
          <a:stretch/>
        </p:blipFill>
        <p:spPr bwMode="auto">
          <a:xfrm>
            <a:off x="5672234" y="412804"/>
            <a:ext cx="4176376" cy="30342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/>
          <a:srcRect l="14088" t="3922" r="5310" b="14715"/>
          <a:stretch/>
        </p:blipFill>
        <p:spPr bwMode="auto">
          <a:xfrm>
            <a:off x="8696530" y="3680878"/>
            <a:ext cx="2304159" cy="30310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5"/>
          <a:srcRect l="11909" t="5446" r="6449" b="11761"/>
          <a:stretch/>
        </p:blipFill>
        <p:spPr bwMode="auto">
          <a:xfrm>
            <a:off x="2098176" y="412804"/>
            <a:ext cx="2293495" cy="309028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93046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1335319"/>
              </p:ext>
            </p:extLst>
          </p:nvPr>
        </p:nvGraphicFramePr>
        <p:xfrm>
          <a:off x="1856097" y="586852"/>
          <a:ext cx="9648516" cy="524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2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2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12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1074">
                <a:tc>
                  <a:txBody>
                    <a:bodyPr/>
                    <a:lstStyle/>
                    <a:p>
                      <a:r>
                        <a:rPr lang="ru-RU" dirty="0"/>
                        <a:t>Показатели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Проба 1 (ж/д)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Проба 2 (ч/с)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Проба 3 (д/в)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1074">
                <a:tc>
                  <a:txBody>
                    <a:bodyPr/>
                    <a:lstStyle/>
                    <a:p>
                      <a:r>
                        <a:rPr lang="ru-RU" dirty="0"/>
                        <a:t>Прозрачность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Мутная</a:t>
                      </a:r>
                      <a:r>
                        <a:rPr lang="ru-RU" sz="1600" baseline="0" dirty="0">
                          <a:effectLst/>
                          <a:latin typeface="+mn-lt"/>
                        </a:rPr>
                        <a:t> </a:t>
                      </a:r>
                      <a:endParaRPr lang="ru-RU" sz="1600" dirty="0">
                        <a:effectLst/>
                        <a:latin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Слабо мутная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Прозрачная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5519">
                <a:tc>
                  <a:txBody>
                    <a:bodyPr/>
                    <a:lstStyle/>
                    <a:p>
                      <a:r>
                        <a:rPr lang="ru-RU" dirty="0"/>
                        <a:t>Интенсивность запаха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Значительный, ярко-выраженный, напоминает нефтепродукты, мазут</a:t>
                      </a:r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Слабой интенсивности, едва заметный, усиливается при нагревании</a:t>
                      </a:r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+mn-lt"/>
                        </a:rPr>
                        <a:t>Отсутствует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1074">
                <a:tc>
                  <a:txBody>
                    <a:bodyPr/>
                    <a:lstStyle/>
                    <a:p>
                      <a:r>
                        <a:rPr lang="ru-RU" dirty="0"/>
                        <a:t>Уровень </a:t>
                      </a:r>
                      <a:r>
                        <a:rPr lang="en-US" dirty="0"/>
                        <a:t>pH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+mn-lt"/>
                        </a:rPr>
                        <a:t>Щелочная</a:t>
                      </a:r>
                      <a:r>
                        <a:rPr lang="ru-RU" sz="1600" baseline="0" dirty="0">
                          <a:latin typeface="+mn-lt"/>
                        </a:rPr>
                        <a:t> реакция</a:t>
                      </a:r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+mn-lt"/>
                        </a:rPr>
                        <a:t>Кислая реакция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+mn-lt"/>
                        </a:rPr>
                        <a:t>Нейтральный уровень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35524">
                <a:tc>
                  <a:txBody>
                    <a:bodyPr/>
                    <a:lstStyle/>
                    <a:p>
                      <a:r>
                        <a:rPr lang="ru-RU" dirty="0"/>
                        <a:t>Наличие</a:t>
                      </a:r>
                      <a:r>
                        <a:rPr lang="ru-RU" baseline="0" dirty="0"/>
                        <a:t> органических веществ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+mn-lt"/>
                        </a:rPr>
                        <a:t>Наличие органических веществ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+mn-lt"/>
                        </a:rPr>
                        <a:t>Большее</a:t>
                      </a:r>
                      <a:r>
                        <a:rPr lang="ru-RU" sz="1600" baseline="0" dirty="0">
                          <a:latin typeface="+mn-lt"/>
                        </a:rPr>
                        <a:t> количество органических веществ</a:t>
                      </a:r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+mn-lt"/>
                        </a:rPr>
                        <a:t>Отсутствуют</a:t>
                      </a:r>
                      <a:r>
                        <a:rPr lang="ru-RU" sz="1600" baseline="0" dirty="0">
                          <a:latin typeface="+mn-lt"/>
                        </a:rPr>
                        <a:t> </a:t>
                      </a:r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64867">
                <a:tc>
                  <a:txBody>
                    <a:bodyPr/>
                    <a:lstStyle/>
                    <a:p>
                      <a:r>
                        <a:rPr lang="ru-RU" dirty="0"/>
                        <a:t>Наличие ионов </a:t>
                      </a:r>
                      <a:r>
                        <a:rPr lang="en-US" dirty="0"/>
                        <a:t>Fe</a:t>
                      </a:r>
                      <a:r>
                        <a:rPr lang="ru-RU" dirty="0"/>
                        <a:t>,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Pb</a:t>
                      </a:r>
                      <a:r>
                        <a:rPr lang="ru-RU" baseline="0" dirty="0"/>
                        <a:t>,</a:t>
                      </a:r>
                      <a:r>
                        <a:rPr lang="en-US" baseline="0" dirty="0"/>
                        <a:t> Cu</a:t>
                      </a:r>
                      <a:r>
                        <a:rPr lang="ru-RU" baseline="0" dirty="0"/>
                        <a:t>,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ClSO</a:t>
                      </a:r>
                      <a:r>
                        <a:rPr lang="ru-RU" sz="1050" strike="noStrike" baseline="0" dirty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+mn-lt"/>
                        </a:rPr>
                        <a:t>Наличие </a:t>
                      </a:r>
                      <a:r>
                        <a:rPr lang="ru-RU" sz="1600" dirty="0"/>
                        <a:t>ионов </a:t>
                      </a:r>
                      <a:r>
                        <a:rPr lang="en-US" sz="1600" dirty="0"/>
                        <a:t>Fe</a:t>
                      </a:r>
                      <a:r>
                        <a:rPr lang="ru-RU" sz="1600" dirty="0"/>
                        <a:t>,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Pb</a:t>
                      </a:r>
                      <a:r>
                        <a:rPr lang="ru-RU" sz="1600" baseline="0" dirty="0"/>
                        <a:t>,</a:t>
                      </a:r>
                      <a:r>
                        <a:rPr lang="en-US" sz="1600" baseline="0" dirty="0"/>
                        <a:t> Cu</a:t>
                      </a:r>
                      <a:r>
                        <a:rPr lang="ru-RU" sz="1600" baseline="0" dirty="0"/>
                        <a:t>,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ClSO</a:t>
                      </a:r>
                      <a:r>
                        <a:rPr lang="ru-RU" sz="1000" strike="noStrike" baseline="0" dirty="0"/>
                        <a:t>3</a:t>
                      </a:r>
                      <a:endParaRPr lang="ru-RU" sz="1600" dirty="0"/>
                    </a:p>
                    <a:p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+mn-lt"/>
                        </a:rPr>
                        <a:t>Меньшее количество</a:t>
                      </a:r>
                    </a:p>
                    <a:p>
                      <a:r>
                        <a:rPr lang="ru-RU" sz="1600" dirty="0"/>
                        <a:t>ионов </a:t>
                      </a:r>
                      <a:r>
                        <a:rPr lang="en-US" sz="1600" dirty="0"/>
                        <a:t>Fe</a:t>
                      </a:r>
                      <a:r>
                        <a:rPr lang="ru-RU" sz="1600" dirty="0"/>
                        <a:t>,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Pb</a:t>
                      </a:r>
                      <a:r>
                        <a:rPr lang="ru-RU" sz="1600" baseline="0" dirty="0"/>
                        <a:t>,</a:t>
                      </a:r>
                      <a:r>
                        <a:rPr lang="en-US" sz="1600" baseline="0" dirty="0"/>
                        <a:t> Cu</a:t>
                      </a:r>
                      <a:r>
                        <a:rPr lang="ru-RU" sz="1600" baseline="0" dirty="0"/>
                        <a:t>,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ClSO</a:t>
                      </a:r>
                      <a:r>
                        <a:rPr lang="ru-RU" sz="1000" strike="noStrike" baseline="0" dirty="0"/>
                        <a:t>3</a:t>
                      </a:r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+mn-lt"/>
                        </a:rPr>
                        <a:t>Отсутствуют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8591332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147</TotalTime>
  <Words>375</Words>
  <Application>Microsoft Office PowerPoint</Application>
  <PresentationFormat>Широкоэкранный</PresentationFormat>
  <Paragraphs>67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Century Gothic</vt:lpstr>
      <vt:lpstr>Times New Roman</vt:lpstr>
      <vt:lpstr>Wingdings 3</vt:lpstr>
      <vt:lpstr>Легкий дым</vt:lpstr>
      <vt:lpstr>Исследовательская работа «Использование снега как индикатора загрязнения окружающей среды железнодорожным транспортом в городе» номинация   «Экологическая безопасность» </vt:lpstr>
      <vt:lpstr>Презентация PowerPoint</vt:lpstr>
      <vt:lpstr>Презентация PowerPoint</vt:lpstr>
      <vt:lpstr>Презентация PowerPoint</vt:lpstr>
      <vt:lpstr>Презентация PowerPoint</vt:lpstr>
      <vt:lpstr>Гипотеза: скопление вредных (токсичных веществ) в снегу и талой воде оказывает негативное воздействие на развитие вегетативной системы растений</vt:lpstr>
      <vt:lpstr>Физико-химическое исследование проб снега</vt:lpstr>
      <vt:lpstr>Презентация PowerPoint</vt:lpstr>
      <vt:lpstr>Презентация PowerPoint</vt:lpstr>
      <vt:lpstr>Презентация PowerPoint</vt:lpstr>
      <vt:lpstr>выводы</vt:lpstr>
      <vt:lpstr>Спасибо за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снега как индикатора загрязнения окружающей среды железнодорожным транспортом в городе </dc:title>
  <dc:creator>Учетная запись Майкрософт</dc:creator>
  <cp:lastModifiedBy>User 21</cp:lastModifiedBy>
  <cp:revision>18</cp:revision>
  <dcterms:created xsi:type="dcterms:W3CDTF">2024-01-31T16:22:26Z</dcterms:created>
  <dcterms:modified xsi:type="dcterms:W3CDTF">2024-10-04T05:52:34Z</dcterms:modified>
</cp:coreProperties>
</file>