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677E0-8B10-4EE7-B13C-EEDB8EF33487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61974-B0EB-4BA0-9642-2A1E68CCE5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268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461974-B0EB-4BA0-9642-2A1E68CCE57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54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461974-B0EB-4BA0-9642-2A1E68CCE57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763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461974-B0EB-4BA0-9642-2A1E68CCE57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240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88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09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7497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2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6985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49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551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7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510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47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57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5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280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09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765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B5F42-ACE0-43F9-993D-353905004CDE}" type="datetimeFigureOut">
              <a:rPr lang="ru-RU" smtClean="0"/>
              <a:t>15.09.2024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14565F4-73ED-4FF1-81B9-4CEF12214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825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naked-science.ru/article/medicine/skolko-mikroplastika-my-sedaem" TargetMode="External"/><Relationship Id="rId3" Type="http://schemas.openxmlformats.org/officeDocument/2006/relationships/hyperlink" Target="https://ecoplanet777.com/biorazlagaemaya-upakovka/?ysclid=lp3uzufmok8504894" TargetMode="External"/><Relationship Id="rId7" Type="http://schemas.openxmlformats.org/officeDocument/2006/relationships/hyperlink" Target="https://&#1075;&#1072;&#1079;&#1101;&#1082;&#1086;&#1089;&#1077;&#1090;&#1100;.&#1088;&#1092;/pererabotka-i-utilizaciya/iz-chego-delayut-plastmassu.html?utm_referrer=https://yandex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imija-online.ru/organicheskaya-ximiya/vysokomolekulyarnye-soedineniya/istoriya-otkrytiya-polimerov.html?ysclid=lp2mf0ism4163714512" TargetMode="External"/><Relationship Id="rId5" Type="http://schemas.openxmlformats.org/officeDocument/2006/relationships/hyperlink" Target="https://infuture.ru/article/16690?ysclid=lp3v0utllq328991824" TargetMode="External"/><Relationship Id="rId10" Type="http://schemas.openxmlformats.org/officeDocument/2006/relationships/hyperlink" Target="https://www.vseznaika.org/proizvodstvo/chto-takoe-plastik-i-iz-chego-ego-delayut" TargetMode="External"/><Relationship Id="rId4" Type="http://schemas.openxmlformats.org/officeDocument/2006/relationships/hyperlink" Target="https://www.snta.ru/press-center/chem-opasen-plastik-dlya-cheloveka-i-okruzhayushchey-sredy/?ysclid=lp3wza8v2e861022285" TargetMode="External"/><Relationship Id="rId9" Type="http://schemas.openxmlformats.org/officeDocument/2006/relationships/hyperlink" Target="https://pikabu.ru/story/uchenyie_izobreli_sedobnyiy_i_biorazlagaemyiy_plastik_iz_zhelatina_8934108?ysclid=lp3vcizuh773091137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8786" y="415096"/>
            <a:ext cx="8118846" cy="1104786"/>
          </a:xfrm>
        </p:spPr>
        <p:txBody>
          <a:bodyPr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образовательное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Домодедовская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№8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Домодедово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9510" y="4928162"/>
            <a:ext cx="5468122" cy="1096899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Автор работы: Кудрявцева Мария, 6 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класс</a:t>
            </a:r>
          </a:p>
          <a:p>
            <a:pPr algn="l"/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Научный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руководитель: </a:t>
            </a:r>
            <a:r>
              <a:rPr lang="ru-RU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Гранева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Светлана Алексеевна</a:t>
            </a:r>
          </a:p>
          <a:p>
            <a:pPr algn="l"/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читель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биологии МАОУ Домодедовская СОШ №8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40259" y="2062664"/>
            <a:ext cx="8637373" cy="11047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dirty="0"/>
              <a:t>Тема: </a:t>
            </a:r>
            <a:r>
              <a:rPr lang="ru-RU" sz="2800" b="1" dirty="0"/>
              <a:t>«Биопластик </a:t>
            </a:r>
            <a:r>
              <a:rPr lang="en-US" sz="2800" b="1" dirty="0"/>
              <a:t>PLA</a:t>
            </a:r>
            <a:r>
              <a:rPr lang="ru-RU" sz="2800" b="1" dirty="0"/>
              <a:t> – материал будущего»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95265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5" y="1629881"/>
            <a:ext cx="8052714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Пластиковый мусор - это глобальная проблема человечества. </a:t>
            </a:r>
            <a:endParaRPr lang="ru-RU" dirty="0" smtClean="0"/>
          </a:p>
          <a:p>
            <a:pPr marL="0" indent="450215" defTabSz="914400">
              <a:lnSpc>
                <a:spcPct val="150000"/>
              </a:lnSpc>
              <a:spcBef>
                <a:spcPts val="1200"/>
              </a:spcBef>
              <a:tabLst>
                <a:tab pos="5130800" algn="l"/>
              </a:tabLst>
            </a:pP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Самое главное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 </a:t>
            </a:r>
            <a:r>
              <a:rPr lang="ru-RU" sz="2000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биоразлагаемый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материал на основе желатина. </a:t>
            </a:r>
          </a:p>
          <a:p>
            <a:pPr marL="0" indent="450215" defTabSz="914400">
              <a:lnSpc>
                <a:spcPct val="150000"/>
              </a:lnSpc>
              <a:spcBef>
                <a:spcPts val="1200"/>
              </a:spcBef>
              <a:tabLst>
                <a:tab pos="51308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проекта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Биопластик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материал будущего»  способствовала  патриотизму, дала возможность задуматься  о проблемах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загрязнения окружающей среды ,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путях их решения.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112" y="3996287"/>
            <a:ext cx="3945255" cy="230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21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010363" cy="132080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Планы по дальнейшему развитию проекта</a:t>
            </a:r>
            <a:endParaRPr lang="ru-RU" sz="2800" kern="0" dirty="0"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5" y="1629881"/>
            <a:ext cx="8052714" cy="388077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будущем планируется провести эксперименты по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получению биопластика на основе казеина (из молока) и крахмала.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Успешная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реализация проекта открыла новые возможности для осуществления других социальных проектов.</a:t>
            </a:r>
          </a:p>
          <a:p>
            <a:pPr>
              <a:lnSpc>
                <a:spcPct val="150000"/>
              </a:lnSpc>
            </a:pP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262" y="3781168"/>
            <a:ext cx="3958496" cy="25686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875" y="3805882"/>
            <a:ext cx="3830320" cy="254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81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875" y="309081"/>
            <a:ext cx="9010363" cy="1320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Список литературы</a:t>
            </a:r>
            <a:endParaRPr lang="ru-RU" sz="2800" kern="0" dirty="0"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4" y="770562"/>
            <a:ext cx="9708521" cy="3880773"/>
          </a:xfrm>
        </p:spPr>
        <p:txBody>
          <a:bodyPr>
            <a:normAutofit fontScale="25000" lnSpcReduction="20000"/>
          </a:bodyPr>
          <a:lstStyle/>
          <a:p>
            <a:pPr marL="0" lvl="0" indent="0">
              <a:buNone/>
            </a:pPr>
            <a:endParaRPr lang="ru-RU" b="1" dirty="0"/>
          </a:p>
          <a:p>
            <a:pPr lvl="0"/>
            <a:r>
              <a:rPr lang="ru-RU" sz="5200" dirty="0"/>
              <a:t>Аракелян А.К., Серебренникова А.О. Получение </a:t>
            </a:r>
            <a:r>
              <a:rPr lang="ru-RU" sz="5200" dirty="0" err="1"/>
              <a:t>биоразлагаемого</a:t>
            </a:r>
            <a:r>
              <a:rPr lang="ru-RU" sz="5200" dirty="0"/>
              <a:t> полимера из картофельного крахмала /Научно-методический электронный журнал «Концепт»/. – 2017. – Т. 39. – С. 3931–3935. </a:t>
            </a:r>
          </a:p>
          <a:p>
            <a:pPr lvl="0"/>
            <a:r>
              <a:rPr lang="ru-RU" sz="5200" dirty="0"/>
              <a:t>Артеменко А. Удивительный мир органической химии. – М.: «Дрофа», 2005, с.187-197. </a:t>
            </a:r>
          </a:p>
          <a:p>
            <a:pPr lvl="0"/>
            <a:r>
              <a:rPr lang="ru-RU" sz="5200" dirty="0" err="1"/>
              <a:t>Кабашова</a:t>
            </a:r>
            <a:r>
              <a:rPr lang="ru-RU" sz="5200" dirty="0"/>
              <a:t> А.Н., Белова Д.И. Технология изготовления биопластика из крахмала М:, «Символ науки», 2020, №12-1, с.12-13. </a:t>
            </a:r>
          </a:p>
          <a:p>
            <a:pPr lvl="0"/>
            <a:r>
              <a:rPr lang="ru-RU" sz="5200" dirty="0"/>
              <a:t>Костин А. Биопластики: перспективы в России // Исследование ИАЦ RUPEC, декабрь 2014, с. 4-6. </a:t>
            </a:r>
          </a:p>
          <a:p>
            <a:pPr lvl="0"/>
            <a:r>
              <a:rPr lang="ru-RU" sz="5200" dirty="0"/>
              <a:t>Лешина А. Пластики биологического происхождения // Химия и жизнь, 2012, №9. </a:t>
            </a:r>
          </a:p>
          <a:p>
            <a:pPr lvl="0"/>
            <a:r>
              <a:rPr lang="ru-RU" sz="5200" dirty="0"/>
              <a:t>Стрельникова Л.Н. Из чего все сделано? Рассказы о веществе. Под ред. Г. Эрлиха. – М.: Яуза-пресс, 2011, с.164-167.</a:t>
            </a:r>
          </a:p>
          <a:p>
            <a:pPr lvl="0"/>
            <a:r>
              <a:rPr lang="ru-RU" sz="5200" dirty="0" err="1"/>
              <a:t>Биоразлагаемая</a:t>
            </a:r>
            <a:r>
              <a:rPr lang="ru-RU" sz="5200" dirty="0"/>
              <a:t> упаковка  </a:t>
            </a:r>
            <a:r>
              <a:rPr lang="ru-RU" sz="5200" u="sng" dirty="0">
                <a:hlinkClick r:id="rId3"/>
              </a:rPr>
              <a:t>https://ecoplanet777.com/biorazlagaemaya-upakovka/?ysclid=lp3uzufmok8504894</a:t>
            </a:r>
            <a:endParaRPr lang="ru-RU" sz="5200" dirty="0"/>
          </a:p>
          <a:p>
            <a:pPr lvl="0"/>
            <a:r>
              <a:rPr lang="ru-RU" sz="5200" dirty="0" err="1"/>
              <a:t>Биоразлагаемые</a:t>
            </a:r>
            <a:r>
              <a:rPr lang="ru-RU" sz="5200" dirty="0"/>
              <a:t> и не </a:t>
            </a:r>
            <a:r>
              <a:rPr lang="ru-RU" sz="5200" dirty="0" err="1"/>
              <a:t>биоразлагаемые</a:t>
            </a:r>
            <a:r>
              <a:rPr lang="ru-RU" sz="5200" dirty="0"/>
              <a:t> отходы и их различие // Образовательный портал «Учимся и развиваемся» // Чем опасен пластик для человека и окружающей среды // «Современная научно-техническая академия» // </a:t>
            </a:r>
            <a:r>
              <a:rPr lang="ru-RU" sz="5200" u="sng" dirty="0">
                <a:hlinkClick r:id="rId4"/>
              </a:rPr>
              <a:t>https://www.snta.ru/press-center/chem-opasen-plastik-dlya-cheloveka-i-okruzhayushchey-sredy/?ysclid=lp3wza8v2e861022285</a:t>
            </a:r>
            <a:r>
              <a:rPr lang="ru-RU" sz="5200" dirty="0"/>
              <a:t> </a:t>
            </a:r>
          </a:p>
          <a:p>
            <a:pPr lvl="0"/>
            <a:r>
              <a:rPr lang="ru-RU" sz="5200" dirty="0"/>
              <a:t>Есенина Т. Молочная упаковка заменит пластик </a:t>
            </a:r>
            <a:r>
              <a:rPr lang="ru-RU" sz="5200" u="sng" dirty="0">
                <a:hlinkClick r:id="rId5"/>
              </a:rPr>
              <a:t>https://infuture.ru/article/16690?ysclid=lp3v0utllq328991824</a:t>
            </a:r>
            <a:r>
              <a:rPr lang="ru-RU" sz="5200" dirty="0"/>
              <a:t> </a:t>
            </a:r>
          </a:p>
          <a:p>
            <a:pPr lvl="0"/>
            <a:r>
              <a:rPr lang="ru-RU" sz="5200" dirty="0"/>
              <a:t>История открытия полимеров </a:t>
            </a:r>
            <a:r>
              <a:rPr lang="ru-RU" sz="5200" u="sng" dirty="0">
                <a:hlinkClick r:id="rId6"/>
              </a:rPr>
              <a:t>https://himija-online.ru/organicheskaya-ximiya/vysokomolekulyarnye-soedineniya/istoriya-otkrytiya-polimerov.html?ysclid=lp2mf0ism4163714512</a:t>
            </a:r>
            <a:endParaRPr lang="ru-RU" sz="5200" dirty="0"/>
          </a:p>
          <a:p>
            <a:pPr lvl="0"/>
            <a:r>
              <a:rPr lang="ru-RU" sz="5200" dirty="0"/>
              <a:t>Как производится пластик? </a:t>
            </a:r>
            <a:r>
              <a:rPr lang="ru-RU" sz="5200" u="sng" dirty="0">
                <a:hlinkClick r:id="rId7"/>
              </a:rPr>
              <a:t>https://xn--80afhhpyvj4ge.xn--p1ai/pererabotka-i-utilizaciya/iz-chego-delayut-plastmassu.html?utm_referrer=https%3A%2F%2Fyandex.ru%2F</a:t>
            </a:r>
            <a:endParaRPr lang="ru-RU" sz="5200" dirty="0"/>
          </a:p>
          <a:p>
            <a:pPr lvl="0"/>
            <a:r>
              <a:rPr lang="ru-RU" sz="5200" dirty="0"/>
              <a:t>Орлов М. По кредитке в неделю: ученые рассказали, сколько </a:t>
            </a:r>
            <a:r>
              <a:rPr lang="ru-RU" sz="5200" dirty="0" err="1"/>
              <a:t>микропластика</a:t>
            </a:r>
            <a:r>
              <a:rPr lang="ru-RU" sz="5200" dirty="0"/>
              <a:t> мы съедаем и откуда он берется </a:t>
            </a:r>
            <a:r>
              <a:rPr lang="ru-RU" sz="5200" u="sng" dirty="0">
                <a:hlinkClick r:id="rId8"/>
              </a:rPr>
              <a:t>https://naked-science.ru/article/medicine/skolko-mikroplastika-my-sedaem</a:t>
            </a:r>
            <a:endParaRPr lang="ru-RU" sz="5200" dirty="0"/>
          </a:p>
          <a:p>
            <a:pPr lvl="0"/>
            <a:r>
              <a:rPr lang="ru-RU" sz="5200" dirty="0"/>
              <a:t>Ученые изобрели съедобный и </a:t>
            </a:r>
            <a:r>
              <a:rPr lang="ru-RU" sz="5200" dirty="0" err="1"/>
              <a:t>биоразлагаемый</a:t>
            </a:r>
            <a:r>
              <a:rPr lang="ru-RU" sz="5200" dirty="0"/>
              <a:t> пластик из желатина </a:t>
            </a:r>
            <a:r>
              <a:rPr lang="ru-RU" sz="5200" u="sng" dirty="0">
                <a:hlinkClick r:id="rId9"/>
              </a:rPr>
              <a:t>https://pikabu.ru/story/uchenyie_izobreli_sedobnyiy_i_biorazlagaemyiy_plastik_iz_zhelatina_8934108?ysclid=lp3vcizuh7730911377</a:t>
            </a:r>
            <a:endParaRPr lang="ru-RU" sz="5200" dirty="0"/>
          </a:p>
          <a:p>
            <a:pPr lvl="0"/>
            <a:r>
              <a:rPr lang="ru-RU" sz="5200" dirty="0"/>
              <a:t>Что такое пластик и из чего его делают? </a:t>
            </a:r>
            <a:r>
              <a:rPr lang="ru-RU" sz="5200" u="sng" dirty="0">
                <a:hlinkClick r:id="rId10"/>
              </a:rPr>
              <a:t>https://www.vseznaika.org/proizvodstvo/chto-takoe-plastik-i-iz-chego-ego-delayut</a:t>
            </a:r>
            <a:endParaRPr lang="ru-RU" sz="5200" dirty="0"/>
          </a:p>
          <a:p>
            <a:pPr>
              <a:lnSpc>
                <a:spcPct val="150000"/>
              </a:lnSpc>
            </a:pPr>
            <a:endParaRPr lang="ru-RU" sz="5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078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Проблематика и актуальность проекта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Актуальность связана с огромным количеством </a:t>
            </a:r>
            <a:r>
              <a:rPr lang="ru-RU" dirty="0"/>
              <a:t>пластиковых </a:t>
            </a:r>
            <a:r>
              <a:rPr lang="ru-RU" dirty="0" smtClean="0"/>
              <a:t>отходов, которые загрязняют </a:t>
            </a:r>
            <a:r>
              <a:rPr lang="ru-RU" dirty="0"/>
              <a:t>окружающую среду, нанося ущерб природе и </a:t>
            </a:r>
            <a:r>
              <a:rPr lang="ru-RU" dirty="0" smtClean="0"/>
              <a:t>здоровью </a:t>
            </a:r>
            <a:r>
              <a:rPr lang="ru-RU" dirty="0"/>
              <a:t>людей.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195" y="3138616"/>
            <a:ext cx="5635346" cy="300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7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Гипотеза, цели,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72747"/>
            <a:ext cx="8596668" cy="4768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Гипотеза:</a:t>
            </a:r>
            <a:r>
              <a:rPr lang="ru-RU" dirty="0"/>
              <a:t> биопластики </a:t>
            </a:r>
            <a:r>
              <a:rPr lang="en-US" dirty="0"/>
              <a:t>PLA </a:t>
            </a:r>
            <a:r>
              <a:rPr lang="ru-RU" dirty="0"/>
              <a:t>– новый класс пластичных материалов, который может помочь в борьбе с пластиковым загрязнением планеты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Цель</a:t>
            </a:r>
            <a:r>
              <a:rPr lang="ru-RU" b="1" dirty="0"/>
              <a:t>:</a:t>
            </a:r>
            <a:r>
              <a:rPr lang="ru-RU" dirty="0"/>
              <a:t> Выяснить преимущества биопластика </a:t>
            </a:r>
            <a:r>
              <a:rPr lang="en-US" dirty="0"/>
              <a:t>PLA</a:t>
            </a:r>
            <a:r>
              <a:rPr lang="ru-RU" dirty="0"/>
              <a:t> и предложить пути его широкого </a:t>
            </a:r>
            <a:r>
              <a:rPr lang="ru-RU" dirty="0" smtClean="0"/>
              <a:t>внедрения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Задачи  проекта:</a:t>
            </a:r>
            <a:endParaRPr lang="ru-RU" dirty="0"/>
          </a:p>
          <a:p>
            <a:pPr lvl="0"/>
            <a:r>
              <a:rPr lang="ru-RU" dirty="0"/>
              <a:t>Дать  определение  биопластика,  изучить  его  виды  и  свойства.</a:t>
            </a:r>
          </a:p>
          <a:p>
            <a:pPr lvl="0"/>
            <a:r>
              <a:rPr lang="ru-RU" dirty="0"/>
              <a:t>Рассмотреть  технологии  производства  биопластика. </a:t>
            </a:r>
          </a:p>
          <a:p>
            <a:pPr lvl="0"/>
            <a:r>
              <a:rPr lang="ru-RU" dirty="0"/>
              <a:t> Проанализировать  преимущества  и  недостатки  биопластика  в  сравнении  с  обычным  пластиком.</a:t>
            </a:r>
          </a:p>
          <a:p>
            <a:pPr lvl="0"/>
            <a:r>
              <a:rPr lang="ru-RU" dirty="0"/>
              <a:t>Оценить  перспективы  использования  биопластика  в  различных  отраслях.</a:t>
            </a:r>
          </a:p>
          <a:p>
            <a:pPr lvl="0"/>
            <a:r>
              <a:rPr lang="ru-RU" dirty="0"/>
              <a:t>Биопластик  - важный элемент в здоровом образе жизни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570720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77" y="2665319"/>
            <a:ext cx="7017318" cy="37532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Объект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Объект исследования: </a:t>
            </a:r>
            <a:r>
              <a:rPr lang="ru-RU" dirty="0"/>
              <a:t>биопластик на основе натуральных веществ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487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Методы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5" y="1629881"/>
            <a:ext cx="5933531" cy="388077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Методы: </a:t>
            </a:r>
            <a:endParaRPr lang="ru-RU" dirty="0"/>
          </a:p>
          <a:p>
            <a:pPr lvl="0"/>
            <a:r>
              <a:rPr lang="ru-RU" dirty="0"/>
              <a:t>Информация из сети интернет. </a:t>
            </a:r>
          </a:p>
          <a:p>
            <a:pPr lvl="0"/>
            <a:r>
              <a:rPr lang="ru-RU" dirty="0"/>
              <a:t>Курсовая подготовка на онлайн-платформе Физтех-лицея </a:t>
            </a:r>
            <a:r>
              <a:rPr lang="ru-RU" dirty="0" err="1"/>
              <a:t>им.П.Л.Капицы</a:t>
            </a:r>
            <a:endParaRPr lang="ru-RU" dirty="0"/>
          </a:p>
          <a:p>
            <a:pPr lvl="0"/>
            <a:r>
              <a:rPr lang="ru-RU" dirty="0" err="1"/>
              <a:t>Практическии</a:t>
            </a:r>
            <a:r>
              <a:rPr lang="ru-RU" dirty="0"/>
              <a:t>̆ опыт.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865" y="1819546"/>
            <a:ext cx="2290426" cy="31223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931"/>
          <a:stretch/>
        </p:blipFill>
        <p:spPr>
          <a:xfrm>
            <a:off x="6301947" y="1270000"/>
            <a:ext cx="2187146" cy="36727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1164" y="4089252"/>
            <a:ext cx="3670600" cy="2574386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456406" y="5302635"/>
            <a:ext cx="4417540" cy="7066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b="1" dirty="0" smtClean="0"/>
              <a:t>Очная защита проекта 15.06.24</a:t>
            </a:r>
          </a:p>
          <a:p>
            <a:pPr marL="0" indent="0">
              <a:buNone/>
            </a:pPr>
            <a:r>
              <a:rPr lang="ru-RU" dirty="0"/>
              <a:t>Физтех-лицея </a:t>
            </a:r>
            <a:r>
              <a:rPr lang="ru-RU" dirty="0" err="1" smtClean="0"/>
              <a:t>им.П.Л.Капицы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97199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5512"/>
            <a:ext cx="8596668" cy="1320800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232" y="1029721"/>
            <a:ext cx="7620228" cy="3880773"/>
          </a:xfrm>
        </p:spPr>
        <p:txBody>
          <a:bodyPr/>
          <a:lstStyle/>
          <a:p>
            <a:pPr marL="0" lvl="1" indent="0">
              <a:buNone/>
            </a:pPr>
            <a:r>
              <a:rPr lang="ru-RU" sz="1800" dirty="0" smtClean="0"/>
              <a:t>1. Получение </a:t>
            </a:r>
            <a:r>
              <a:rPr lang="ru-RU" sz="1800" dirty="0"/>
              <a:t>биопластика в домашних условиях на основе желатина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9049" y="4035929"/>
            <a:ext cx="4562951" cy="24662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94" y="1689072"/>
            <a:ext cx="4135409" cy="30786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403" y="1851348"/>
            <a:ext cx="4483599" cy="275410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5232" y="5106181"/>
            <a:ext cx="7107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полученный образец полностью может применяться в изготовлении биопластика, соответствует требованиям, держит форму и удобен в использовании. Биопластик на основе желатина идеально подходит для изготовления одноразовой посуды. </a:t>
            </a:r>
          </a:p>
        </p:txBody>
      </p:sp>
    </p:spTree>
    <p:extLst>
      <p:ext uri="{BB962C8B-B14F-4D97-AF65-F5344CB8AC3E}">
        <p14:creationId xmlns:p14="http://schemas.microsoft.com/office/powerpoint/2010/main" val="315373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620" y="309081"/>
            <a:ext cx="8596668" cy="1320800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161" y="1271535"/>
            <a:ext cx="8052714" cy="388077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2. Оценка </a:t>
            </a:r>
            <a:r>
              <a:rPr lang="ru-RU" b="1" dirty="0"/>
              <a:t>биологической </a:t>
            </a:r>
            <a:r>
              <a:rPr lang="ru-RU" b="1" dirty="0" err="1"/>
              <a:t>разлагаемости</a:t>
            </a:r>
            <a:r>
              <a:rPr lang="ru-RU" b="1" dirty="0"/>
              <a:t> полученного </a:t>
            </a:r>
            <a:r>
              <a:rPr lang="ru-RU" b="1" dirty="0" smtClean="0"/>
              <a:t>биопластика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18" y="1804086"/>
            <a:ext cx="6783800" cy="3657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1999" y="5461686"/>
            <a:ext cx="817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полученный образец полностью может разлагаться в почве под действием микроорганизмов и ферментов, входящих в состав препарата для ускоренной переработки органических отходов.</a:t>
            </a:r>
          </a:p>
        </p:txBody>
      </p:sp>
    </p:spTree>
    <p:extLst>
      <p:ext uri="{BB962C8B-B14F-4D97-AF65-F5344CB8AC3E}">
        <p14:creationId xmlns:p14="http://schemas.microsoft.com/office/powerpoint/2010/main" val="3107440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874" y="245737"/>
            <a:ext cx="8596668" cy="1320800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4" y="1053753"/>
            <a:ext cx="8052714" cy="388077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3</a:t>
            </a:r>
            <a:r>
              <a:rPr lang="ru-RU" b="1" dirty="0" smtClean="0"/>
              <a:t>. </a:t>
            </a:r>
            <a:r>
              <a:rPr lang="ru-RU" b="1" dirty="0"/>
              <a:t>Химическое разложение (горение) биопластиков.</a:t>
            </a:r>
            <a:endParaRPr lang="ru-RU" sz="1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432509"/>
              </p:ext>
            </p:extLst>
          </p:nvPr>
        </p:nvGraphicFramePr>
        <p:xfrm>
          <a:off x="522874" y="2026015"/>
          <a:ext cx="7692978" cy="36166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27468"/>
                <a:gridCol w="2800362"/>
                <a:gridCol w="2565148"/>
              </a:tblGrid>
              <a:tr h="4231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</a:rPr>
                        <a:t>Материал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</a:rPr>
                        <a:t>Наблюдения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</a:rPr>
                        <a:t>Вывод об экологической безопасности материала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704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</a:rPr>
                        <a:t>Полиэтиленовый мешок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Быстро горит с выделением запаха, ядовитый дым, сажа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</a:rPr>
                        <a:t>Не соответствует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2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</a:rPr>
                        <a:t>Бумага 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Дым светлый, нет запаха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</a:rPr>
                        <a:t>Соответствует  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9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</a:rPr>
                        <a:t>Кусочек одноразовой посуды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Сгорел с выделением большого количества черного коптящего дыма, остается след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</a:rPr>
                        <a:t>Не соответствует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4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</a:rPr>
                        <a:t>Биопластик из желатина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</a:rPr>
                        <a:t>Дым светлый, нет запаха, при сжигании выделяется вода и углекислый газ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</a:rPr>
                        <a:t>Соответствует 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4006" y="1534529"/>
            <a:ext cx="75687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1. Проба на горение натуральных и синтетических материалов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874" y="5764840"/>
            <a:ext cx="92018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биопластик из натурального продукта при горении не выделяет вредных веществ. При горении вещества разлагаются до воды и углекислого газа, которые в свою очередь вступают в круговорот веществ в природу. </a:t>
            </a:r>
          </a:p>
        </p:txBody>
      </p:sp>
    </p:spTree>
    <p:extLst>
      <p:ext uri="{BB962C8B-B14F-4D97-AF65-F5344CB8AC3E}">
        <p14:creationId xmlns:p14="http://schemas.microsoft.com/office/powerpoint/2010/main" val="379876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5" y="1629881"/>
            <a:ext cx="8052714" cy="388077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4. </a:t>
            </a:r>
            <a:r>
              <a:rPr lang="ru-RU" b="1" dirty="0"/>
              <a:t>Экологическая грамотность школьников 6 класса</a:t>
            </a:r>
            <a:endParaRPr lang="ru-RU" b="1" i="1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22875" y="2077550"/>
            <a:ext cx="9856801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вы относитесь к проблеме загрязнения планеты?»</a:t>
            </a:r>
          </a:p>
          <a:p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Варианты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ответа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Наша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планета нуждается в помощи</a:t>
            </a:r>
          </a:p>
          <a:p>
            <a:pPr lvl="0">
              <a:lnSpc>
                <a:spcPct val="150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Мне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равно </a:t>
            </a:r>
          </a:p>
          <a:p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опросе участвовали 30 человек.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573" y="2950681"/>
            <a:ext cx="4131827" cy="370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03315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117</TotalTime>
  <Words>608</Words>
  <Application>Microsoft Office PowerPoint</Application>
  <PresentationFormat>Широкоэкранный</PresentationFormat>
  <Paragraphs>88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Times New Roman</vt:lpstr>
      <vt:lpstr>Trebuchet MS</vt:lpstr>
      <vt:lpstr>Wingdings 3</vt:lpstr>
      <vt:lpstr>Грань</vt:lpstr>
      <vt:lpstr>Муниципальное автономное образовательное учреждение Домодедовская средняя общеобразовательная №8  городского округа Домодедово</vt:lpstr>
      <vt:lpstr>Проблематика и актуальность проекта</vt:lpstr>
      <vt:lpstr>Гипотеза, цели, задачи</vt:lpstr>
      <vt:lpstr>Объект исследования</vt:lpstr>
      <vt:lpstr>Методы исследования</vt:lpstr>
      <vt:lpstr>Практическая часть</vt:lpstr>
      <vt:lpstr>Практическая часть</vt:lpstr>
      <vt:lpstr>Практическая часть</vt:lpstr>
      <vt:lpstr>Практическая часть</vt:lpstr>
      <vt:lpstr>Вывод</vt:lpstr>
      <vt:lpstr>Планы по дальнейшему развитию проекта</vt:lpstr>
      <vt:lpstr>Список литературы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образовательное учреждение Домодедовская средняя общеобразовательная №8  городского округа Домодедово</dc:title>
  <dc:creator>graneva</dc:creator>
  <cp:lastModifiedBy>graneva</cp:lastModifiedBy>
  <cp:revision>13</cp:revision>
  <dcterms:created xsi:type="dcterms:W3CDTF">2024-09-15T15:27:34Z</dcterms:created>
  <dcterms:modified xsi:type="dcterms:W3CDTF">2024-09-15T17:27:54Z</dcterms:modified>
</cp:coreProperties>
</file>