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70" r:id="rId12"/>
    <p:sldId id="271" r:id="rId13"/>
    <p:sldId id="272" r:id="rId14"/>
    <p:sldId id="273" r:id="rId15"/>
    <p:sldId id="265" r:id="rId16"/>
    <p:sldId id="274" r:id="rId17"/>
    <p:sldId id="268" r:id="rId18"/>
    <p:sldId id="26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7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sz="1400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витамина С в соках, мг</a:t>
            </a:r>
            <a:endParaRPr 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Лист1!$C$3</c:f>
              <c:strCache>
                <c:ptCount val="1"/>
                <c:pt idx="0">
                  <c:v>Йодометрический метод, мг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Лист1!$B$4:$B$8</c:f>
              <c:strCache>
                <c:ptCount val="4"/>
                <c:pt idx="0">
                  <c:v>Swell</c:v>
                </c:pt>
                <c:pt idx="1">
                  <c:v>J7</c:v>
                </c:pt>
                <c:pt idx="2">
                  <c:v>ВкусВилл</c:v>
                </c:pt>
                <c:pt idx="3">
                  <c:v>Foco</c:v>
                </c:pt>
              </c:strCache>
            </c:strRef>
          </c:cat>
          <c:val>
            <c:numRef>
              <c:f>Лист1!$C$4:$C$8</c:f>
              <c:numCache>
                <c:formatCode>General</c:formatCode>
                <c:ptCount val="5"/>
                <c:pt idx="0">
                  <c:v>52.1</c:v>
                </c:pt>
                <c:pt idx="1">
                  <c:v>69.900000000000006</c:v>
                </c:pt>
                <c:pt idx="2">
                  <c:v>80</c:v>
                </c:pt>
                <c:pt idx="3">
                  <c:v>49.9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36-4A76-921D-6889ED861C42}"/>
            </c:ext>
          </c:extLst>
        </c:ser>
        <c:ser>
          <c:idx val="1"/>
          <c:order val="1"/>
          <c:tx>
            <c:strRef>
              <c:f>Лист1!$D$3</c:f>
              <c:strCache>
                <c:ptCount val="1"/>
                <c:pt idx="0">
                  <c:v>Модифицированный метод, мг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Лист1!$B$4:$B$8</c:f>
              <c:strCache>
                <c:ptCount val="4"/>
                <c:pt idx="0">
                  <c:v>Swell</c:v>
                </c:pt>
                <c:pt idx="1">
                  <c:v>J7</c:v>
                </c:pt>
                <c:pt idx="2">
                  <c:v>ВкусВилл</c:v>
                </c:pt>
                <c:pt idx="3">
                  <c:v>Foco</c:v>
                </c:pt>
              </c:strCache>
            </c:strRef>
          </c:cat>
          <c:val>
            <c:numRef>
              <c:f>Лист1!$D$4:$D$8</c:f>
              <c:numCache>
                <c:formatCode>General</c:formatCode>
                <c:ptCount val="5"/>
                <c:pt idx="0">
                  <c:v>58</c:v>
                </c:pt>
                <c:pt idx="1">
                  <c:v>74</c:v>
                </c:pt>
                <c:pt idx="2">
                  <c:v>86.5</c:v>
                </c:pt>
                <c:pt idx="3">
                  <c:v>53.5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36-4A76-921D-6889ED861C4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66788464"/>
        <c:axId val="666783472"/>
      </c:barChart>
      <c:catAx>
        <c:axId val="6667884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Производители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6783472"/>
        <c:crosses val="autoZero"/>
        <c:auto val="1"/>
        <c:lblAlgn val="ctr"/>
        <c:lblOffset val="100"/>
        <c:noMultiLvlLbl val="0"/>
      </c:catAx>
      <c:valAx>
        <c:axId val="666783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400" b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Шкала</a:t>
                </a:r>
                <a:r>
                  <a:rPr lang="ru-RU" sz="1400" b="0" baseline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содержания витамина С, мг</a:t>
                </a:r>
                <a:endParaRPr lang="ru-RU" sz="1400" b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6788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витамина С, мг</a:t>
            </a: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Лист1!$B$15</c:f>
              <c:strCache>
                <c:ptCount val="1"/>
                <c:pt idx="0">
                  <c:v>Добрый "Лимон и мята"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Лист1!$C$14:$D$14</c:f>
              <c:strCache>
                <c:ptCount val="2"/>
                <c:pt idx="0">
                  <c:v>Йодометрический метод, мг</c:v>
                </c:pt>
                <c:pt idx="1">
                  <c:v>Модифицированный метод, мг</c:v>
                </c:pt>
              </c:strCache>
            </c:strRef>
          </c:cat>
          <c:val>
            <c:numRef>
              <c:f>Лист1!$C$15:$D$15</c:f>
              <c:numCache>
                <c:formatCode>General</c:formatCode>
                <c:ptCount val="2"/>
                <c:pt idx="0">
                  <c:v>4.8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BE-421F-891C-52A3901A2152}"/>
            </c:ext>
          </c:extLst>
        </c:ser>
        <c:ser>
          <c:idx val="1"/>
          <c:order val="1"/>
          <c:tx>
            <c:strRef>
              <c:f>Лист1!$B$16</c:f>
              <c:strCache>
                <c:ptCount val="1"/>
                <c:pt idx="0">
                  <c:v>Добрый "Апельсин"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Лист1!$C$14:$D$14</c:f>
              <c:strCache>
                <c:ptCount val="2"/>
                <c:pt idx="0">
                  <c:v>Йодометрический метод, мг</c:v>
                </c:pt>
                <c:pt idx="1">
                  <c:v>Модифицированный метод, мг</c:v>
                </c:pt>
              </c:strCache>
            </c:strRef>
          </c:cat>
          <c:val>
            <c:numRef>
              <c:f>Лист1!$C$16:$D$16</c:f>
              <c:numCache>
                <c:formatCode>General</c:formatCode>
                <c:ptCount val="2"/>
                <c:pt idx="0">
                  <c:v>1.7</c:v>
                </c:pt>
                <c:pt idx="1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BE-421F-891C-52A3901A215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62014736"/>
        <c:axId val="662013904"/>
      </c:barChart>
      <c:catAx>
        <c:axId val="6620147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Методы</a:t>
                </a:r>
                <a:r>
                  <a:rPr lang="ru-RU" sz="1200" baseline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исследования</a:t>
                </a:r>
                <a:endParaRPr lang="ru-RU" sz="1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2013904"/>
        <c:crosses val="autoZero"/>
        <c:auto val="1"/>
        <c:lblAlgn val="ctr"/>
        <c:lblOffset val="100"/>
        <c:noMultiLvlLbl val="0"/>
      </c:catAx>
      <c:valAx>
        <c:axId val="662013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Содержание</a:t>
                </a:r>
                <a:r>
                  <a:rPr lang="ru-RU" sz="1200" baseline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витамина С, мг</a:t>
                </a:r>
                <a:endParaRPr lang="ru-RU" sz="1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3.0555555555555555E-2"/>
              <c:y val="0.106944444444444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2014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4-07T08:14:37.108"/>
    </inkml:context>
    <inkml:brush xml:id="br0">
      <inkml:brushProperty name="width" value="0.5" units="cm"/>
      <inkml:brushProperty name="height" value="1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90,'26'-3,"0"0,0-1,-1-2,41-13,5-2,-15 9,0 3,93-3,115 13,-92 2,-107-4,-25 0,0 1,0 2,55 9,-41-2,-1-3,1-3,88-5,63 4,-186 1,0 1,0 0,34 14,3 0,72 27,-16-5,-94-35,5 3,1-1,0-1,0-1,0-2,25 2,874-6,-379 0,-519-1,-1-1,43-10,-14 3,-37 6,-1 0,0-1,20-9,-22 8,0 1,0 0,1 1,21-4,50-5,-41 5,70-2,405 11,-495-1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4-07T08:14:37.108"/>
    </inkml:context>
    <inkml:brush xml:id="br0">
      <inkml:brushProperty name="width" value="0.5" units="cm"/>
      <inkml:brushProperty name="height" value="1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250 644,'42'-5,"0"0,0-2,-2-2,67-22,7-3,-23 15,-1 4,150-4,186 21,-148 2,-173-5,-41-1,1 2,-1 3,90 15,-67-3,-2-6,2-4,142-8,102 6,-300 2,-1 2,1-1,55 23,4 0,116 44,-25-9,-152-56,8 5,2-2,0-1,-1-2,1-3,40 3,1410-9,-611-1,-838-1,-1-2,69-16,-22 5,-60 9,-2 1,0-2,32-15,-35 13,0 2,0 0,2 2,33-7,82-8,-67 8,112-3,655 18,-799-2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779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747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961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821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668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436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941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361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80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593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689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63D02A3-0BAA-4E32-9CB0-6EBA1E636E5D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C88C5CC6-8052-4259-B000-0346D0F4C7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850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microsoft.com/office/2007/relationships/hdphoto" Target="../media/hdphoto5.wdp"/><Relationship Id="rId10" Type="http://schemas.openxmlformats.org/officeDocument/2006/relationships/chart" Target="../charts/chart1.xml"/><Relationship Id="rId4" Type="http://schemas.openxmlformats.org/officeDocument/2006/relationships/image" Target="../media/image35.png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microsoft.com/office/2007/relationships/hdphoto" Target="../media/hdphoto9.wdp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7.png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4.png"/><Relationship Id="rId7" Type="http://schemas.microsoft.com/office/2007/relationships/hdphoto" Target="../media/hdphoto1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15.png"/><Relationship Id="rId4" Type="http://schemas.microsoft.com/office/2007/relationships/hdphoto" Target="../media/hdphoto2.wdp"/><Relationship Id="rId9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png"/><Relationship Id="rId15" Type="http://schemas.openxmlformats.org/officeDocument/2006/relationships/image" Target="../media/image17.sv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8.png"/><Relationship Id="rId7" Type="http://schemas.openxmlformats.org/officeDocument/2006/relationships/image" Target="../media/image16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0.png"/><Relationship Id="rId7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2.wdp"/><Relationship Id="rId4" Type="http://schemas.openxmlformats.org/officeDocument/2006/relationships/image" Target="../media/image14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25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1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02DB52-07CE-0945-9E0E-71AABF09C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6804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236BD6-4E5F-65DF-2502-C4BA4126D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93832"/>
            <a:ext cx="7766977" cy="258492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CD3D94-E5CB-07E5-0473-6158EC2161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24" y="-67824"/>
            <a:ext cx="7766977" cy="3255264"/>
          </a:xfrm>
        </p:spPr>
        <p:txBody>
          <a:bodyPr>
            <a:noAutofit/>
          </a:bodyPr>
          <a:lstStyle/>
          <a:p>
            <a:r>
              <a:rPr lang="ru-RU" sz="3600" dirty="0"/>
              <a:t>Количественный анализ соков различных производителей на содержание аскорбиновой кислоты методом титриметрического анализа</a:t>
            </a:r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D3D12EF1-1CAF-F2F9-3964-4940740AC6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44230" y="4963016"/>
            <a:ext cx="5898807" cy="2097847"/>
          </a:xfrm>
        </p:spPr>
        <p:txBody>
          <a:bodyPr>
            <a:normAutofit/>
          </a:bodyPr>
          <a:lstStyle/>
          <a:p>
            <a:pPr algn="l">
              <a:spcBef>
                <a:spcPts val="100"/>
              </a:spcBef>
              <a:spcAft>
                <a:spcPts val="400"/>
              </a:spcAft>
            </a:pPr>
            <a:r>
              <a:rPr lang="ru-RU" sz="1400" b="1" spc="15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Выполнила: </a:t>
            </a:r>
            <a:r>
              <a:rPr lang="ru-RU" sz="1400" b="1" spc="15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Матюнина</a:t>
            </a:r>
            <a:r>
              <a:rPr lang="ru-RU" sz="1400" b="1" spc="15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Анна</a:t>
            </a:r>
          </a:p>
          <a:p>
            <a:pPr algn="l">
              <a:spcBef>
                <a:spcPts val="100"/>
              </a:spcBef>
              <a:spcAft>
                <a:spcPts val="400"/>
              </a:spcAft>
            </a:pPr>
            <a:r>
              <a:rPr lang="ru-RU" sz="1400" b="1" spc="15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Ученица 10 класса «Б»</a:t>
            </a:r>
          </a:p>
          <a:p>
            <a:pPr algn="l">
              <a:spcBef>
                <a:spcPts val="100"/>
              </a:spcBef>
              <a:spcAft>
                <a:spcPts val="400"/>
              </a:spcAft>
            </a:pPr>
            <a:r>
              <a:rPr lang="ru-RU" sz="1400" b="1" spc="15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МОУ СОШ №17</a:t>
            </a:r>
          </a:p>
          <a:p>
            <a:pPr algn="l"/>
            <a:r>
              <a:rPr lang="ru-RU" sz="1400" b="1" spc="15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Руководитель проекта: Зайцева С. В.</a:t>
            </a:r>
          </a:p>
          <a:p>
            <a:pPr algn="l">
              <a:spcBef>
                <a:spcPts val="100"/>
              </a:spcBef>
            </a:pPr>
            <a:r>
              <a:rPr lang="ru-RU" sz="1400" b="1" spc="15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Учитель химии</a:t>
            </a:r>
          </a:p>
          <a:p>
            <a:pPr algn="l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B0FDBD-E4AB-C306-CE11-042A44BBC0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4086" y="6270587"/>
            <a:ext cx="1883827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4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5B66B6F-5F31-FAB5-4EA9-494D624A01C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503742" cy="83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Выводы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4A3BEFC8-5A84-D449-EAD6-C5AC5FAAF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399257"/>
              </p:ext>
            </p:extLst>
          </p:nvPr>
        </p:nvGraphicFramePr>
        <p:xfrm>
          <a:off x="1203769" y="694481"/>
          <a:ext cx="9838481" cy="58799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807">
                  <a:extLst>
                    <a:ext uri="{9D8B030D-6E8A-4147-A177-3AD203B41FA5}">
                      <a16:colId xmlns:a16="http://schemas.microsoft.com/office/drawing/2014/main" val="131298593"/>
                    </a:ext>
                  </a:extLst>
                </a:gridCol>
                <a:gridCol w="2896740">
                  <a:extLst>
                    <a:ext uri="{9D8B030D-6E8A-4147-A177-3AD203B41FA5}">
                      <a16:colId xmlns:a16="http://schemas.microsoft.com/office/drawing/2014/main" val="786044117"/>
                    </a:ext>
                  </a:extLst>
                </a:gridCol>
                <a:gridCol w="3262097">
                  <a:extLst>
                    <a:ext uri="{9D8B030D-6E8A-4147-A177-3AD203B41FA5}">
                      <a16:colId xmlns:a16="http://schemas.microsoft.com/office/drawing/2014/main" val="4249892085"/>
                    </a:ext>
                  </a:extLst>
                </a:gridCol>
                <a:gridCol w="2922837">
                  <a:extLst>
                    <a:ext uri="{9D8B030D-6E8A-4147-A177-3AD203B41FA5}">
                      <a16:colId xmlns:a16="http://schemas.microsoft.com/office/drawing/2014/main" val="749564840"/>
                    </a:ext>
                  </a:extLst>
                </a:gridCol>
              </a:tblGrid>
              <a:tr h="1186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Наименование сока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Содержание витамина С (йодометрическое титрование)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Содержание витамина С (титрование с краской </a:t>
                      </a:r>
                      <a:r>
                        <a:rPr lang="ru-RU" sz="1200" dirty="0" err="1">
                          <a:effectLst/>
                        </a:rPr>
                        <a:t>Тильманса</a:t>
                      </a:r>
                      <a:r>
                        <a:rPr lang="ru-RU" sz="1200" dirty="0">
                          <a:effectLst/>
                        </a:rPr>
                        <a:t>)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426123"/>
                  </a:ext>
                </a:extLst>
              </a:tr>
              <a:tr h="3865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Сок апельсиновый «Rich»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0,8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449759472"/>
                  </a:ext>
                </a:extLst>
              </a:tr>
              <a:tr h="3865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Сок апельсиновый «Swell»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52,1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58,0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91123888"/>
                  </a:ext>
                </a:extLst>
              </a:tr>
              <a:tr h="3865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Сок апельсиновый «J7»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69,92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74,0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523125127"/>
                  </a:ext>
                </a:extLst>
              </a:tr>
              <a:tr h="3865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Сок Вкусвилл «Яблоко-лайм»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80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86,5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896939668"/>
                  </a:ext>
                </a:extLst>
              </a:tr>
              <a:tr h="7866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Сок апельсиновый</a:t>
                      </a:r>
                      <a:r>
                        <a:rPr lang="en-US" sz="1200">
                          <a:effectLst/>
                        </a:rPr>
                        <a:t> FOCO «Coconut Water with mango»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49,92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53,5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973665426"/>
                  </a:ext>
                </a:extLst>
              </a:tr>
              <a:tr h="7866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Сок апельсиновый «Сады Придонья»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282,5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543433500"/>
                  </a:ext>
                </a:extLst>
              </a:tr>
              <a:tr h="7866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Сок Добрый «Сочный лимон и мята»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4,8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5,045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35257996"/>
                  </a:ext>
                </a:extLst>
              </a:tr>
              <a:tr h="7866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Сок апельсиновый «Добрый апельсин»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1,68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1,211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7697926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87BA9F1-D9AD-00B6-202E-D3B53A8FBE24}"/>
              </a:ext>
            </a:extLst>
          </p:cNvPr>
          <p:cNvSpPr txBox="1"/>
          <p:nvPr/>
        </p:nvSpPr>
        <p:spPr>
          <a:xfrm>
            <a:off x="2696901" y="417482"/>
            <a:ext cx="8449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Таблица 4 - Сравнение количественного содержания аскорбиновой кислоты во фруктовых соках различных производителей</a:t>
            </a:r>
          </a:p>
        </p:txBody>
      </p:sp>
    </p:spTree>
    <p:extLst>
      <p:ext uri="{BB962C8B-B14F-4D97-AF65-F5344CB8AC3E}">
        <p14:creationId xmlns:p14="http://schemas.microsoft.com/office/powerpoint/2010/main" val="799485106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F6C5B930-0BB4-478B-99AF-7F98060C9C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4" b="95683" l="8929" r="89286">
                        <a14:foregroundMark x1="41071" y1="11511" x2="51786" y2="10791"/>
                        <a14:foregroundMark x1="26786" y1="93525" x2="32143" y2="58633"/>
                        <a14:foregroundMark x1="32143" y1="58633" x2="64286" y2="81295"/>
                        <a14:foregroundMark x1="64286" y1="81295" x2="62500" y2="94604"/>
                        <a14:foregroundMark x1="50893" y1="56115" x2="68750" y2="62590"/>
                        <a14:foregroundMark x1="52679" y1="57914" x2="63393" y2="48201"/>
                        <a14:foregroundMark x1="36607" y1="56115" x2="73214" y2="61871"/>
                        <a14:foregroundMark x1="34804" y1="51787" x2="49107" y2="61511"/>
                        <a14:foregroundMark x1="20536" y1="42086" x2="30305" y2="48728"/>
                        <a14:foregroundMark x1="49107" y1="61511" x2="80357" y2="61871"/>
                        <a14:foregroundMark x1="35714" y1="8273" x2="60714" y2="17986"/>
                        <a14:foregroundMark x1="76736" y1="56355" x2="79464" y2="47122"/>
                        <a14:foregroundMark x1="75000" y1="62230" x2="75755" y2="59676"/>
                        <a14:foregroundMark x1="33929" y1="95683" x2="72321" y2="95683"/>
                        <a14:foregroundMark x1="19248" y1="53121" x2="24107" y2="61511"/>
                        <a14:foregroundMark x1="77112" y1="59615" x2="81250" y2="62950"/>
                        <a14:foregroundMark x1="69643" y1="53597" x2="73258" y2="56510"/>
                        <a14:foregroundMark x1="65179" y1="55036" x2="62500" y2="40288"/>
                        <a14:foregroundMark x1="58036" y1="51439" x2="69643" y2="57194"/>
                        <a14:foregroundMark x1="82143" y1="55755" x2="83036" y2="61871"/>
                        <a14:backgroundMark x1="13393" y1="10791" x2="18750" y2="23741"/>
                        <a14:backgroundMark x1="15179" y1="49281" x2="16071" y2="532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246" y="696120"/>
            <a:ext cx="1061507" cy="2634813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4EE899C-1400-4E86-AC94-6B0A2AE6F04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503742" cy="83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Выводы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DFDD3E-FA22-42E7-B991-CB0DC5ADF9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000" b="82250" l="34375" r="66000">
                        <a14:foregroundMark x1="47500" y1="28625" x2="51125" y2="47375"/>
                        <a14:foregroundMark x1="51125" y1="47375" x2="44000" y2="72000"/>
                        <a14:foregroundMark x1="44000" y1="72000" x2="38909" y2="78230"/>
                        <a14:foregroundMark x1="39069" y1="81814" x2="54375" y2="79875"/>
                        <a14:foregroundMark x1="54375" y1="79875" x2="58875" y2="74625"/>
                        <a14:foregroundMark x1="48500" y1="22375" x2="49875" y2="26250"/>
                        <a14:foregroundMark x1="55173" y1="24216" x2="43851" y2="19243"/>
                        <a14:foregroundMark x1="44839" y1="23926" x2="49750" y2="33125"/>
                        <a14:foregroundMark x1="49750" y1="33125" x2="54250" y2="21125"/>
                        <a14:foregroundMark x1="54250" y1="21125" x2="53000" y2="23250"/>
                        <a14:foregroundMark x1="50375" y1="20625" x2="41000" y2="33875"/>
                        <a14:foregroundMark x1="41000" y1="33875" x2="42621" y2="25610"/>
                        <a14:foregroundMark x1="44696" y1="20742" x2="49899" y2="19075"/>
                        <a14:foregroundMark x1="59191" y1="24802" x2="62375" y2="33625"/>
                        <a14:foregroundMark x1="62375" y1="33625" x2="62000" y2="34875"/>
                        <a14:foregroundMark x1="39000" y1="26500" x2="41875" y2="26500"/>
                        <a14:foregroundMark x1="40618" y1="25693" x2="40500" y2="26875"/>
                        <a14:foregroundMark x1="43875" y1="18375" x2="46750" y2="18375"/>
                        <a14:foregroundMark x1="38500" y1="28000" x2="40875" y2="25875"/>
                        <a14:foregroundMark x1="37750" y1="76000" x2="37625" y2="69000"/>
                        <a14:foregroundMark x1="39500" y1="72375" x2="38625" y2="71000"/>
                        <a14:foregroundMark x1="36875" y1="64125" x2="37625" y2="75750"/>
                        <a14:foregroundMark x1="37125" y1="75750" x2="37125" y2="77625"/>
                        <a14:backgroundMark x1="42125" y1="20000" x2="41625" y2="23000"/>
                        <a14:backgroundMark x1="54375" y1="17500" x2="55625" y2="18500"/>
                        <a14:backgroundMark x1="55750" y1="20375" x2="57125" y2="17250"/>
                        <a14:backgroundMark x1="57125" y1="18750" x2="57875" y2="24375"/>
                        <a14:backgroundMark x1="56125" y1="18750" x2="61375" y2="21500"/>
                        <a14:backgroundMark x1="36500" y1="82625" x2="37625" y2="81500"/>
                        <a14:backgroundMark x1="36125" y1="81750" x2="36625" y2="80250"/>
                        <a14:backgroundMark x1="36750" y1="80875" x2="36375" y2="81750"/>
                        <a14:backgroundMark x1="36375" y1="82500" x2="36875" y2="82875"/>
                        <a14:backgroundMark x1="36875" y1="82875" x2="36250" y2="78250"/>
                        <a14:backgroundMark x1="36250" y1="78625" x2="36636" y2="75814"/>
                        <a14:backgroundMark x1="36584" y1="75817" x2="36125" y2="78875"/>
                        <a14:backgroundMark x1="36125" y1="78875" x2="35750" y2="81500"/>
                        <a14:backgroundMark x1="35750" y1="81500" x2="36750" y2="87500"/>
                        <a14:backgroundMark x1="42000" y1="18375" x2="43631" y2="18759"/>
                        <a14:backgroundMark x1="50125" y1="16500" x2="58250" y2="19375"/>
                        <a14:backgroundMark x1="42125" y1="22625" x2="42250" y2="25625"/>
                        <a14:backgroundMark x1="58750" y1="24250" x2="59000" y2="24875"/>
                      </a14:backgroundRemoval>
                    </a14:imgEffect>
                  </a14:imgLayer>
                </a14:imgProps>
              </a:ext>
            </a:extLst>
          </a:blip>
          <a:srcRect l="30491" t="15566" r="30045" b="12891"/>
          <a:stretch/>
        </p:blipFill>
        <p:spPr>
          <a:xfrm>
            <a:off x="1428113" y="3443733"/>
            <a:ext cx="1464174" cy="265441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BDB725D-ED50-46A5-807C-A4DB97822F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556" b="95741" l="35741" r="65000">
                        <a14:foregroundMark x1="52778" y1="20926" x2="52778" y2="20926"/>
                        <a14:foregroundMark x1="52037" y1="19815" x2="58148" y2="14815"/>
                        <a14:foregroundMark x1="42222" y1="12593" x2="56296" y2="10556"/>
                        <a14:foregroundMark x1="41111" y1="46667" x2="41111" y2="82222"/>
                        <a14:foregroundMark x1="41111" y1="82222" x2="46852" y2="51852"/>
                        <a14:foregroundMark x1="46852" y1="51852" x2="57593" y2="77778"/>
                        <a14:foregroundMark x1="57593" y1="77778" x2="59259" y2="95741"/>
                        <a14:foregroundMark x1="59259" y1="95741" x2="53333" y2="55741"/>
                        <a14:foregroundMark x1="53333" y1="55741" x2="58519" y2="86667"/>
                        <a14:foregroundMark x1="38889" y1="42037" x2="38148" y2="72407"/>
                        <a14:foregroundMark x1="38148" y1="73519" x2="45926" y2="93889"/>
                        <a14:foregroundMark x1="45926" y1="93889" x2="56111" y2="35741"/>
                        <a14:foregroundMark x1="56111" y1="35741" x2="61481" y2="65370"/>
                        <a14:foregroundMark x1="61481" y1="65370" x2="54630" y2="84074"/>
                        <a14:foregroundMark x1="54630" y1="84074" x2="51296" y2="83889"/>
                        <a14:foregroundMark x1="63889" y1="48519" x2="52407" y2="88148"/>
                        <a14:foregroundMark x1="52407" y1="88148" x2="64630" y2="52407"/>
                        <a14:foregroundMark x1="64630" y1="52407" x2="65000" y2="78519"/>
                        <a14:foregroundMark x1="65000" y1="78519" x2="62593" y2="80556"/>
                        <a14:foregroundMark x1="36296" y1="79259" x2="40370" y2="90741"/>
                        <a14:foregroundMark x1="35741" y1="83519" x2="37037" y2="90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696" t="8504" r="35492" b="3289"/>
          <a:stretch/>
        </p:blipFill>
        <p:spPr bwMode="auto">
          <a:xfrm>
            <a:off x="248412" y="3527068"/>
            <a:ext cx="788114" cy="244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A05B4C-C3AD-42DF-9016-509528AFA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800" b="96250" l="10000" r="90000">
                        <a14:foregroundMark x1="48700" y1="6450" x2="47900" y2="73950"/>
                        <a14:foregroundMark x1="47900" y1="73950" x2="49550" y2="3800"/>
                        <a14:foregroundMark x1="49550" y1="3800" x2="55700" y2="13400"/>
                        <a14:foregroundMark x1="56000" y1="36650" x2="56000" y2="36650"/>
                        <a14:foregroundMark x1="40700" y1="91850" x2="58000" y2="92100"/>
                        <a14:foregroundMark x1="50700" y1="57000" x2="49700" y2="45650"/>
                        <a14:foregroundMark x1="41050" y1="5150" x2="44050" y2="14450"/>
                        <a14:foregroundMark x1="37700" y1="90550" x2="60650" y2="93650"/>
                        <a14:foregroundMark x1="62000" y1="80500" x2="57000" y2="72750"/>
                        <a14:foregroundMark x1="64000" y1="96250" x2="63000" y2="77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170" y="785440"/>
            <a:ext cx="1915396" cy="246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0F2FB4C0-85DD-45F4-8DC1-D6D729A7BE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1851285"/>
              </p:ext>
            </p:extLst>
          </p:nvPr>
        </p:nvGraphicFramePr>
        <p:xfrm>
          <a:off x="3489153" y="1023717"/>
          <a:ext cx="8084085" cy="484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2708836422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357456AA-21B3-47C5-A84C-27DDD1867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76" b="99725" l="9222" r="89914">
                        <a14:foregroundMark x1="41210" y1="5227" x2="62536" y2="6052"/>
                        <a14:foregroundMark x1="62536" y1="6052" x2="59654" y2="7015"/>
                        <a14:foregroundMark x1="58790" y1="11004" x2="49568" y2="69326"/>
                        <a14:foregroundMark x1="49568" y1="69326" x2="59654" y2="81293"/>
                        <a14:foregroundMark x1="59654" y1="81293" x2="43228" y2="86933"/>
                        <a14:foregroundMark x1="43228" y1="86933" x2="41210" y2="73177"/>
                        <a14:foregroundMark x1="41210" y1="73177" x2="64615" y2="96114"/>
                        <a14:foregroundMark x1="70945" y1="94821" x2="79020" y2="79848"/>
                        <a14:foregroundMark x1="78727" y1="73437" x2="30548" y2="89271"/>
                        <a14:foregroundMark x1="30548" y1="89271" x2="74352" y2="82669"/>
                        <a14:foregroundMark x1="74352" y1="82669" x2="57925" y2="63549"/>
                        <a14:foregroundMark x1="75504" y1="56396" x2="65130" y2="69326"/>
                        <a14:foregroundMark x1="65130" y1="69326" x2="40634" y2="74828"/>
                        <a14:foregroundMark x1="40634" y1="74828" x2="28530" y2="81706"/>
                        <a14:foregroundMark x1="28530" y1="81706" x2="28530" y2="60523"/>
                        <a14:foregroundMark x1="28530" y1="60523" x2="32853" y2="74966"/>
                        <a14:foregroundMark x1="32853" y1="74966" x2="47262" y2="56534"/>
                        <a14:foregroundMark x1="47262" y1="56534" x2="29971" y2="77304"/>
                        <a14:foregroundMark x1="29971" y1="77304" x2="43516" y2="59560"/>
                        <a14:foregroundMark x1="43516" y1="59560" x2="77848" y2="54227"/>
                        <a14:foregroundMark x1="77925" y1="55904" x2="61095" y2="73453"/>
                        <a14:foregroundMark x1="61095" y1="73453" x2="58213" y2="60248"/>
                        <a14:foregroundMark x1="58213" y1="60248" x2="68300" y2="80605"/>
                        <a14:foregroundMark x1="68300" y1="80605" x2="67147" y2="85970"/>
                        <a14:foregroundMark x1="65994" y1="62036" x2="75793" y2="49519"/>
                        <a14:foregroundMark x1="75793" y1="49519" x2="52738" y2="29161"/>
                        <a14:foregroundMark x1="52738" y1="29161" x2="50144" y2="12930"/>
                        <a14:foregroundMark x1="50144" y1="12930" x2="42363" y2="5089"/>
                        <a14:foregroundMark x1="42363" y1="5089" x2="46398" y2="14856"/>
                        <a14:foregroundMark x1="46398" y1="14856" x2="65418" y2="9491"/>
                        <a14:foregroundMark x1="65418" y1="9491" x2="66402" y2="8762"/>
                        <a14:foregroundMark x1="24634" y1="73768" x2="27666" y2="77854"/>
                        <a14:foregroundMark x1="40632" y1="4308" x2="60231" y2="3989"/>
                        <a14:foregroundMark x1="60231" y1="3989" x2="67147" y2="4264"/>
                        <a14:foregroundMark x1="37361" y1="12606" x2="37636" y2="13607"/>
                        <a14:foregroundMark x1="37692" y1="13626" x2="37540" y2="12612"/>
                        <a14:foregroundMark x1="21972" y1="81822" x2="22190" y2="88721"/>
                        <a14:foregroundMark x1="22190" y1="88721" x2="43946" y2="95547"/>
                        <a14:foregroundMark x1="68307" y1="94953" x2="76657" y2="92985"/>
                        <a14:foregroundMark x1="62929" y1="96221" x2="66725" y2="95326"/>
                        <a14:foregroundMark x1="83178" y1="84291" x2="83402" y2="83993"/>
                        <a14:foregroundMark x1="76657" y1="92985" x2="83040" y2="84476"/>
                        <a14:foregroundMark x1="17867" y1="49931" x2="17943" y2="50257"/>
                        <a14:foregroundMark x1="24496" y1="53232" x2="24135" y2="55896"/>
                        <a14:foregroundMark x1="34874" y1="6878" x2="35638" y2="14443"/>
                        <a14:foregroundMark x1="34722" y1="5371" x2="34874" y2="6878"/>
                        <a14:foregroundMark x1="37176" y1="3851" x2="40922" y2="3851"/>
                        <a14:foregroundMark x1="21902" y1="44842" x2="23343" y2="72352"/>
                        <a14:foregroundMark x1="23343" y1="72352" x2="19020" y2="80880"/>
                        <a14:foregroundMark x1="22190" y1="53232" x2="19885" y2="80330"/>
                        <a14:foregroundMark x1="18732" y1="56259" x2="21037" y2="78267"/>
                        <a14:foregroundMark x1="39193" y1="3301" x2="34006" y2="4677"/>
                        <a14:foregroundMark x1="38905" y1="3851" x2="34870" y2="6465"/>
                        <a14:backgroundMark x1="69452" y1="3301" x2="71470" y2="3989"/>
                        <a14:backgroundMark x1="73487" y1="4402" x2="68012" y2="2476"/>
                        <a14:backgroundMark x1="83862" y1="51719" x2="85303" y2="83219"/>
                        <a14:backgroundMark x1="83862" y1="52957" x2="83862" y2="49794"/>
                        <a14:backgroundMark x1="83862" y1="51857" x2="84150" y2="50344"/>
                        <a14:backgroundMark x1="42363" y1="98349" x2="64553" y2="98762"/>
                        <a14:backgroundMark x1="64553" y1="98762" x2="46398" y2="99175"/>
                        <a14:backgroundMark x1="46398" y1="99175" x2="64841" y2="98487"/>
                        <a14:backgroundMark x1="64841" y1="98487" x2="43228" y2="97937"/>
                        <a14:backgroundMark x1="43228" y1="97937" x2="43228" y2="97937"/>
                        <a14:backgroundMark x1="65130" y1="98762" x2="75793" y2="99037"/>
                        <a14:backgroundMark x1="85303" y1="83906" x2="83285" y2="83906"/>
                        <a14:backgroundMark x1="63977" y1="97524" x2="69452" y2="97249"/>
                        <a14:backgroundMark x1="85014" y1="49931" x2="85014" y2="52957"/>
                        <a14:backgroundMark x1="84438" y1="86382" x2="82997" y2="84044"/>
                        <a14:backgroundMark x1="69741" y1="3439" x2="73487" y2="3851"/>
                        <a14:backgroundMark x1="30548" y1="14443" x2="30548" y2="15406"/>
                        <a14:backgroundMark x1="69452" y1="4402" x2="69164" y2="8803"/>
                        <a14:backgroundMark x1="33429" y1="12517" x2="32853" y2="6878"/>
                        <a14:backgroundMark x1="32853" y1="6878" x2="32853" y2="6878"/>
                        <a14:backgroundMark x1="18704" y1="80845" x2="18732" y2="818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90" y="1803080"/>
            <a:ext cx="1347595" cy="282335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999C8FBA-E203-4966-8E2F-283310AD1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67" b="92333" l="7167" r="90000">
                        <a14:foregroundMark x1="74431" y1="15770" x2="77249" y2="17807"/>
                        <a14:foregroundMark x1="77167" y1="19500" x2="12235" y2="80567"/>
                        <a14:foregroundMark x1="12513" y1="82395" x2="62667" y2="54833"/>
                        <a14:foregroundMark x1="62667" y1="54833" x2="53500" y2="62500"/>
                        <a14:foregroundMark x1="66016" y1="16101" x2="64000" y2="18167"/>
                        <a14:foregroundMark x1="60833" y1="22667" x2="69500" y2="47833"/>
                        <a14:foregroundMark x1="69500" y1="47833" x2="68833" y2="49500"/>
                        <a14:foregroundMark x1="72184" y1="15859" x2="71000" y2="25667"/>
                        <a14:foregroundMark x1="72903" y1="9901" x2="72896" y2="9958"/>
                        <a14:foregroundMark x1="71000" y1="25667" x2="73667" y2="26500"/>
                        <a14:foregroundMark x1="78909" y1="21182" x2="65000" y2="30833"/>
                        <a14:foregroundMark x1="65000" y1="30833" x2="70692" y2="15917"/>
                        <a14:foregroundMark x1="79104" y1="26896" x2="79150" y2="27118"/>
                        <a14:foregroundMark x1="77197" y1="17703" x2="78794" y2="25400"/>
                        <a14:foregroundMark x1="78156" y1="26657" x2="68811" y2="15991"/>
                        <a14:foregroundMark x1="58828" y1="16384" x2="58667" y2="16500"/>
                        <a14:foregroundMark x1="71433" y1="8566" x2="67221" y2="10181"/>
                        <a14:foregroundMark x1="58063" y1="19430" x2="55500" y2="20167"/>
                        <a14:foregroundMark x1="70200" y1="15937" x2="60773" y2="18650"/>
                        <a14:foregroundMark x1="59220" y1="19946" x2="77760" y2="18847"/>
                        <a14:foregroundMark x1="55500" y1="20167" x2="58606" y2="19983"/>
                        <a14:foregroundMark x1="57325" y1="18677" x2="56000" y2="18667"/>
                        <a14:foregroundMark x1="77752" y1="18831" x2="60826" y2="18703"/>
                        <a14:foregroundMark x1="65069" y1="10266" x2="68833" y2="6779"/>
                        <a14:foregroundMark x1="56000" y1="18667" x2="56689" y2="18029"/>
                        <a14:foregroundMark x1="69844" y1="7266" x2="67000" y2="8333"/>
                        <a14:foregroundMark x1="74757" y1="15757" x2="77676" y2="18676"/>
                        <a14:foregroundMark x1="67500" y1="8500" x2="69107" y2="10107"/>
                        <a14:foregroundMark x1="74333" y1="27000" x2="79798" y2="22987"/>
                        <a14:foregroundMark x1="48500" y1="30000" x2="57333" y2="47167"/>
                        <a14:foregroundMark x1="57333" y1="47167" x2="64833" y2="52333"/>
                        <a14:foregroundMark x1="48167" y1="30333" x2="63000" y2="44000"/>
                        <a14:foregroundMark x1="63000" y1="44000" x2="69167" y2="46167"/>
                        <a14:foregroundMark x1="27167" y1="89667" x2="43667" y2="82000"/>
                        <a14:foregroundMark x1="31500" y1="92333" x2="35500" y2="90000"/>
                        <a14:foregroundMark x1="47333" y1="30333" x2="48833" y2="46333"/>
                        <a14:foregroundMark x1="51833" y1="56833" x2="69000" y2="44667"/>
                        <a14:foregroundMark x1="69000" y1="44667" x2="60000" y2="45667"/>
                        <a14:foregroundMark x1="65333" y1="49333" x2="67667" y2="47000"/>
                        <a14:foregroundMark x1="47000" y1="29333" x2="47833" y2="32333"/>
                        <a14:foregroundMark x1="47833" y1="32333" x2="44500" y2="34333"/>
                        <a14:foregroundMark x1="44500" y1="34333" x2="42500" y2="40167"/>
                        <a14:foregroundMark x1="65833" y1="9667" x2="78500" y2="24667"/>
                        <a14:foregroundMark x1="78500" y1="24667" x2="78167" y2="25500"/>
                        <a14:foregroundMark x1="66000" y1="6833" x2="82167" y2="17167"/>
                        <a14:foregroundMark x1="82167" y1="17167" x2="77667" y2="25167"/>
                        <a14:foregroundMark x1="64667" y1="8500" x2="68000" y2="15833"/>
                        <a14:foregroundMark x1="81833" y1="17333" x2="64167" y2="9667"/>
                        <a14:foregroundMark x1="64167" y1="9667" x2="63667" y2="11833"/>
                        <a14:foregroundMark x1="82167" y1="18667" x2="81473" y2="21349"/>
                        <a14:foregroundMark x1="83667" y1="17667" x2="83241" y2="22345"/>
                        <a14:foregroundMark x1="84333" y1="18833" x2="83698" y2="22639"/>
                        <a14:foregroundMark x1="63500" y1="9667" x2="66333" y2="17167"/>
                        <a14:foregroundMark x1="62667" y1="10333" x2="63833" y2="16000"/>
                        <a14:foregroundMark x1="62333" y1="11500" x2="63000" y2="14667"/>
                        <a14:foregroundMark x1="61833" y1="12500" x2="61833" y2="14500"/>
                        <a14:backgroundMark x1="64500" y1="2500" x2="68667" y2="3167"/>
                        <a14:backgroundMark x1="70833" y1="5667" x2="81500" y2="5167"/>
                        <a14:backgroundMark x1="70834" y1="5815" x2="68500" y2="3167"/>
                        <a14:backgroundMark x1="57500" y1="13500" x2="58290" y2="13469"/>
                        <a14:backgroundMark x1="8667" y1="84333" x2="12167" y2="86000"/>
                        <a14:backgroundMark x1="12167" y1="86000" x2="6500" y2="86167"/>
                        <a14:backgroundMark x1="6500" y1="86167" x2="11167" y2="83500"/>
                        <a14:backgroundMark x1="71167" y1="4167" x2="71667" y2="4500"/>
                        <a14:backgroundMark x1="84000" y1="24167" x2="81167" y2="28167"/>
                        <a14:backgroundMark x1="58500" y1="16333" x2="56333" y2="17667"/>
                        <a14:backgroundMark x1="84000" y1="23333" x2="83333" y2="24000"/>
                        <a14:backgroundMark x1="84000" y1="22833" x2="83500" y2="23500"/>
                        <a14:backgroundMark x1="80333" y1="27667" x2="80000" y2="28333"/>
                        <a14:backgroundMark x1="79667" y1="28333" x2="79500" y2="2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28033">
            <a:off x="894684" y="1871654"/>
            <a:ext cx="2686203" cy="268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7ADE3E-82FA-403C-8007-1D826C2AFBD5}"/>
              </a:ext>
            </a:extLst>
          </p:cNvPr>
          <p:cNvSpPr txBox="1"/>
          <p:nvPr/>
        </p:nvSpPr>
        <p:spPr>
          <a:xfrm>
            <a:off x="-5254" y="96494"/>
            <a:ext cx="61012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4D26">
                    <a:lumMod val="75000"/>
                  </a:srgbClr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Выводы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F20542EC-EC81-4AD9-86C0-9750020CA4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4580412"/>
              </p:ext>
            </p:extLst>
          </p:nvPr>
        </p:nvGraphicFramePr>
        <p:xfrm>
          <a:off x="3627119" y="861611"/>
          <a:ext cx="7520609" cy="4969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64693393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4A3B240-B026-4FEB-A6EB-4633DE631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38" y="905777"/>
            <a:ext cx="2314481" cy="231448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2C027C-A2CB-4A7A-884E-86E3AAF7E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79" y="2941288"/>
            <a:ext cx="3201481" cy="229602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+mn-lt"/>
              </a:rPr>
              <a:t>Максимум витамина С за минимальную цену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85692-971E-41D9-B547-B731B81AEB99}"/>
              </a:ext>
            </a:extLst>
          </p:cNvPr>
          <p:cNvSpPr txBox="1"/>
          <p:nvPr/>
        </p:nvSpPr>
        <p:spPr>
          <a:xfrm>
            <a:off x="0" y="112260"/>
            <a:ext cx="61012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4D26">
                    <a:lumMod val="75000"/>
                  </a:srgbClr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Выводы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3FAA60-BFB7-4AF7-9E51-C5AE84B34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341" y="3429000"/>
            <a:ext cx="6667629" cy="2719069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58E6CB8D-75FB-418E-86AA-B15192FCB8B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8167" l="0" r="95610">
                        <a14:foregroundMark x1="26341" y1="16000" x2="16098" y2="87167"/>
                        <a14:foregroundMark x1="16098" y1="87167" x2="83902" y2="36833"/>
                        <a14:foregroundMark x1="83902" y1="36833" x2="78537" y2="25333"/>
                        <a14:foregroundMark x1="6321" y1="16715" x2="4878" y2="17667"/>
                        <a14:foregroundMark x1="25854" y1="3833" x2="16168" y2="10221"/>
                        <a14:foregroundMark x1="16922" y1="13295" x2="20488" y2="12000"/>
                        <a14:foregroundMark x1="4878" y1="17667" x2="7221" y2="16816"/>
                        <a14:foregroundMark x1="20488" y1="12000" x2="20976" y2="17000"/>
                        <a14:foregroundMark x1="31707" y1="2333" x2="32195" y2="4333"/>
                        <a14:foregroundMark x1="34634" y1="3333" x2="63902" y2="12833"/>
                        <a14:foregroundMark x1="63902" y1="12833" x2="61463" y2="13667"/>
                        <a14:foregroundMark x1="45366" y1="2000" x2="80976" y2="10500"/>
                        <a14:foregroundMark x1="80976" y1="10500" x2="86341" y2="62333"/>
                        <a14:foregroundMark x1="85596" y1="64833" x2="80976" y2="80333"/>
                        <a14:foregroundMark x1="86341" y1="62333" x2="85596" y2="64833"/>
                        <a14:foregroundMark x1="69756" y1="4333" x2="94490" y2="17822"/>
                        <a14:foregroundMark x1="94239" y1="76775" x2="94146" y2="83000"/>
                        <a14:foregroundMark x1="94303" y1="72500" x2="94276" y2="74334"/>
                        <a14:foregroundMark x1="94366" y1="68333" x2="94303" y2="72500"/>
                        <a14:foregroundMark x1="94419" y1="64833" x2="94366" y2="68333"/>
                        <a14:foregroundMark x1="94512" y1="58684" x2="94419" y2="64833"/>
                        <a14:foregroundMark x1="25854" y1="63000" x2="42927" y2="66500"/>
                        <a14:foregroundMark x1="27805" y1="62667" x2="44878" y2="63500"/>
                        <a14:foregroundMark x1="23415" y1="65000" x2="30244" y2="65167"/>
                        <a14:foregroundMark x1="51707" y1="64667" x2="53659" y2="64333"/>
                        <a14:foregroundMark x1="53659" y1="64167" x2="53659" y2="64167"/>
                        <a14:foregroundMark x1="23415" y1="68333" x2="45366" y2="70167"/>
                        <a14:foregroundMark x1="44878" y1="70167" x2="44878" y2="70167"/>
                        <a14:foregroundMark x1="53171" y1="66000" x2="53171" y2="70333"/>
                        <a14:foregroundMark x1="11214" y1="88305" x2="14814" y2="94778"/>
                        <a14:foregroundMark x1="36098" y1="65333" x2="36585" y2="67833"/>
                        <a14:foregroundMark x1="0" y1="16004" x2="0" y2="19486"/>
                        <a14:foregroundMark x1="0" y1="500" x2="0" y2="5087"/>
                        <a14:foregroundMark x1="56585" y1="79000" x2="64878" y2="93167"/>
                        <a14:foregroundMark x1="64878" y1="93167" x2="65366" y2="93333"/>
                        <a14:foregroundMark x1="76585" y1="83333" x2="82499" y2="92366"/>
                        <a14:foregroundMark x1="76569" y1="97261" x2="76585" y2="97333"/>
                        <a14:foregroundMark x1="73659" y1="84167" x2="76159" y2="95415"/>
                        <a14:foregroundMark x1="76196" y1="98000" x2="76098" y2="98167"/>
                        <a14:foregroundMark x1="76390" y1="97667" x2="76196" y2="98000"/>
                        <a14:foregroundMark x1="76488" y1="97500" x2="76390" y2="97667"/>
                        <a14:foregroundMark x1="76585" y1="97333" x2="76488" y2="97500"/>
                        <a14:foregroundMark x1="51707" y1="65500" x2="48780" y2="68667"/>
                        <a14:foregroundMark x1="48293" y1="65500" x2="48293" y2="65500"/>
                        <a14:foregroundMark x1="48293" y1="65500" x2="48293" y2="65500"/>
                        <a14:foregroundMark x1="72195" y1="81833" x2="75122" y2="82667"/>
                        <a14:foregroundMark x1="75610" y1="82333" x2="75610" y2="82333"/>
                        <a14:foregroundMark x1="48293" y1="3333" x2="81463" y2="15667"/>
                        <a14:foregroundMark x1="81463" y1="15667" x2="90732" y2="30167"/>
                        <a14:foregroundMark x1="90732" y1="30167" x2="89268" y2="32667"/>
                        <a14:foregroundMark x1="69756" y1="11000" x2="95610" y2="23333"/>
                        <a14:foregroundMark x1="95610" y1="23333" x2="89756" y2="24167"/>
                        <a14:foregroundMark x1="13659" y1="27167" x2="5854" y2="79333"/>
                        <a14:foregroundMark x1="5854" y1="79333" x2="59024" y2="90833"/>
                        <a14:foregroundMark x1="59024" y1="90833" x2="44390" y2="94167"/>
                        <a14:foregroundMark x1="65366" y1="95000" x2="21463" y2="96333"/>
                        <a14:foregroundMark x1="21463" y1="96333" x2="8780" y2="82167"/>
                        <a14:foregroundMark x1="8780" y1="82167" x2="8780" y2="79667"/>
                        <a14:backgroundMark x1="23693" y1="98325" x2="25551" y2="98404"/>
                        <a14:backgroundMark x1="4390" y1="97500" x2="23504" y2="98317"/>
                        <a14:backgroundMark x1="95610" y1="92167" x2="82439" y2="98500"/>
                        <a14:backgroundMark x1="73171" y1="98833" x2="73171" y2="98833"/>
                        <a14:backgroundMark x1="76585" y1="98000" x2="76585" y2="98000"/>
                        <a14:backgroundMark x1="76585" y1="98500" x2="76585" y2="98500"/>
                        <a14:backgroundMark x1="77073" y1="97667" x2="77073" y2="97667"/>
                        <a14:backgroundMark x1="76098" y1="97500" x2="76098" y2="97500"/>
                        <a14:backgroundMark x1="95610" y1="64833" x2="95610" y2="64833"/>
                        <a14:backgroundMark x1="97561" y1="68333" x2="97561" y2="68333"/>
                        <a14:backgroundMark x1="97561" y1="72500" x2="97561" y2="72500"/>
                        <a14:backgroundMark x1="96585" y1="74167" x2="98049" y2="76500"/>
                        <a14:backgroundMark x1="96585" y1="89833" x2="98049" y2="78500"/>
                        <a14:backgroundMark x1="97073" y1="73667" x2="98049" y2="58500"/>
                        <a14:backgroundMark x1="95927" y1="33116" x2="95610" y2="40500"/>
                        <a14:backgroundMark x1="96071" y1="29775" x2="96039" y2="30525"/>
                        <a14:backgroundMark x1="95610" y1="46167" x2="99512" y2="58500"/>
                        <a14:backgroundMark x1="98537" y1="35667" x2="97073" y2="54833"/>
                        <a14:backgroundMark x1="81951" y1="2833" x2="96098" y2="7667"/>
                        <a14:backgroundMark x1="13659" y1="3500" x2="5366" y2="9500"/>
                        <a14:backgroundMark x1="9756" y1="9500" x2="2927" y2="16333"/>
                        <a14:backgroundMark x1="1463" y1="19500" x2="0" y2="37500"/>
                        <a14:backgroundMark x1="722" y1="82318" x2="976" y2="94833"/>
                        <a14:backgroundMark x1="660" y1="79243" x2="698" y2="81106"/>
                        <a14:backgroundMark x1="0" y1="46667" x2="43" y2="487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649" y="453136"/>
            <a:ext cx="1242355" cy="363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569912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18796516-CF61-42EB-9F9B-6AD38E1EBE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00584"/>
            <a:ext cx="7315200" cy="914400"/>
          </a:xfrm>
        </p:spPr>
        <p:txBody>
          <a:bodyPr>
            <a:normAutofit/>
          </a:bodyPr>
          <a:lstStyle/>
          <a:p>
            <a:r>
              <a:rPr lang="ru-RU" sz="3200" dirty="0"/>
              <a:t>Выводы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349672F-E278-4224-84FE-AB63D20F9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840" y="1516902"/>
            <a:ext cx="3457762" cy="382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6C4026-C893-4345-B678-89DA105FE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50" b="91375" l="7250" r="90000">
                        <a14:foregroundMark x1="34376" y1="16234" x2="30000" y2="19250"/>
                        <a14:foregroundMark x1="30000" y1="19250" x2="23583" y2="32500"/>
                        <a14:foregroundMark x1="23583" y1="32500" x2="24083" y2="65625"/>
                        <a14:foregroundMark x1="24083" y1="65625" x2="29000" y2="75125"/>
                        <a14:foregroundMark x1="34316" y1="18000" x2="27583" y2="23625"/>
                        <a14:foregroundMark x1="38277" y1="14691" x2="37968" y2="14949"/>
                        <a14:foregroundMark x1="40750" y1="12625" x2="39885" y2="13348"/>
                        <a14:foregroundMark x1="27583" y1="23625" x2="22000" y2="56000"/>
                        <a14:foregroundMark x1="22000" y1="56000" x2="22167" y2="56250"/>
                        <a14:foregroundMark x1="34325" y1="17735" x2="29583" y2="25125"/>
                        <a14:foregroundMark x1="29583" y1="25125" x2="34267" y2="19434"/>
                        <a14:foregroundMark x1="37917" y1="15000" x2="38456" y2="14895"/>
                        <a14:foregroundMark x1="58500" y1="14375" x2="67917" y2="22625"/>
                        <a14:foregroundMark x1="67917" y1="22625" x2="62333" y2="13125"/>
                        <a14:foregroundMark x1="39663" y1="44897" x2="39635" y2="45873"/>
                        <a14:foregroundMark x1="40090" y1="29886" x2="39832" y2="38959"/>
                        <a14:foregroundMark x1="40346" y1="20875" x2="40310" y2="22137"/>
                        <a14:foregroundMark x1="40417" y1="18375" x2="40346" y2="20875"/>
                        <a14:foregroundMark x1="44874" y1="47519" x2="48583" y2="45375"/>
                        <a14:foregroundMark x1="48583" y1="45375" x2="60167" y2="68750"/>
                        <a14:foregroundMark x1="75225" y1="41927" x2="78833" y2="35500"/>
                        <a14:foregroundMark x1="72463" y1="46849" x2="72615" y2="46578"/>
                        <a14:foregroundMark x1="67571" y1="55561" x2="69001" y2="53013"/>
                        <a14:foregroundMark x1="60167" y1="68750" x2="63012" y2="63683"/>
                        <a14:foregroundMark x1="31250" y1="26375" x2="30215" y2="36609"/>
                        <a14:foregroundMark x1="26407" y1="44411" x2="22273" y2="28569"/>
                        <a14:foregroundMark x1="28153" y1="52708" x2="28790" y2="55278"/>
                        <a14:foregroundMark x1="22170" y1="28580" x2="26281" y2="45159"/>
                        <a14:foregroundMark x1="42177" y1="60000" x2="42667" y2="60625"/>
                        <a14:foregroundMark x1="40356" y1="57678" x2="42177" y2="60000"/>
                        <a14:foregroundMark x1="39629" y1="56750" x2="40140" y2="57402"/>
                        <a14:foregroundMark x1="38854" y1="55762" x2="39629" y2="56750"/>
                        <a14:foregroundMark x1="37963" y1="54625" x2="38216" y2="54947"/>
                        <a14:foregroundMark x1="34134" y1="49742" x2="37963" y2="54625"/>
                        <a14:foregroundMark x1="48342" y1="58183" x2="52833" y2="56250"/>
                        <a14:foregroundMark x1="44120" y1="60000" x2="45257" y2="59511"/>
                        <a14:foregroundMark x1="42667" y1="60625" x2="44120" y2="60000"/>
                        <a14:foregroundMark x1="52833" y1="56250" x2="63750" y2="70000"/>
                        <a14:foregroundMark x1="72078" y1="71135" x2="78417" y2="72000"/>
                        <a14:foregroundMark x1="63750" y1="70000" x2="67466" y2="70507"/>
                        <a14:foregroundMark x1="78417" y1="72000" x2="79667" y2="55375"/>
                        <a14:foregroundMark x1="45182" y1="36155" x2="31000" y2="28250"/>
                        <a14:foregroundMark x1="59763" y1="44281" x2="57011" y2="42747"/>
                        <a14:foregroundMark x1="69673" y1="49804" x2="64666" y2="47014"/>
                        <a14:foregroundMark x1="79667" y1="55375" x2="76665" y2="53702"/>
                        <a14:foregroundMark x1="57820" y1="28373" x2="58167" y2="28375"/>
                        <a14:foregroundMark x1="44567" y1="28312" x2="45558" y2="28317"/>
                        <a14:foregroundMark x1="31000" y1="28250" x2="38190" y2="28283"/>
                        <a14:foregroundMark x1="49059" y1="14449" x2="45250" y2="8625"/>
                        <a14:foregroundMark x1="58167" y1="28375" x2="57951" y2="28044"/>
                        <a14:foregroundMark x1="57898" y1="21569" x2="58554" y2="22240"/>
                        <a14:foregroundMark x1="45250" y1="8625" x2="50305" y2="13798"/>
                        <a14:foregroundMark x1="7250" y1="10375" x2="11613" y2="18277"/>
                        <a14:foregroundMark x1="37583" y1="85125" x2="54250" y2="91375"/>
                        <a14:foregroundMark x1="54250" y1="91375" x2="63333" y2="82750"/>
                        <a14:foregroundMark x1="63333" y1="82750" x2="67745" y2="70879"/>
                        <a14:foregroundMark x1="69892" y1="66728" x2="70282" y2="66162"/>
                        <a14:foregroundMark x1="37000" y1="15500" x2="35500" y2="19125"/>
                        <a14:foregroundMark x1="35083" y1="15500" x2="42583" y2="8250"/>
                        <a14:foregroundMark x1="42583" y1="8250" x2="39250" y2="12375"/>
                        <a14:foregroundMark x1="73897" y1="47650" x2="73917" y2="46625"/>
                        <a14:foregroundMark x1="73500" y1="68000" x2="73659" y2="59870"/>
                        <a14:foregroundMark x1="75417" y1="54000" x2="72000" y2="74875"/>
                        <a14:foregroundMark x1="35500" y1="12625" x2="40417" y2="16375"/>
                        <a14:foregroundMark x1="74667" y1="43125" x2="75250" y2="56375"/>
                        <a14:foregroundMark x1="70333" y1="72500" x2="71333" y2="70000"/>
                        <a14:foregroundMark x1="71417" y1="70000" x2="71083" y2="69125"/>
                        <a14:foregroundMark x1="69500" y1="72125" x2="71083" y2="68625"/>
                        <a14:foregroundMark x1="35417" y1="20500" x2="41583" y2="16375"/>
                        <a14:backgroundMark x1="13917" y1="18625" x2="22167" y2="24375"/>
                        <a14:backgroundMark x1="22167" y1="24375" x2="21583" y2="26625"/>
                        <a14:backgroundMark x1="11250" y1="18875" x2="21667" y2="26875"/>
                        <a14:backgroundMark x1="21667" y1="26875" x2="21750" y2="28625"/>
                        <a14:backgroundMark x1="32833" y1="47500" x2="28250" y2="64250"/>
                        <a14:backgroundMark x1="28250" y1="64250" x2="27333" y2="50000"/>
                        <a14:backgroundMark x1="27333" y1="50000" x2="35333" y2="43000"/>
                        <a14:backgroundMark x1="35333" y1="43000" x2="45167" y2="58250"/>
                        <a14:backgroundMark x1="50917" y1="27500" x2="39083" y2="24375"/>
                        <a14:backgroundMark x1="39083" y1="24375" x2="61167" y2="24500"/>
                        <a14:backgroundMark x1="61167" y1="24500" x2="70500" y2="42625"/>
                        <a14:backgroundMark x1="40417" y1="20875" x2="40417" y2="20875"/>
                        <a14:backgroundMark x1="45917" y1="33500" x2="68667" y2="68625"/>
                        <a14:backgroundMark x1="68667" y1="68625" x2="71750" y2="48750"/>
                        <a14:backgroundMark x1="71750" y1="48750" x2="68167" y2="65875"/>
                        <a14:backgroundMark x1="68167" y1="65875" x2="72417" y2="49000"/>
                        <a14:backgroundMark x1="72417" y1="49000" x2="72167" y2="45500"/>
                        <a14:backgroundMark x1="29583" y1="36875" x2="27583" y2="51250"/>
                        <a14:backgroundMark x1="27583" y1="51250" x2="29583" y2="36375"/>
                        <a14:backgroundMark x1="29583" y1="36375" x2="26917" y2="52250"/>
                        <a14:backgroundMark x1="26917" y1="52250" x2="29583" y2="32500"/>
                        <a14:backgroundMark x1="29583" y1="32500" x2="42250" y2="44250"/>
                        <a14:backgroundMark x1="42250" y1="44250" x2="45750" y2="59500"/>
                        <a14:backgroundMark x1="45750" y1="59500" x2="50667" y2="62000"/>
                        <a14:backgroundMark x1="57750" y1="23750" x2="48417" y2="15625"/>
                        <a14:backgroundMark x1="48417" y1="15625" x2="60500" y2="20000"/>
                        <a14:backgroundMark x1="60500" y1="20000" x2="71250" y2="33750"/>
                        <a14:backgroundMark x1="71250" y1="33750" x2="73659" y2="43225"/>
                        <a14:backgroundMark x1="69975" y1="70312" x2="68583" y2="72000"/>
                        <a14:backgroundMark x1="68750" y1="69125" x2="53500" y2="36250"/>
                        <a14:backgroundMark x1="53500" y1="36250" x2="56417" y2="49875"/>
                        <a14:backgroundMark x1="56417" y1="49875" x2="48750" y2="34625"/>
                        <a14:backgroundMark x1="51083" y1="27750" x2="41461" y2="16741"/>
                        <a14:backgroundMark x1="73151" y1="49027" x2="71083" y2="66375"/>
                        <a14:backgroundMark x1="40167" y1="24250" x2="53583" y2="28250"/>
                        <a14:backgroundMark x1="53583" y1="28250" x2="58167" y2="27500"/>
                        <a14:backgroundMark x1="60083" y1="39375" x2="66667" y2="58750"/>
                        <a14:backgroundMark x1="66667" y1="58750" x2="66917" y2="57750"/>
                        <a14:backgroundMark x1="38250" y1="25375" x2="43583" y2="29875"/>
                        <a14:backgroundMark x1="40500" y1="53500" x2="47333" y2="58125"/>
                        <a14:backgroundMark x1="47333" y1="58125" x2="47000" y2="58875"/>
                        <a14:backgroundMark x1="36417" y1="57250" x2="36333" y2="56500"/>
                        <a14:backgroundMark x1="38333" y1="54625" x2="38333" y2="54625"/>
                        <a14:backgroundMark x1="38750" y1="54500" x2="38750" y2="54500"/>
                        <a14:backgroundMark x1="38750" y1="54500" x2="39167" y2="55500"/>
                        <a14:backgroundMark x1="40417" y1="56750" x2="40417" y2="56750"/>
                        <a14:backgroundMark x1="40417" y1="56750" x2="40750" y2="56750"/>
                        <a14:backgroundMark x1="44000" y1="60000" x2="44000" y2="60000"/>
                        <a14:backgroundMark x1="44000" y1="60000" x2="44000" y2="60000"/>
                        <a14:backgroundMark x1="45250" y1="60750" x2="45250" y2="60750"/>
                        <a14:backgroundMark x1="45583" y1="61500" x2="45583" y2="61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23933" y="557783"/>
            <a:ext cx="8419576" cy="59842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E5D798-03E1-47E4-95C9-0E9B9DB9EEDA}"/>
              </a:ext>
            </a:extLst>
          </p:cNvPr>
          <p:cNvSpPr txBox="1"/>
          <p:nvPr/>
        </p:nvSpPr>
        <p:spPr>
          <a:xfrm>
            <a:off x="403411" y="3134405"/>
            <a:ext cx="31847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spc="-60" dirty="0">
                <a:solidFill>
                  <a:srgbClr val="FFFFFF"/>
                </a:solidFill>
                <a:latin typeface="Corbel" panose="020B0503020204020204"/>
                <a:ea typeface="+mj-ea"/>
                <a:cs typeface="+mj-cs"/>
              </a:rPr>
              <a:t>Отсутствие </a:t>
            </a:r>
            <a:r>
              <a:rPr kumimoji="0" lang="ru-RU" sz="24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j-ea"/>
                <a:cs typeface="+mj-cs"/>
              </a:rPr>
              <a:t>витамина С за </a:t>
            </a:r>
            <a:r>
              <a:rPr lang="ru-RU" sz="2400" spc="-60" dirty="0">
                <a:solidFill>
                  <a:srgbClr val="FFFFFF"/>
                </a:solidFill>
                <a:latin typeface="Corbel" panose="020B0503020204020204"/>
                <a:ea typeface="+mj-ea"/>
                <a:cs typeface="+mj-cs"/>
              </a:rPr>
              <a:t>высокую </a:t>
            </a:r>
            <a:r>
              <a:rPr kumimoji="0" lang="ru-RU" sz="24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j-ea"/>
                <a:cs typeface="+mj-cs"/>
              </a:rPr>
              <a:t>цену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270A735-748B-497C-B066-9C515F7F92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98035" y="2211793"/>
            <a:ext cx="2641813" cy="292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380527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2BFB8B1-9914-8D3C-79DD-CA9993F5C9D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503742" cy="83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Заключение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6EA3C5F-7CCE-D493-2031-589793B48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098184"/>
              </p:ext>
            </p:extLst>
          </p:nvPr>
        </p:nvGraphicFramePr>
        <p:xfrm>
          <a:off x="233422" y="832782"/>
          <a:ext cx="11725155" cy="57256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9623">
                  <a:extLst>
                    <a:ext uri="{9D8B030D-6E8A-4147-A177-3AD203B41FA5}">
                      <a16:colId xmlns:a16="http://schemas.microsoft.com/office/drawing/2014/main" val="3958244780"/>
                    </a:ext>
                  </a:extLst>
                </a:gridCol>
                <a:gridCol w="2029704">
                  <a:extLst>
                    <a:ext uri="{9D8B030D-6E8A-4147-A177-3AD203B41FA5}">
                      <a16:colId xmlns:a16="http://schemas.microsoft.com/office/drawing/2014/main" val="3278630998"/>
                    </a:ext>
                  </a:extLst>
                </a:gridCol>
                <a:gridCol w="1291512">
                  <a:extLst>
                    <a:ext uri="{9D8B030D-6E8A-4147-A177-3AD203B41FA5}">
                      <a16:colId xmlns:a16="http://schemas.microsoft.com/office/drawing/2014/main" val="727948098"/>
                    </a:ext>
                  </a:extLst>
                </a:gridCol>
                <a:gridCol w="1292813">
                  <a:extLst>
                    <a:ext uri="{9D8B030D-6E8A-4147-A177-3AD203B41FA5}">
                      <a16:colId xmlns:a16="http://schemas.microsoft.com/office/drawing/2014/main" val="3547251491"/>
                    </a:ext>
                  </a:extLst>
                </a:gridCol>
                <a:gridCol w="1844831">
                  <a:extLst>
                    <a:ext uri="{9D8B030D-6E8A-4147-A177-3AD203B41FA5}">
                      <a16:colId xmlns:a16="http://schemas.microsoft.com/office/drawing/2014/main" val="2143435408"/>
                    </a:ext>
                  </a:extLst>
                </a:gridCol>
                <a:gridCol w="1661259">
                  <a:extLst>
                    <a:ext uri="{9D8B030D-6E8A-4147-A177-3AD203B41FA5}">
                      <a16:colId xmlns:a16="http://schemas.microsoft.com/office/drawing/2014/main" val="3044510503"/>
                    </a:ext>
                  </a:extLst>
                </a:gridCol>
                <a:gridCol w="1765413">
                  <a:extLst>
                    <a:ext uri="{9D8B030D-6E8A-4147-A177-3AD203B41FA5}">
                      <a16:colId xmlns:a16="http://schemas.microsoft.com/office/drawing/2014/main" val="4223702250"/>
                    </a:ext>
                  </a:extLst>
                </a:gridCol>
              </a:tblGrid>
              <a:tr h="104553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Категория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Суточная норма, мг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«</a:t>
                      </a:r>
                      <a:r>
                        <a:rPr lang="ru-RU" sz="1200" dirty="0" err="1">
                          <a:effectLst/>
                        </a:rPr>
                        <a:t>Swell</a:t>
                      </a:r>
                      <a:r>
                        <a:rPr lang="ru-RU" sz="1200" dirty="0">
                          <a:effectLst/>
                        </a:rPr>
                        <a:t>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«J7»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«Яблоко-лайм»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FOCO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Сады Придонья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114563"/>
                  </a:ext>
                </a:extLst>
              </a:tr>
              <a:tr h="10474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Здоровый взрослый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90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150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120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150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50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8635427"/>
                  </a:ext>
                </a:extLst>
              </a:tr>
              <a:tr h="4952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Дети 3-5 лет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6205666"/>
                  </a:ext>
                </a:extLst>
              </a:tr>
              <a:tr h="4952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Дети 6-8 лет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40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40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7244260"/>
                  </a:ext>
                </a:extLst>
              </a:tr>
              <a:tr h="104553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Подростки 9-14 лет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40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80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40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40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80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8789324"/>
                  </a:ext>
                </a:extLst>
              </a:tr>
              <a:tr h="15967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При заболеваниях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До 1000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До 1700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До 1300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До 1000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До 1700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До 500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628140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24697A5-9308-DE2F-0FDF-0BAAF66B7495}"/>
              </a:ext>
            </a:extLst>
          </p:cNvPr>
          <p:cNvSpPr txBox="1"/>
          <p:nvPr/>
        </p:nvSpPr>
        <p:spPr>
          <a:xfrm>
            <a:off x="6250330" y="555783"/>
            <a:ext cx="8669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Таблица 5 – Рекомендуемый объём сока (мл в сутки) для различных категорий людей</a:t>
            </a:r>
          </a:p>
        </p:txBody>
      </p:sp>
    </p:spTree>
    <p:extLst>
      <p:ext uri="{BB962C8B-B14F-4D97-AF65-F5344CB8AC3E}">
        <p14:creationId xmlns:p14="http://schemas.microsoft.com/office/powerpoint/2010/main" val="896287654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E343068-1201-4EDA-9FFB-E53EE5CA7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463" y="476313"/>
            <a:ext cx="2918849" cy="6273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40B8CD-EBC1-40FF-A25A-F67BFE135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7346" y="0"/>
            <a:ext cx="2584928" cy="8352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B1A071-E9B5-43C0-9CD1-58E61EB68A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0452" y="426481"/>
            <a:ext cx="2584928" cy="727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9F7193-88AF-487E-A4E3-AA9D58EE4130}"/>
              </a:ext>
            </a:extLst>
          </p:cNvPr>
          <p:cNvSpPr txBox="1"/>
          <p:nvPr/>
        </p:nvSpPr>
        <p:spPr>
          <a:xfrm>
            <a:off x="0" y="1644099"/>
            <a:ext cx="441692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Детям до 3х лет фруктовые соки и сокосодержащие напитки употреблять не рекомендуется, из-за опасности гипервитаминоза витамина С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ABF6654-76FB-4552-B22D-A67F9C7AA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76" y="3191638"/>
            <a:ext cx="3636386" cy="24301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77C1AD9-48C9-4F6B-B6A3-6F6B0B8B5C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0317" y="2685626"/>
            <a:ext cx="3865199" cy="101202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65D18BF-B999-435F-8A2F-709410C2153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2385" t="10127" r="37249" b="14599"/>
          <a:stretch/>
        </p:blipFill>
        <p:spPr>
          <a:xfrm>
            <a:off x="5382321" y="3949046"/>
            <a:ext cx="899567" cy="22166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3E975ED-2674-48F3-B034-ECBF4FC4F68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0491" t="15566" r="30045" b="12891"/>
          <a:stretch/>
        </p:blipFill>
        <p:spPr>
          <a:xfrm>
            <a:off x="6359896" y="3949046"/>
            <a:ext cx="1285704" cy="233086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F1D9923-B3E2-4F56-98BD-661AF8448F48}"/>
              </a:ext>
            </a:extLst>
          </p:cNvPr>
          <p:cNvSpPr txBox="1"/>
          <p:nvPr/>
        </p:nvSpPr>
        <p:spPr>
          <a:xfrm>
            <a:off x="8067167" y="1644099"/>
            <a:ext cx="38292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	Остальным отмеченным категориям не более 1 стакана с интервалом 1-2 дня.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0C2BABB-9A9D-4D72-971C-3CC565E6F9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51641" y="2464497"/>
            <a:ext cx="2893505" cy="19290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C32B336-3D3A-4FFA-9533-C522B81E9D54}"/>
              </a:ext>
            </a:extLst>
          </p:cNvPr>
          <p:cNvSpPr txBox="1"/>
          <p:nvPr/>
        </p:nvSpPr>
        <p:spPr>
          <a:xfrm>
            <a:off x="9119819" y="2828835"/>
            <a:ext cx="12825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C00000"/>
                </a:solidFill>
              </a:rPr>
              <a:t>!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21226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9B07BC2-8468-F934-6030-EDABF0B4D24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503742" cy="83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Итоги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BB146C-C780-DCCE-D948-22EF569FBECE}"/>
              </a:ext>
            </a:extLst>
          </p:cNvPr>
          <p:cNvSpPr txBox="1"/>
          <p:nvPr/>
        </p:nvSpPr>
        <p:spPr>
          <a:xfrm>
            <a:off x="-81021" y="832782"/>
            <a:ext cx="46182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u="sng" dirty="0"/>
              <a:t>Гипотеза 1:</a:t>
            </a:r>
            <a:r>
              <a:rPr lang="ru-RU" dirty="0"/>
              <a:t> В пакетированных соках есть аскорбиновая кислота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FF6A48-3FC3-204A-6893-0E4540015A80}"/>
              </a:ext>
            </a:extLst>
          </p:cNvPr>
          <p:cNvSpPr txBox="1"/>
          <p:nvPr/>
        </p:nvSpPr>
        <p:spPr>
          <a:xfrm>
            <a:off x="147577" y="1444388"/>
            <a:ext cx="493370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u="sng" dirty="0"/>
              <a:t>Вывод:</a:t>
            </a:r>
            <a:r>
              <a:rPr lang="ru-RU" dirty="0"/>
              <a:t> в соках промышленного производства действительно есть аскорбиновая кислота, но ее содержание часто не соответствует информации производителя.</a:t>
            </a:r>
          </a:p>
          <a:p>
            <a:r>
              <a:rPr lang="ru-RU" dirty="0"/>
              <a:t> </a:t>
            </a:r>
            <a:r>
              <a:rPr lang="ru-RU" b="1" dirty="0"/>
              <a:t>ГИПОТЕЗА ПОДТВЕРДИЛАСЬ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6EA112-2972-6E47-BCEE-8DEEC7352074}"/>
              </a:ext>
            </a:extLst>
          </p:cNvPr>
          <p:cNvSpPr txBox="1"/>
          <p:nvPr/>
        </p:nvSpPr>
        <p:spPr>
          <a:xfrm>
            <a:off x="4092393" y="2800560"/>
            <a:ext cx="426237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u="sng" dirty="0"/>
              <a:t>Гипотеза 2:</a:t>
            </a:r>
            <a:r>
              <a:rPr lang="ru-RU" dirty="0"/>
              <a:t> В соках, где аскорбиновая кислота указана в составе продукта, её будет больше.</a:t>
            </a:r>
          </a:p>
          <a:p>
            <a:r>
              <a:rPr lang="ru-RU" u="sng" dirty="0"/>
              <a:t>Вывод:</a:t>
            </a:r>
            <a:r>
              <a:rPr lang="ru-RU" dirty="0"/>
              <a:t> согласно исследованию указанная информация не всегда соответствует действительности. </a:t>
            </a:r>
            <a:r>
              <a:rPr lang="ru-RU" b="1" dirty="0"/>
              <a:t>ГИПОТЕЗА НЕ ПОДТВЕРДИЛАСЬ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82723FC-B48A-06B5-9E03-0A1EB3711F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764" t="44000" r="52367" b="39637"/>
          <a:stretch/>
        </p:blipFill>
        <p:spPr>
          <a:xfrm rot="16200000">
            <a:off x="5093161" y="3888725"/>
            <a:ext cx="1653373" cy="365491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38223A-097D-292F-ACDE-1505242D5C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1" b="96659" l="3559" r="97331">
                        <a14:foregroundMark x1="16370" y1="20392" x2="45907" y2="13249"/>
                        <a14:foregroundMark x1="45907" y1="13249" x2="71708" y2="13018"/>
                        <a14:foregroundMark x1="71708" y1="13018" x2="25801" y2="62788"/>
                        <a14:foregroundMark x1="25801" y1="62788" x2="38790" y2="77880"/>
                        <a14:foregroundMark x1="38790" y1="77880" x2="43772" y2="94124"/>
                        <a14:foregroundMark x1="43772" y1="94124" x2="66904" y2="96659"/>
                        <a14:foregroundMark x1="66904" y1="96659" x2="74555" y2="81567"/>
                        <a14:foregroundMark x1="74555" y1="81567" x2="74199" y2="39401"/>
                        <a14:foregroundMark x1="15302" y1="3456" x2="27402" y2="3111"/>
                        <a14:foregroundMark x1="27402" y1="3111" x2="82344" y2="3404"/>
                        <a14:foregroundMark x1="86644" y1="10907" x2="79181" y2="20968"/>
                        <a14:foregroundMark x1="79181" y1="20968" x2="83592" y2="23671"/>
                        <a14:foregroundMark x1="92527" y1="31103" x2="92527" y2="64862"/>
                        <a14:foregroundMark x1="92527" y1="64862" x2="90214" y2="66359"/>
                        <a14:foregroundMark x1="25979" y1="8410" x2="23665" y2="18088"/>
                        <a14:foregroundMark x1="23665" y1="18088" x2="14591" y2="3571"/>
                        <a14:foregroundMark x1="14591" y1="3571" x2="50721" y2="2411"/>
                        <a14:foregroundMark x1="76740" y1="2645" x2="51957" y2="14286"/>
                        <a14:foregroundMark x1="51957" y1="14286" x2="41281" y2="65323"/>
                        <a14:foregroundMark x1="41281" y1="65323" x2="14769" y2="51613"/>
                        <a14:foregroundMark x1="14769" y1="51613" x2="16726" y2="32604"/>
                        <a14:foregroundMark x1="16726" y1="32604" x2="12989" y2="89631"/>
                        <a14:foregroundMark x1="12989" y1="89631" x2="22242" y2="94009"/>
                        <a14:foregroundMark x1="22242" y1="94009" x2="39858" y2="95737"/>
                        <a14:foregroundMark x1="39858" y1="95737" x2="63879" y2="95161"/>
                        <a14:foregroundMark x1="63879" y1="95161" x2="77224" y2="90323"/>
                        <a14:foregroundMark x1="77224" y1="90323" x2="97331" y2="75115"/>
                        <a14:foregroundMark x1="72598" y1="40553" x2="46797" y2="45968"/>
                        <a14:foregroundMark x1="46797" y1="45968" x2="80249" y2="48041"/>
                        <a14:foregroundMark x1="80249" y1="48041" x2="93772" y2="46313"/>
                        <a14:foregroundMark x1="93772" y1="46313" x2="95374" y2="82488"/>
                        <a14:foregroundMark x1="70996" y1="31567" x2="74733" y2="44470"/>
                        <a14:foregroundMark x1="74733" y1="44470" x2="89858" y2="44931"/>
                        <a14:foregroundMark x1="89858" y1="44931" x2="75623" y2="45046"/>
                        <a14:foregroundMark x1="75623" y1="45046" x2="60142" y2="42051"/>
                        <a14:foregroundMark x1="60142" y1="42051" x2="20285" y2="45737"/>
                        <a14:foregroundMark x1="20285" y1="45737" x2="24199" y2="32949"/>
                        <a14:foregroundMark x1="24199" y1="32949" x2="12278" y2="29608"/>
                        <a14:foregroundMark x1="12278" y1="29608" x2="7829" y2="36406"/>
                        <a14:foregroundMark x1="7829" y1="36406" x2="9431" y2="54839"/>
                        <a14:foregroundMark x1="9431" y1="54839" x2="12811" y2="62442"/>
                        <a14:foregroundMark x1="12811" y1="62442" x2="7400" y2="96685"/>
                        <a14:foregroundMark x1="10244" y1="95679" x2="15836" y2="92512"/>
                        <a14:foregroundMark x1="15836" y1="92512" x2="5694" y2="86636"/>
                        <a14:foregroundMark x1="5694" y1="86636" x2="3559" y2="68894"/>
                        <a14:foregroundMark x1="3559" y1="68894" x2="11032" y2="34332"/>
                        <a14:foregroundMark x1="11032" y1="34332" x2="15480" y2="30760"/>
                        <a14:foregroundMark x1="22954" y1="9677" x2="37722" y2="3341"/>
                        <a14:foregroundMark x1="37722" y1="3341" x2="65836" y2="4147"/>
                        <a14:foregroundMark x1="65836" y1="4147" x2="37722" y2="15092"/>
                        <a14:foregroundMark x1="37722" y1="15092" x2="44128" y2="5415"/>
                        <a14:foregroundMark x1="44128" y1="5415" x2="64860" y2="2538"/>
                        <a14:foregroundMark x1="82768" y1="2699" x2="84314" y2="2737"/>
                        <a14:foregroundMark x1="83672" y1="6257" x2="77046" y2="9677"/>
                        <a14:foregroundMark x1="77046" y1="9677" x2="70107" y2="7949"/>
                        <a14:foregroundMark x1="73310" y1="6221" x2="14591" y2="4378"/>
                        <a14:foregroundMark x1="14591" y1="4378" x2="43461" y2="2346"/>
                        <a14:foregroundMark x1="63193" y1="2523" x2="66726" y2="2995"/>
                        <a14:foregroundMark x1="66726" y1="2995" x2="75537" y2="2634"/>
                        <a14:foregroundMark x1="77477" y1="2651" x2="34875" y2="5645"/>
                        <a14:foregroundMark x1="34875" y1="5645" x2="23665" y2="5069"/>
                        <a14:foregroundMark x1="23665" y1="5069" x2="15061" y2="7814"/>
                        <a14:foregroundMark x1="12401" y1="15655" x2="12456" y2="16014"/>
                        <a14:foregroundMark x1="28470" y1="71544" x2="27046" y2="86982"/>
                        <a14:foregroundMark x1="16904" y1="82488" x2="27758" y2="80645"/>
                        <a14:foregroundMark x1="27758" y1="80645" x2="27758" y2="80645"/>
                        <a14:foregroundMark x1="94216" y1="2290" x2="95000" y2="2336"/>
                        <a14:foregroundMark x1="63807" y1="2529" x2="27758" y2="2650"/>
                        <a14:foregroundMark x1="94951" y1="2424" x2="94186" y2="2427"/>
                        <a14:foregroundMark x1="27758" y1="2650" x2="31958" y2="2243"/>
                        <a14:backgroundMark x1="6584" y1="1959" x2="3025" y2="25806"/>
                        <a14:backgroundMark x1="9075" y1="14516" x2="11210" y2="5991"/>
                        <a14:backgroundMark x1="11210" y1="5991" x2="11566" y2="15668"/>
                        <a14:backgroundMark x1="15658" y1="461" x2="26512" y2="115"/>
                        <a14:backgroundMark x1="26512" y1="115" x2="90747" y2="691"/>
                        <a14:backgroundMark x1="90747" y1="691" x2="88968" y2="8756"/>
                        <a14:backgroundMark x1="88968" y1="8756" x2="90036" y2="9793"/>
                        <a14:backgroundMark x1="88434" y1="8295" x2="85943" y2="2650"/>
                        <a14:backgroundMark x1="85943" y1="2650" x2="89324" y2="9908"/>
                        <a14:backgroundMark x1="89324" y1="9908" x2="86121" y2="3687"/>
                        <a14:backgroundMark x1="90214" y1="2765" x2="84342" y2="2765"/>
                        <a14:backgroundMark x1="95374" y1="3111" x2="98577" y2="2995"/>
                        <a14:backgroundMark x1="84342" y1="23272" x2="94128" y2="29147"/>
                        <a14:backgroundMark x1="94128" y1="29147" x2="95018" y2="30415"/>
                        <a14:backgroundMark x1="92349" y1="5760" x2="94840" y2="3802"/>
                        <a14:backgroundMark x1="94840" y1="3111" x2="98577" y2="3111"/>
                        <a14:backgroundMark x1="98577" y1="3111" x2="95552" y2="8871"/>
                        <a14:backgroundMark x1="93950" y1="3802" x2="94840" y2="11406"/>
                        <a14:backgroundMark x1="94840" y1="11406" x2="97331" y2="15092"/>
                        <a14:backgroundMark x1="93060" y1="5876" x2="94306" y2="3456"/>
                        <a14:backgroundMark x1="94306" y1="3456" x2="94128" y2="1728"/>
                        <a14:backgroundMark x1="4982" y1="99654" x2="9786" y2="99424"/>
                        <a14:backgroundMark x1="9786" y1="99424" x2="6940" y2="97811"/>
                        <a14:backgroundMark x1="6762" y1="97350" x2="17972" y2="99770"/>
                        <a14:backgroundMark x1="17972" y1="99770" x2="19395" y2="99885"/>
                        <a14:backgroundMark x1="5338" y1="96774" x2="6050" y2="95737"/>
                        <a14:backgroundMark x1="20463" y1="99539" x2="38256" y2="99885"/>
                        <a14:backgroundMark x1="67794" y1="99654" x2="57117" y2="99654"/>
                        <a14:backgroundMark x1="57117" y1="99654" x2="57117" y2="9965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4422" y="2889886"/>
            <a:ext cx="980381" cy="1514183"/>
          </a:xfrm>
          <a:prstGeom prst="rect">
            <a:avLst/>
          </a:prstGeom>
        </p:spPr>
      </p:pic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23DE09BE-626B-A2A2-637B-CB5AC5C2B066}"/>
              </a:ext>
            </a:extLst>
          </p:cNvPr>
          <p:cNvCxnSpPr>
            <a:cxnSpLocks/>
          </p:cNvCxnSpPr>
          <p:nvPr/>
        </p:nvCxnSpPr>
        <p:spPr>
          <a:xfrm>
            <a:off x="1698621" y="4578387"/>
            <a:ext cx="0" cy="472627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AF23FFE-9DFB-FB3F-90D6-A7BCF93E1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966" y="5193749"/>
            <a:ext cx="2507907" cy="1533153"/>
          </a:xfrm>
          <a:prstGeom prst="rect">
            <a:avLst/>
          </a:prstGeom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932C34FB-D50D-63E1-DF3D-EFF25D20F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254" y="4788423"/>
            <a:ext cx="1072958" cy="107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7E470390-5F99-B0E0-9D4D-040C7C48A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701" y="4768551"/>
            <a:ext cx="850396" cy="85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C88A734-EB5C-26BF-DA61-DA1AA5A113C7}"/>
              </a:ext>
            </a:extLst>
          </p:cNvPr>
          <p:cNvSpPr txBox="1"/>
          <p:nvPr/>
        </p:nvSpPr>
        <p:spPr>
          <a:xfrm>
            <a:off x="8242143" y="832782"/>
            <a:ext cx="380228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Гипотеза 3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 Методы титрования, выбранные для работы, дадут примерно одинаковые результаты</a:t>
            </a:r>
          </a:p>
          <a:p>
            <a:pPr algn="just"/>
            <a:r>
              <a:rPr lang="ru-RU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Вывод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  оба метода титрования дали вполне сравнимые результаты, поэтому могут быть использованы  для определения содержания аскорбиновой кислоты с соках и сокосодержащих продуктах промышленного производства. </a:t>
            </a:r>
            <a:r>
              <a:rPr lang="ru-RU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ГИПОТЕЗА ПОДТВЕРДИЛАСЬ</a:t>
            </a:r>
            <a:r>
              <a:rPr lang="ru-RU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A6F038E-98F1-A7E3-C618-FA9FD6014C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10376" y="4061005"/>
            <a:ext cx="1861396" cy="2481862"/>
          </a:xfrm>
          <a:prstGeom prst="rect">
            <a:avLst/>
          </a:prstGeom>
        </p:spPr>
      </p:pic>
      <p:pic>
        <p:nvPicPr>
          <p:cNvPr id="21" name="Picture 6">
            <a:extLst>
              <a:ext uri="{FF2B5EF4-FFF2-40B4-BE49-F238E27FC236}">
                <a16:creationId xmlns:a16="http://schemas.microsoft.com/office/drawing/2014/main" id="{50130D6A-9F6B-46D1-2F71-C6B61485B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628" y="3863771"/>
            <a:ext cx="1072958" cy="107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433236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зрыв: 8 точек 8">
            <a:extLst>
              <a:ext uri="{FF2B5EF4-FFF2-40B4-BE49-F238E27FC236}">
                <a16:creationId xmlns:a16="http://schemas.microsoft.com/office/drawing/2014/main" id="{8F03AC19-8AB0-66A9-B550-C0EAAB376750}"/>
              </a:ext>
            </a:extLst>
          </p:cNvPr>
          <p:cNvSpPr/>
          <p:nvPr/>
        </p:nvSpPr>
        <p:spPr>
          <a:xfrm>
            <a:off x="3117448" y="1500870"/>
            <a:ext cx="5497975" cy="4282633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зрыв: 8 точек 7">
            <a:extLst>
              <a:ext uri="{FF2B5EF4-FFF2-40B4-BE49-F238E27FC236}">
                <a16:creationId xmlns:a16="http://schemas.microsoft.com/office/drawing/2014/main" id="{5A63195B-B291-C29B-194A-67D8B93A36D6}"/>
              </a:ext>
            </a:extLst>
          </p:cNvPr>
          <p:cNvSpPr/>
          <p:nvPr/>
        </p:nvSpPr>
        <p:spPr>
          <a:xfrm>
            <a:off x="3347012" y="1174850"/>
            <a:ext cx="5497975" cy="4282633"/>
          </a:xfrm>
          <a:prstGeom prst="irregularSeal1">
            <a:avLst/>
          </a:prstGeom>
          <a:solidFill>
            <a:schemeClr val="bg2">
              <a:lumMod val="9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1185FE8-FAE9-2780-B0DB-E861A0DA608A}"/>
              </a:ext>
            </a:extLst>
          </p:cNvPr>
          <p:cNvSpPr txBox="1">
            <a:spLocks/>
          </p:cNvSpPr>
          <p:nvPr/>
        </p:nvSpPr>
        <p:spPr>
          <a:xfrm rot="20751708">
            <a:off x="1675854" y="1175273"/>
            <a:ext cx="10026753" cy="3255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Спасибо за внимание!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3DE5FA-FB46-88C3-4DE4-9F5D44570913}"/>
              </a:ext>
            </a:extLst>
          </p:cNvPr>
          <p:cNvSpPr txBox="1"/>
          <p:nvPr/>
        </p:nvSpPr>
        <p:spPr>
          <a:xfrm>
            <a:off x="7893934" y="6269680"/>
            <a:ext cx="5069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ru-RU" dirty="0"/>
              <a:t>.</a:t>
            </a:r>
            <a:r>
              <a:rPr lang="en-US" dirty="0"/>
              <a:t>S</a:t>
            </a:r>
            <a:r>
              <a:rPr lang="ru-RU" dirty="0"/>
              <a:t>.: Пейте только правильные соки!!</a:t>
            </a:r>
          </a:p>
        </p:txBody>
      </p:sp>
    </p:spTree>
    <p:extLst>
      <p:ext uri="{BB962C8B-B14F-4D97-AF65-F5344CB8AC3E}">
        <p14:creationId xmlns:p14="http://schemas.microsoft.com/office/powerpoint/2010/main" val="62207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EF2BF-83FC-1E8C-4E94-F420E477E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3001558" cy="83278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Введение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410B54-B936-72D9-F2BD-AD1BB9BA1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81" y="883406"/>
            <a:ext cx="518205" cy="548688"/>
          </a:xfrm>
          <a:prstGeom prst="rect">
            <a:avLst/>
          </a:prstGeom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8C649487-A63D-6D71-A659-462648C2A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18" y="770373"/>
            <a:ext cx="10993558" cy="9169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Цель моей работы: Количественный анализ соков различных производителей на содержание аскорбиновой кислоты (витамина С)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266385-C081-94C9-3F96-F6AAE5047D5E}"/>
              </a:ext>
            </a:extLst>
          </p:cNvPr>
          <p:cNvSpPr txBox="1"/>
          <p:nvPr/>
        </p:nvSpPr>
        <p:spPr>
          <a:xfrm>
            <a:off x="2755489" y="1662951"/>
            <a:ext cx="61009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u="sng" dirty="0"/>
              <a:t>Для достижения этой цели, я поставила перед собой следующие задачи: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719605-DACC-3C99-F6C0-051C8045E0D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747" y="2795730"/>
            <a:ext cx="2739104" cy="14082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8F94394-09D3-25AB-BA5E-E56F848E9975}"/>
              </a:ext>
            </a:extLst>
          </p:cNvPr>
          <p:cNvSpPr txBox="1"/>
          <p:nvPr/>
        </p:nvSpPr>
        <p:spPr>
          <a:xfrm>
            <a:off x="-102882" y="2313557"/>
            <a:ext cx="35243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Анализ содержания количества витамина С</a:t>
            </a:r>
          </a:p>
          <a:p>
            <a:pPr algn="ctr"/>
            <a:r>
              <a:rPr lang="ru-RU" sz="1200" dirty="0"/>
              <a:t> в промышленных соках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523E78-741A-586B-7AA4-6E529130F998}"/>
              </a:ext>
            </a:extLst>
          </p:cNvPr>
          <p:cNvSpPr txBox="1"/>
          <p:nvPr/>
        </p:nvSpPr>
        <p:spPr>
          <a:xfrm>
            <a:off x="2936964" y="2343054"/>
            <a:ext cx="35243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Сравнение качества купленных соков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59B7365-C546-EE1C-81BA-EE69E2CB65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70" t="36855" r="13804" b="7016"/>
          <a:stretch/>
        </p:blipFill>
        <p:spPr>
          <a:xfrm>
            <a:off x="3421480" y="2795730"/>
            <a:ext cx="2555329" cy="140827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4A74B9B-66B4-E6DC-D7E2-E3CEFAB7386B}"/>
              </a:ext>
            </a:extLst>
          </p:cNvPr>
          <p:cNvSpPr txBox="1"/>
          <p:nvPr/>
        </p:nvSpPr>
        <p:spPr>
          <a:xfrm>
            <a:off x="4520631" y="4389518"/>
            <a:ext cx="31583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Анализ содержания суточной нормы витамина С в пакетированных соках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D5BBC40-0573-5888-3601-9DCAC00CEB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5044" t="34103" r="26048" b="12688"/>
          <a:stretch/>
        </p:blipFill>
        <p:spPr>
          <a:xfrm>
            <a:off x="5326877" y="5011928"/>
            <a:ext cx="1538246" cy="15926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0EE944C-2D13-C215-364C-5B0B7D773BCD}"/>
              </a:ext>
            </a:extLst>
          </p:cNvPr>
          <p:cNvSpPr txBox="1"/>
          <p:nvPr/>
        </p:nvSpPr>
        <p:spPr>
          <a:xfrm>
            <a:off x="7678994" y="4389518"/>
            <a:ext cx="31583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Дать рекомендации по употреблению данных соков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09182B0-5DE8-9780-4DD2-B5BDDFAD98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6385" y="4949839"/>
            <a:ext cx="2412789" cy="1608526"/>
          </a:xfrm>
          <a:prstGeom prst="rect">
            <a:avLst/>
          </a:prstGeom>
        </p:spPr>
      </p:pic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AF518674-485C-9CCF-7EB1-37CCFC581896}"/>
              </a:ext>
            </a:extLst>
          </p:cNvPr>
          <p:cNvGrpSpPr/>
          <p:nvPr/>
        </p:nvGrpSpPr>
        <p:grpSpPr>
          <a:xfrm>
            <a:off x="10599174" y="1801228"/>
            <a:ext cx="1108189" cy="1820529"/>
            <a:chOff x="10547774" y="1644928"/>
            <a:chExt cx="1108189" cy="1820529"/>
          </a:xfrm>
        </p:grpSpPr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3D31CA9E-927D-FA31-6E14-1D01F32A7E97}"/>
                </a:ext>
              </a:extLst>
            </p:cNvPr>
            <p:cNvGrpSpPr/>
            <p:nvPr/>
          </p:nvGrpSpPr>
          <p:grpSpPr>
            <a:xfrm>
              <a:off x="10547774" y="2303809"/>
              <a:ext cx="518205" cy="548688"/>
              <a:chOff x="8094349" y="2279612"/>
              <a:chExt cx="518205" cy="548688"/>
            </a:xfrm>
          </p:grpSpPr>
          <p:pic>
            <p:nvPicPr>
              <p:cNvPr id="18" name="Рисунок 17">
                <a:extLst>
                  <a:ext uri="{FF2B5EF4-FFF2-40B4-BE49-F238E27FC236}">
                    <a16:creationId xmlns:a16="http://schemas.microsoft.com/office/drawing/2014/main" id="{DA10B222-C3C7-060A-F62B-58371D62A7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94349" y="2279612"/>
                <a:ext cx="518205" cy="548688"/>
              </a:xfrm>
              <a:prstGeom prst="rect">
                <a:avLst/>
              </a:prstGeom>
            </p:spPr>
          </p:pic>
          <p:pic>
            <p:nvPicPr>
              <p:cNvPr id="22" name="Рисунок 21" descr="Апельсин">
                <a:extLst>
                  <a:ext uri="{FF2B5EF4-FFF2-40B4-BE49-F238E27FC236}">
                    <a16:creationId xmlns:a16="http://schemas.microsoft.com/office/drawing/2014/main" id="{C19F771B-09D2-8753-7460-8A55013C5A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p:blipFill>
            <p:spPr>
              <a:xfrm>
                <a:off x="8117201" y="2320891"/>
                <a:ext cx="461665" cy="461665"/>
              </a:xfrm>
              <a:prstGeom prst="rect">
                <a:avLst/>
              </a:prstGeom>
            </p:spPr>
          </p:pic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BEDB3649-2634-A7EF-FA40-E82728ED115D}"/>
                </a:ext>
              </a:extLst>
            </p:cNvPr>
            <p:cNvGrpSpPr/>
            <p:nvPr/>
          </p:nvGrpSpPr>
          <p:grpSpPr>
            <a:xfrm>
              <a:off x="11137758" y="1644928"/>
              <a:ext cx="518205" cy="548688"/>
              <a:chOff x="9872826" y="2620053"/>
              <a:chExt cx="518205" cy="548688"/>
            </a:xfrm>
          </p:grpSpPr>
          <p:pic>
            <p:nvPicPr>
              <p:cNvPr id="29" name="Рисунок 28">
                <a:extLst>
                  <a:ext uri="{FF2B5EF4-FFF2-40B4-BE49-F238E27FC236}">
                    <a16:creationId xmlns:a16="http://schemas.microsoft.com/office/drawing/2014/main" id="{136C3095-995B-B457-DDC3-650BA9FC0B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872826" y="2620053"/>
                <a:ext cx="518205" cy="548688"/>
              </a:xfrm>
              <a:prstGeom prst="rect">
                <a:avLst/>
              </a:prstGeom>
            </p:spPr>
          </p:pic>
          <p:pic>
            <p:nvPicPr>
              <p:cNvPr id="26" name="Рисунок 25" descr="Лист">
                <a:extLst>
                  <a:ext uri="{FF2B5EF4-FFF2-40B4-BE49-F238E27FC236}">
                    <a16:creationId xmlns:a16="http://schemas.microsoft.com/office/drawing/2014/main" id="{BCF5F11C-BD93-0732-5F0A-CD48D23B9F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p:blipFill>
            <p:spPr>
              <a:xfrm>
                <a:off x="9895172" y="2677225"/>
                <a:ext cx="461665" cy="461665"/>
              </a:xfrm>
              <a:prstGeom prst="rect">
                <a:avLst/>
              </a:prstGeom>
            </p:spPr>
          </p:pic>
        </p:grp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E01BB8C8-9471-5526-4E67-1877A2B79969}"/>
                </a:ext>
              </a:extLst>
            </p:cNvPr>
            <p:cNvGrpSpPr/>
            <p:nvPr/>
          </p:nvGrpSpPr>
          <p:grpSpPr>
            <a:xfrm>
              <a:off x="11137758" y="2279612"/>
              <a:ext cx="518205" cy="548688"/>
              <a:chOff x="9024177" y="2699546"/>
              <a:chExt cx="518205" cy="548688"/>
            </a:xfrm>
          </p:grpSpPr>
          <p:pic>
            <p:nvPicPr>
              <p:cNvPr id="28" name="Рисунок 27">
                <a:extLst>
                  <a:ext uri="{FF2B5EF4-FFF2-40B4-BE49-F238E27FC236}">
                    <a16:creationId xmlns:a16="http://schemas.microsoft.com/office/drawing/2014/main" id="{296B68C6-196A-AF18-1E57-1C7A7AEFAD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024177" y="2699546"/>
                <a:ext cx="518205" cy="548688"/>
              </a:xfrm>
              <a:prstGeom prst="rect">
                <a:avLst/>
              </a:prstGeom>
            </p:spPr>
          </p:pic>
          <p:pic>
            <p:nvPicPr>
              <p:cNvPr id="20" name="Рисунок 19" descr="Глаз">
                <a:extLst>
                  <a:ext uri="{FF2B5EF4-FFF2-40B4-BE49-F238E27FC236}">
                    <a16:creationId xmlns:a16="http://schemas.microsoft.com/office/drawing/2014/main" id="{DD70D2BD-A529-A216-DB00-41C61F808E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3"/>
                  </a:ext>
                </a:extLst>
              </a:blip>
              <a:stretch>
                <a:fillRect/>
              </a:stretch>
            </p:blipFill>
            <p:spPr>
              <a:xfrm>
                <a:off x="9054679" y="2745290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D74046B7-B8D6-53D5-A3E3-A5C127BB5ABD}"/>
                </a:ext>
              </a:extLst>
            </p:cNvPr>
            <p:cNvGrpSpPr/>
            <p:nvPr/>
          </p:nvGrpSpPr>
          <p:grpSpPr>
            <a:xfrm>
              <a:off x="11137758" y="2916769"/>
              <a:ext cx="518205" cy="548688"/>
              <a:chOff x="8481866" y="3050061"/>
              <a:chExt cx="518205" cy="548688"/>
            </a:xfrm>
          </p:grpSpPr>
          <p:pic>
            <p:nvPicPr>
              <p:cNvPr id="27" name="Рисунок 26">
                <a:extLst>
                  <a:ext uri="{FF2B5EF4-FFF2-40B4-BE49-F238E27FC236}">
                    <a16:creationId xmlns:a16="http://schemas.microsoft.com/office/drawing/2014/main" id="{40099D0E-3D87-CED8-72A5-BB41A24983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81866" y="3050061"/>
                <a:ext cx="518205" cy="548688"/>
              </a:xfrm>
              <a:prstGeom prst="rect">
                <a:avLst/>
              </a:prstGeom>
            </p:spPr>
          </p:pic>
          <p:pic>
            <p:nvPicPr>
              <p:cNvPr id="24" name="Рисунок 23" descr="Маркетинг">
                <a:extLst>
                  <a:ext uri="{FF2B5EF4-FFF2-40B4-BE49-F238E27FC236}">
                    <a16:creationId xmlns:a16="http://schemas.microsoft.com/office/drawing/2014/main" id="{476CDF7A-8571-1DFB-EB07-C0946904F4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tretch>
                <a:fillRect/>
              </a:stretch>
            </p:blipFill>
            <p:spPr>
              <a:xfrm>
                <a:off x="8526144" y="3105221"/>
                <a:ext cx="460627" cy="46062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422453555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:a16="http://schemas.microsoft.com/office/drawing/2014/main" id="{A3DB68D4-DC2E-DC79-0C82-594AE31F9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9609" y="0"/>
            <a:ext cx="2072782" cy="9169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Гипотезы</a:t>
            </a:r>
            <a:r>
              <a:rPr lang="ru-RU" sz="2400" dirty="0"/>
              <a:t>:</a:t>
            </a:r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946E043C-8DC5-599E-A482-9041096D4969}"/>
              </a:ext>
            </a:extLst>
          </p:cNvPr>
          <p:cNvSpPr/>
          <p:nvPr/>
        </p:nvSpPr>
        <p:spPr>
          <a:xfrm rot="3318417">
            <a:off x="4192056" y="579120"/>
            <a:ext cx="365760" cy="141224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570716A3-D641-3751-045D-626FD5A6A887}"/>
              </a:ext>
            </a:extLst>
          </p:cNvPr>
          <p:cNvSpPr/>
          <p:nvPr/>
        </p:nvSpPr>
        <p:spPr>
          <a:xfrm>
            <a:off x="5624617" y="916908"/>
            <a:ext cx="365760" cy="141224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5CC9DB84-2023-95A8-DF81-579E833D76A9}"/>
              </a:ext>
            </a:extLst>
          </p:cNvPr>
          <p:cNvSpPr/>
          <p:nvPr/>
        </p:nvSpPr>
        <p:spPr>
          <a:xfrm rot="19145423">
            <a:off x="6973131" y="671093"/>
            <a:ext cx="365760" cy="141224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5D770012-FBC1-CC17-2B56-8202E503285A}"/>
                  </a:ext>
                </a:extLst>
              </p14:cNvPr>
              <p14:cNvContentPartPr/>
              <p14:nvPr/>
            </p14:nvContentPartPr>
            <p14:xfrm>
              <a:off x="4936740" y="449686"/>
              <a:ext cx="1767240" cy="7380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5D770012-FBC1-CC17-2B56-8202E503285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46740" y="270046"/>
                <a:ext cx="1946880" cy="43344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F96A010C-8E39-15C8-AE11-CCD28AFEE986}"/>
              </a:ext>
            </a:extLst>
          </p:cNvPr>
          <p:cNvSpPr txBox="1"/>
          <p:nvPr/>
        </p:nvSpPr>
        <p:spPr>
          <a:xfrm>
            <a:off x="221625" y="1673828"/>
            <a:ext cx="41351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пакетированных соках есть аскорбиновая кислота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DAA836-543A-6887-B16D-C1292BEE7304}"/>
              </a:ext>
            </a:extLst>
          </p:cNvPr>
          <p:cNvSpPr txBox="1"/>
          <p:nvPr/>
        </p:nvSpPr>
        <p:spPr>
          <a:xfrm>
            <a:off x="3743152" y="2431260"/>
            <a:ext cx="41351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соках, где аскорбиновая кислота указана в составе продукта, её будет больше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E02682-C9D8-0935-0FF8-8D0E6006E525}"/>
              </a:ext>
            </a:extLst>
          </p:cNvPr>
          <p:cNvSpPr txBox="1"/>
          <p:nvPr/>
        </p:nvSpPr>
        <p:spPr>
          <a:xfrm>
            <a:off x="7665197" y="1624814"/>
            <a:ext cx="41351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Методы титрования, выбранные для работы дадут примерно одинаковые результаты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FF186C4-0FEA-8BFA-6243-A5620DFC56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1" b="96659" l="3559" r="97331">
                        <a14:foregroundMark x1="16370" y1="20392" x2="45907" y2="13249"/>
                        <a14:foregroundMark x1="45907" y1="13249" x2="71708" y2="13018"/>
                        <a14:foregroundMark x1="71708" y1="13018" x2="25801" y2="62788"/>
                        <a14:foregroundMark x1="25801" y1="62788" x2="38790" y2="77880"/>
                        <a14:foregroundMark x1="38790" y1="77880" x2="43772" y2="94124"/>
                        <a14:foregroundMark x1="43772" y1="94124" x2="66904" y2="96659"/>
                        <a14:foregroundMark x1="66904" y1="96659" x2="74555" y2="81567"/>
                        <a14:foregroundMark x1="74555" y1="81567" x2="74199" y2="39401"/>
                        <a14:foregroundMark x1="15302" y1="3456" x2="27402" y2="3111"/>
                        <a14:foregroundMark x1="27402" y1="3111" x2="82344" y2="3404"/>
                        <a14:foregroundMark x1="86644" y1="10907" x2="79181" y2="20968"/>
                        <a14:foregroundMark x1="79181" y1="20968" x2="83592" y2="23671"/>
                        <a14:foregroundMark x1="92527" y1="31103" x2="92527" y2="64862"/>
                        <a14:foregroundMark x1="92527" y1="64862" x2="90214" y2="66359"/>
                        <a14:foregroundMark x1="25979" y1="8410" x2="23665" y2="18088"/>
                        <a14:foregroundMark x1="23665" y1="18088" x2="14591" y2="3571"/>
                        <a14:foregroundMark x1="14591" y1="3571" x2="50721" y2="2411"/>
                        <a14:foregroundMark x1="76740" y1="2645" x2="51957" y2="14286"/>
                        <a14:foregroundMark x1="51957" y1="14286" x2="41281" y2="65323"/>
                        <a14:foregroundMark x1="41281" y1="65323" x2="14769" y2="51613"/>
                        <a14:foregroundMark x1="14769" y1="51613" x2="16726" y2="32604"/>
                        <a14:foregroundMark x1="16726" y1="32604" x2="12989" y2="89631"/>
                        <a14:foregroundMark x1="12989" y1="89631" x2="22242" y2="94009"/>
                        <a14:foregroundMark x1="22242" y1="94009" x2="39858" y2="95737"/>
                        <a14:foregroundMark x1="39858" y1="95737" x2="63879" y2="95161"/>
                        <a14:foregroundMark x1="63879" y1="95161" x2="77224" y2="90323"/>
                        <a14:foregroundMark x1="77224" y1="90323" x2="97331" y2="75115"/>
                        <a14:foregroundMark x1="72598" y1="40553" x2="46797" y2="45968"/>
                        <a14:foregroundMark x1="46797" y1="45968" x2="80249" y2="48041"/>
                        <a14:foregroundMark x1="80249" y1="48041" x2="93772" y2="46313"/>
                        <a14:foregroundMark x1="93772" y1="46313" x2="95374" y2="82488"/>
                        <a14:foregroundMark x1="70996" y1="31567" x2="74733" y2="44470"/>
                        <a14:foregroundMark x1="74733" y1="44470" x2="89858" y2="44931"/>
                        <a14:foregroundMark x1="89858" y1="44931" x2="75623" y2="45046"/>
                        <a14:foregroundMark x1="75623" y1="45046" x2="60142" y2="42051"/>
                        <a14:foregroundMark x1="60142" y1="42051" x2="20285" y2="45737"/>
                        <a14:foregroundMark x1="20285" y1="45737" x2="24199" y2="32949"/>
                        <a14:foregroundMark x1="24199" y1="32949" x2="12278" y2="29608"/>
                        <a14:foregroundMark x1="12278" y1="29608" x2="7829" y2="36406"/>
                        <a14:foregroundMark x1="7829" y1="36406" x2="9431" y2="54839"/>
                        <a14:foregroundMark x1="9431" y1="54839" x2="12811" y2="62442"/>
                        <a14:foregroundMark x1="12811" y1="62442" x2="7400" y2="96685"/>
                        <a14:foregroundMark x1="10244" y1="95679" x2="15836" y2="92512"/>
                        <a14:foregroundMark x1="15836" y1="92512" x2="5694" y2="86636"/>
                        <a14:foregroundMark x1="5694" y1="86636" x2="3559" y2="68894"/>
                        <a14:foregroundMark x1="3559" y1="68894" x2="11032" y2="34332"/>
                        <a14:foregroundMark x1="11032" y1="34332" x2="15480" y2="30760"/>
                        <a14:foregroundMark x1="22954" y1="9677" x2="37722" y2="3341"/>
                        <a14:foregroundMark x1="37722" y1="3341" x2="65836" y2="4147"/>
                        <a14:foregroundMark x1="65836" y1="4147" x2="37722" y2="15092"/>
                        <a14:foregroundMark x1="37722" y1="15092" x2="44128" y2="5415"/>
                        <a14:foregroundMark x1="44128" y1="5415" x2="64860" y2="2538"/>
                        <a14:foregroundMark x1="82768" y1="2699" x2="84314" y2="2737"/>
                        <a14:foregroundMark x1="83672" y1="6257" x2="77046" y2="9677"/>
                        <a14:foregroundMark x1="77046" y1="9677" x2="70107" y2="7949"/>
                        <a14:foregroundMark x1="73310" y1="6221" x2="14591" y2="4378"/>
                        <a14:foregroundMark x1="14591" y1="4378" x2="43461" y2="2346"/>
                        <a14:foregroundMark x1="63193" y1="2523" x2="66726" y2="2995"/>
                        <a14:foregroundMark x1="66726" y1="2995" x2="75537" y2="2634"/>
                        <a14:foregroundMark x1="77477" y1="2651" x2="34875" y2="5645"/>
                        <a14:foregroundMark x1="34875" y1="5645" x2="23665" y2="5069"/>
                        <a14:foregroundMark x1="23665" y1="5069" x2="15061" y2="7814"/>
                        <a14:foregroundMark x1="12401" y1="15655" x2="12456" y2="16014"/>
                        <a14:foregroundMark x1="28470" y1="71544" x2="27046" y2="86982"/>
                        <a14:foregroundMark x1="16904" y1="82488" x2="27758" y2="80645"/>
                        <a14:foregroundMark x1="27758" y1="80645" x2="27758" y2="80645"/>
                        <a14:foregroundMark x1="94216" y1="2290" x2="95000" y2="2336"/>
                        <a14:foregroundMark x1="63807" y1="2529" x2="27758" y2="2650"/>
                        <a14:foregroundMark x1="94951" y1="2424" x2="94186" y2="2427"/>
                        <a14:foregroundMark x1="27758" y1="2650" x2="31958" y2="2243"/>
                        <a14:backgroundMark x1="6584" y1="1959" x2="3025" y2="25806"/>
                        <a14:backgroundMark x1="9075" y1="14516" x2="11210" y2="5991"/>
                        <a14:backgroundMark x1="11210" y1="5991" x2="11566" y2="15668"/>
                        <a14:backgroundMark x1="15658" y1="461" x2="26512" y2="115"/>
                        <a14:backgroundMark x1="26512" y1="115" x2="90747" y2="691"/>
                        <a14:backgroundMark x1="90747" y1="691" x2="88968" y2="8756"/>
                        <a14:backgroundMark x1="88968" y1="8756" x2="90036" y2="9793"/>
                        <a14:backgroundMark x1="88434" y1="8295" x2="85943" y2="2650"/>
                        <a14:backgroundMark x1="85943" y1="2650" x2="89324" y2="9908"/>
                        <a14:backgroundMark x1="89324" y1="9908" x2="86121" y2="3687"/>
                        <a14:backgroundMark x1="90214" y1="2765" x2="84342" y2="2765"/>
                        <a14:backgroundMark x1="95374" y1="3111" x2="98577" y2="2995"/>
                        <a14:backgroundMark x1="84342" y1="23272" x2="94128" y2="29147"/>
                        <a14:backgroundMark x1="94128" y1="29147" x2="95018" y2="30415"/>
                        <a14:backgroundMark x1="92349" y1="5760" x2="94840" y2="3802"/>
                        <a14:backgroundMark x1="94840" y1="3111" x2="98577" y2="3111"/>
                        <a14:backgroundMark x1="98577" y1="3111" x2="95552" y2="8871"/>
                        <a14:backgroundMark x1="93950" y1="3802" x2="94840" y2="11406"/>
                        <a14:backgroundMark x1="94840" y1="11406" x2="97331" y2="15092"/>
                        <a14:backgroundMark x1="93060" y1="5876" x2="94306" y2="3456"/>
                        <a14:backgroundMark x1="94306" y1="3456" x2="94128" y2="1728"/>
                        <a14:backgroundMark x1="4982" y1="99654" x2="9786" y2="99424"/>
                        <a14:backgroundMark x1="9786" y1="99424" x2="6940" y2="97811"/>
                        <a14:backgroundMark x1="6762" y1="97350" x2="17972" y2="99770"/>
                        <a14:backgroundMark x1="17972" y1="99770" x2="19395" y2="99885"/>
                        <a14:backgroundMark x1="5338" y1="96774" x2="6050" y2="95737"/>
                        <a14:backgroundMark x1="20463" y1="99539" x2="38256" y2="99885"/>
                        <a14:backgroundMark x1="67794" y1="99654" x2="57117" y2="99654"/>
                        <a14:backgroundMark x1="57117" y1="99654" x2="57117" y2="9965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83893" y="2370622"/>
            <a:ext cx="1010639" cy="1560916"/>
          </a:xfrm>
          <a:prstGeom prst="rect">
            <a:avLst/>
          </a:prstGeom>
        </p:spPr>
      </p:pic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59FCD112-5235-D184-CDD5-A3BA260F5AF4}"/>
              </a:ext>
            </a:extLst>
          </p:cNvPr>
          <p:cNvCxnSpPr>
            <a:cxnSpLocks/>
          </p:cNvCxnSpPr>
          <p:nvPr/>
        </p:nvCxnSpPr>
        <p:spPr>
          <a:xfrm>
            <a:off x="2218092" y="4022641"/>
            <a:ext cx="0" cy="555841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6C62366-6F02-88A5-D168-AEA42C068E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437" y="4673899"/>
            <a:ext cx="2585310" cy="158047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053567C-D971-A78F-8CA8-F55B89F89F8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7764" t="44000" r="52367" b="39637"/>
          <a:stretch/>
        </p:blipFill>
        <p:spPr>
          <a:xfrm rot="16200000">
            <a:off x="4943414" y="2428232"/>
            <a:ext cx="1653373" cy="3654910"/>
          </a:xfrm>
          <a:prstGeom prst="rect">
            <a:avLst/>
          </a:prstGeom>
        </p:spPr>
      </p:pic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C49D0E5E-6A40-41E6-541E-A43D9ECC7F04}"/>
              </a:ext>
            </a:extLst>
          </p:cNvPr>
          <p:cNvCxnSpPr/>
          <p:nvPr/>
        </p:nvCxnSpPr>
        <p:spPr>
          <a:xfrm>
            <a:off x="6096000" y="4361521"/>
            <a:ext cx="11785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EB4AB8FF-A00E-FFA8-0998-FF68DCF23AC3}"/>
              </a:ext>
            </a:extLst>
          </p:cNvPr>
          <p:cNvCxnSpPr>
            <a:cxnSpLocks/>
          </p:cNvCxnSpPr>
          <p:nvPr/>
        </p:nvCxnSpPr>
        <p:spPr>
          <a:xfrm>
            <a:off x="4297200" y="4517522"/>
            <a:ext cx="589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1CE550AD-5909-DBE9-F523-8CA61F895C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40964" y="2637592"/>
            <a:ext cx="2819894" cy="375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44537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Взрыв: 8 точек 19">
            <a:extLst>
              <a:ext uri="{FF2B5EF4-FFF2-40B4-BE49-F238E27FC236}">
                <a16:creationId xmlns:a16="http://schemas.microsoft.com/office/drawing/2014/main" id="{C569FEC5-60BC-7835-63E0-53FD42526581}"/>
              </a:ext>
            </a:extLst>
          </p:cNvPr>
          <p:cNvSpPr/>
          <p:nvPr/>
        </p:nvSpPr>
        <p:spPr>
          <a:xfrm>
            <a:off x="3687411" y="2908032"/>
            <a:ext cx="2061530" cy="2106389"/>
          </a:xfrm>
          <a:prstGeom prst="irregularSeal1">
            <a:avLst/>
          </a:prstGeom>
          <a:solidFill>
            <a:schemeClr val="bg2">
              <a:lumMod val="9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99178D08-B797-6928-E174-057EB9EF748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001558" cy="83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4ECC14C-90CE-0C9A-95DF-4DC8A7C69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451600" cy="83278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Понятие об аскорбиновой кислоте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F3F4573-4BBF-A891-C18E-AC2A3DDCB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76" y="1528742"/>
            <a:ext cx="2812754" cy="293149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1E13767-96A9-41C6-867D-E0E3A1B4100B}"/>
              </a:ext>
            </a:extLst>
          </p:cNvPr>
          <p:cNvSpPr txBox="1"/>
          <p:nvPr/>
        </p:nvSpPr>
        <p:spPr>
          <a:xfrm>
            <a:off x="477520" y="4460240"/>
            <a:ext cx="2682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Альберт Сент-</a:t>
            </a:r>
            <a:r>
              <a:rPr lang="ru-RU" dirty="0" err="1"/>
              <a:t>Дьёрдьи</a:t>
            </a: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645B891-ACA3-2148-0872-07205B004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1468" y="475547"/>
            <a:ext cx="3744692" cy="21063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FEEB498-B7D7-E537-4D0C-FF2B937CF56C}"/>
              </a:ext>
            </a:extLst>
          </p:cNvPr>
          <p:cNvSpPr txBox="1"/>
          <p:nvPr/>
        </p:nvSpPr>
        <p:spPr>
          <a:xfrm>
            <a:off x="8546534" y="2581936"/>
            <a:ext cx="2682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Чарльз Глен Кинг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1C7A401-0DBD-100A-60E7-8F9B5B6CE6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1" b="96659" l="3559" r="97331">
                        <a14:foregroundMark x1="16370" y1="20392" x2="45907" y2="13249"/>
                        <a14:foregroundMark x1="45907" y1="13249" x2="71708" y2="13018"/>
                        <a14:foregroundMark x1="71708" y1="13018" x2="25801" y2="62788"/>
                        <a14:foregroundMark x1="25801" y1="62788" x2="38790" y2="77880"/>
                        <a14:foregroundMark x1="38790" y1="77880" x2="43772" y2="94124"/>
                        <a14:foregroundMark x1="43772" y1="94124" x2="66904" y2="96659"/>
                        <a14:foregroundMark x1="66904" y1="96659" x2="74555" y2="81567"/>
                        <a14:foregroundMark x1="74555" y1="81567" x2="74199" y2="39401"/>
                        <a14:foregroundMark x1="15302" y1="3456" x2="27402" y2="3111"/>
                        <a14:foregroundMark x1="27402" y1="3111" x2="82344" y2="3404"/>
                        <a14:foregroundMark x1="86644" y1="10907" x2="79181" y2="20968"/>
                        <a14:foregroundMark x1="79181" y1="20968" x2="83592" y2="23671"/>
                        <a14:foregroundMark x1="92527" y1="31103" x2="92527" y2="64862"/>
                        <a14:foregroundMark x1="92527" y1="64862" x2="90214" y2="66359"/>
                        <a14:foregroundMark x1="25979" y1="8410" x2="23665" y2="18088"/>
                        <a14:foregroundMark x1="23665" y1="18088" x2="14591" y2="3571"/>
                        <a14:foregroundMark x1="14591" y1="3571" x2="50721" y2="2411"/>
                        <a14:foregroundMark x1="76740" y1="2645" x2="51957" y2="14286"/>
                        <a14:foregroundMark x1="51957" y1="14286" x2="41281" y2="65323"/>
                        <a14:foregroundMark x1="41281" y1="65323" x2="14769" y2="51613"/>
                        <a14:foregroundMark x1="14769" y1="51613" x2="16726" y2="32604"/>
                        <a14:foregroundMark x1="16726" y1="32604" x2="12989" y2="89631"/>
                        <a14:foregroundMark x1="12989" y1="89631" x2="22242" y2="94009"/>
                        <a14:foregroundMark x1="22242" y1="94009" x2="39858" y2="95737"/>
                        <a14:foregroundMark x1="39858" y1="95737" x2="63879" y2="95161"/>
                        <a14:foregroundMark x1="63879" y1="95161" x2="77224" y2="90323"/>
                        <a14:foregroundMark x1="77224" y1="90323" x2="97331" y2="75115"/>
                        <a14:foregroundMark x1="72598" y1="40553" x2="46797" y2="45968"/>
                        <a14:foregroundMark x1="46797" y1="45968" x2="80249" y2="48041"/>
                        <a14:foregroundMark x1="80249" y1="48041" x2="93772" y2="46313"/>
                        <a14:foregroundMark x1="93772" y1="46313" x2="95374" y2="82488"/>
                        <a14:foregroundMark x1="70996" y1="31567" x2="74733" y2="44470"/>
                        <a14:foregroundMark x1="74733" y1="44470" x2="89858" y2="44931"/>
                        <a14:foregroundMark x1="89858" y1="44931" x2="75623" y2="45046"/>
                        <a14:foregroundMark x1="75623" y1="45046" x2="60142" y2="42051"/>
                        <a14:foregroundMark x1="60142" y1="42051" x2="20285" y2="45737"/>
                        <a14:foregroundMark x1="20285" y1="45737" x2="24199" y2="32949"/>
                        <a14:foregroundMark x1="24199" y1="32949" x2="12278" y2="29608"/>
                        <a14:foregroundMark x1="12278" y1="29608" x2="7829" y2="36406"/>
                        <a14:foregroundMark x1="7829" y1="36406" x2="9431" y2="54839"/>
                        <a14:foregroundMark x1="9431" y1="54839" x2="12811" y2="62442"/>
                        <a14:foregroundMark x1="12811" y1="62442" x2="7400" y2="96685"/>
                        <a14:foregroundMark x1="10244" y1="95679" x2="15836" y2="92512"/>
                        <a14:foregroundMark x1="15836" y1="92512" x2="5694" y2="86636"/>
                        <a14:foregroundMark x1="5694" y1="86636" x2="3559" y2="68894"/>
                        <a14:foregroundMark x1="3559" y1="68894" x2="11032" y2="34332"/>
                        <a14:foregroundMark x1="11032" y1="34332" x2="15480" y2="30760"/>
                        <a14:foregroundMark x1="22954" y1="9677" x2="37722" y2="3341"/>
                        <a14:foregroundMark x1="37722" y1="3341" x2="65836" y2="4147"/>
                        <a14:foregroundMark x1="65836" y1="4147" x2="37722" y2="15092"/>
                        <a14:foregroundMark x1="37722" y1="15092" x2="44128" y2="5415"/>
                        <a14:foregroundMark x1="44128" y1="5415" x2="64860" y2="2538"/>
                        <a14:foregroundMark x1="82768" y1="2699" x2="84314" y2="2737"/>
                        <a14:foregroundMark x1="83672" y1="6257" x2="77046" y2="9677"/>
                        <a14:foregroundMark x1="77046" y1="9677" x2="70107" y2="7949"/>
                        <a14:foregroundMark x1="73310" y1="6221" x2="14591" y2="4378"/>
                        <a14:foregroundMark x1="14591" y1="4378" x2="43461" y2="2346"/>
                        <a14:foregroundMark x1="63193" y1="2523" x2="66726" y2="2995"/>
                        <a14:foregroundMark x1="66726" y1="2995" x2="75537" y2="2634"/>
                        <a14:foregroundMark x1="77477" y1="2651" x2="34875" y2="5645"/>
                        <a14:foregroundMark x1="34875" y1="5645" x2="23665" y2="5069"/>
                        <a14:foregroundMark x1="23665" y1="5069" x2="15061" y2="7814"/>
                        <a14:foregroundMark x1="12401" y1="15655" x2="12456" y2="16014"/>
                        <a14:foregroundMark x1="28470" y1="71544" x2="27046" y2="86982"/>
                        <a14:foregroundMark x1="16904" y1="82488" x2="27758" y2="80645"/>
                        <a14:foregroundMark x1="27758" y1="80645" x2="27758" y2="80645"/>
                        <a14:foregroundMark x1="94216" y1="2290" x2="95000" y2="2336"/>
                        <a14:foregroundMark x1="63807" y1="2529" x2="27758" y2="2650"/>
                        <a14:foregroundMark x1="94951" y1="2424" x2="94186" y2="2427"/>
                        <a14:foregroundMark x1="27758" y1="2650" x2="31958" y2="2243"/>
                        <a14:backgroundMark x1="6584" y1="1959" x2="3025" y2="25806"/>
                        <a14:backgroundMark x1="9075" y1="14516" x2="11210" y2="5991"/>
                        <a14:backgroundMark x1="11210" y1="5991" x2="11566" y2="15668"/>
                        <a14:backgroundMark x1="15658" y1="461" x2="26512" y2="115"/>
                        <a14:backgroundMark x1="26512" y1="115" x2="90747" y2="691"/>
                        <a14:backgroundMark x1="90747" y1="691" x2="88968" y2="8756"/>
                        <a14:backgroundMark x1="88968" y1="8756" x2="90036" y2="9793"/>
                        <a14:backgroundMark x1="88434" y1="8295" x2="85943" y2="2650"/>
                        <a14:backgroundMark x1="85943" y1="2650" x2="89324" y2="9908"/>
                        <a14:backgroundMark x1="89324" y1="9908" x2="86121" y2="3687"/>
                        <a14:backgroundMark x1="90214" y1="2765" x2="84342" y2="2765"/>
                        <a14:backgroundMark x1="95374" y1="3111" x2="98577" y2="2995"/>
                        <a14:backgroundMark x1="84342" y1="23272" x2="94128" y2="29147"/>
                        <a14:backgroundMark x1="94128" y1="29147" x2="95018" y2="30415"/>
                        <a14:backgroundMark x1="92349" y1="5760" x2="94840" y2="3802"/>
                        <a14:backgroundMark x1="94840" y1="3111" x2="98577" y2="3111"/>
                        <a14:backgroundMark x1="98577" y1="3111" x2="95552" y2="8871"/>
                        <a14:backgroundMark x1="93950" y1="3802" x2="94840" y2="11406"/>
                        <a14:backgroundMark x1="94840" y1="11406" x2="97331" y2="15092"/>
                        <a14:backgroundMark x1="93060" y1="5876" x2="94306" y2="3456"/>
                        <a14:backgroundMark x1="94306" y1="3456" x2="94128" y2="1728"/>
                        <a14:backgroundMark x1="4982" y1="99654" x2="9786" y2="99424"/>
                        <a14:backgroundMark x1="9786" y1="99424" x2="6940" y2="97811"/>
                        <a14:backgroundMark x1="6762" y1="97350" x2="17972" y2="99770"/>
                        <a14:backgroundMark x1="17972" y1="99770" x2="19395" y2="99885"/>
                        <a14:backgroundMark x1="5338" y1="96774" x2="6050" y2="95737"/>
                        <a14:backgroundMark x1="20463" y1="99539" x2="38256" y2="99885"/>
                        <a14:backgroundMark x1="67794" y1="99654" x2="57117" y2="99654"/>
                        <a14:backgroundMark x1="57117" y1="99654" x2="57117" y2="9965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77876">
            <a:off x="4145001" y="2952683"/>
            <a:ext cx="1010639" cy="1560916"/>
          </a:xfrm>
          <a:prstGeom prst="rect">
            <a:avLst/>
          </a:prstGeom>
        </p:spPr>
      </p:pic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4DF0DF23-7331-8059-489B-64F567221D59}"/>
              </a:ext>
            </a:extLst>
          </p:cNvPr>
          <p:cNvCxnSpPr>
            <a:cxnSpLocks/>
          </p:cNvCxnSpPr>
          <p:nvPr/>
        </p:nvCxnSpPr>
        <p:spPr>
          <a:xfrm>
            <a:off x="3290221" y="3037181"/>
            <a:ext cx="733030" cy="370840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CCC6539-1EB2-B145-7BCA-7DAAE1B768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21" b="92460" l="3750" r="95750">
                        <a14:foregroundMark x1="19667" y1="77222" x2="12167" y2="65397"/>
                        <a14:foregroundMark x1="12167" y1="65397" x2="8917" y2="44762"/>
                        <a14:foregroundMark x1="8917" y1="44762" x2="15917" y2="31190"/>
                        <a14:foregroundMark x1="15917" y1="31190" x2="26750" y2="21667"/>
                        <a14:foregroundMark x1="26750" y1="21667" x2="39917" y2="16349"/>
                        <a14:foregroundMark x1="39917" y1="16349" x2="66000" y2="18651"/>
                        <a14:foregroundMark x1="66000" y1="18651" x2="67250" y2="19286"/>
                        <a14:foregroundMark x1="74417" y1="13889" x2="56667" y2="8016"/>
                        <a14:foregroundMark x1="56667" y1="8016" x2="39083" y2="9921"/>
                        <a14:foregroundMark x1="58083" y1="5476" x2="50417" y2="5476"/>
                        <a14:foregroundMark x1="50417" y1="5476" x2="56250" y2="4921"/>
                        <a14:foregroundMark x1="89167" y1="25635" x2="95833" y2="43254"/>
                        <a14:foregroundMark x1="95833" y1="43254" x2="94917" y2="62619"/>
                        <a14:foregroundMark x1="94917" y1="62619" x2="92333" y2="69365"/>
                        <a14:foregroundMark x1="92333" y1="69365" x2="89167" y2="72857"/>
                        <a14:foregroundMark x1="95083" y1="62063" x2="96917" y2="48333"/>
                        <a14:foregroundMark x1="96917" y1="48333" x2="95833" y2="40794"/>
                        <a14:foregroundMark x1="95833" y1="40794" x2="94917" y2="38968"/>
                        <a14:foregroundMark x1="5667" y1="36032" x2="3750" y2="54286"/>
                        <a14:foregroundMark x1="3750" y1="54286" x2="8333" y2="67857"/>
                        <a14:foregroundMark x1="28833" y1="89365" x2="53333" y2="93571"/>
                        <a14:foregroundMark x1="53333" y1="93571" x2="62500" y2="92460"/>
                        <a14:foregroundMark x1="62500" y1="92460" x2="69583" y2="88889"/>
                        <a14:foregroundMark x1="69583" y1="88889" x2="69917" y2="885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48186" y="1183272"/>
            <a:ext cx="1000651" cy="1050684"/>
          </a:xfrm>
          <a:prstGeom prst="rect">
            <a:avLst/>
          </a:prstGeom>
        </p:spPr>
      </p:pic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EEE2597A-F022-5EB6-D624-44FD00314F69}"/>
              </a:ext>
            </a:extLst>
          </p:cNvPr>
          <p:cNvCxnSpPr>
            <a:cxnSpLocks/>
          </p:cNvCxnSpPr>
          <p:nvPr/>
        </p:nvCxnSpPr>
        <p:spPr>
          <a:xfrm flipH="1">
            <a:off x="10398114" y="2766602"/>
            <a:ext cx="513726" cy="616466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B633481-EC86-09C2-38D5-FDA44CF97F99}"/>
              </a:ext>
            </a:extLst>
          </p:cNvPr>
          <p:cNvSpPr txBox="1"/>
          <p:nvPr/>
        </p:nvSpPr>
        <p:spPr>
          <a:xfrm>
            <a:off x="7358983" y="4509532"/>
            <a:ext cx="17018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! мало витамина С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9DDD658A-3A3E-ECE8-75A2-412A671FB4E4}"/>
              </a:ext>
            </a:extLst>
          </p:cNvPr>
          <p:cNvGrpSpPr/>
          <p:nvPr/>
        </p:nvGrpSpPr>
        <p:grpSpPr>
          <a:xfrm>
            <a:off x="7595325" y="2900922"/>
            <a:ext cx="4222247" cy="3906732"/>
            <a:chOff x="8128445" y="2951268"/>
            <a:chExt cx="3365330" cy="3365330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47DED084-460E-5449-DF3D-1D7ABE212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128445" y="2951268"/>
              <a:ext cx="3365330" cy="3365330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CEFE62AE-941B-DCB1-BAA3-2015802ED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t="62262"/>
            <a:stretch/>
          </p:blipFill>
          <p:spPr>
            <a:xfrm>
              <a:off x="8128445" y="5046582"/>
              <a:ext cx="3365330" cy="1270016"/>
            </a:xfrm>
            <a:prstGeom prst="rect">
              <a:avLst/>
            </a:prstGeom>
          </p:spPr>
        </p:pic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CB3B7019-0D02-8C18-D90E-D2B7BA2E0F35}"/>
              </a:ext>
            </a:extLst>
          </p:cNvPr>
          <p:cNvSpPr txBox="1"/>
          <p:nvPr/>
        </p:nvSpPr>
        <p:spPr>
          <a:xfrm rot="280945">
            <a:off x="9524981" y="5057657"/>
            <a:ext cx="353430" cy="240284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800" b="1" kern="0" spc="10" dirty="0">
                <a:solidFill>
                  <a:schemeClr val="bg1"/>
                </a:solidFill>
                <a:latin typeface="Arial Black" panose="020B0A04020102020204" pitchFamily="34" charset="0"/>
              </a:rPr>
              <a:t>Витамин С</a:t>
            </a:r>
          </a:p>
        </p:txBody>
      </p: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393C66FF-EB4F-C1DB-D5F5-5C51C5577B9F}"/>
              </a:ext>
            </a:extLst>
          </p:cNvPr>
          <p:cNvCxnSpPr>
            <a:cxnSpLocks/>
          </p:cNvCxnSpPr>
          <p:nvPr/>
        </p:nvCxnSpPr>
        <p:spPr>
          <a:xfrm flipH="1">
            <a:off x="8164539" y="5351145"/>
            <a:ext cx="693742" cy="497392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920D9B63-60CA-BF0F-4CDD-B0BA10F00A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2334" y="5351145"/>
            <a:ext cx="1959134" cy="130576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DC6BA3EF-DE0F-CF2C-D5AC-378A0728E6C1}"/>
              </a:ext>
            </a:extLst>
          </p:cNvPr>
          <p:cNvSpPr txBox="1"/>
          <p:nvPr/>
        </p:nvSpPr>
        <p:spPr>
          <a:xfrm>
            <a:off x="4857135" y="6074411"/>
            <a:ext cx="2477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! цинга</a:t>
            </a:r>
          </a:p>
        </p:txBody>
      </p:sp>
    </p:spTree>
    <p:extLst>
      <p:ext uri="{BB962C8B-B14F-4D97-AF65-F5344CB8AC3E}">
        <p14:creationId xmlns:p14="http://schemas.microsoft.com/office/powerpoint/2010/main" val="2421527313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B2606E7-0A1C-8C51-CAAA-B9A281B9ECC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8750710" cy="83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Объекты, материалы и методы исследования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39527D2C-8F6C-2ED5-D1D6-8F995AB8E9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087068"/>
              </p:ext>
            </p:extLst>
          </p:nvPr>
        </p:nvGraphicFramePr>
        <p:xfrm>
          <a:off x="4050890" y="970995"/>
          <a:ext cx="7467795" cy="47149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2855">
                  <a:extLst>
                    <a:ext uri="{9D8B030D-6E8A-4147-A177-3AD203B41FA5}">
                      <a16:colId xmlns:a16="http://schemas.microsoft.com/office/drawing/2014/main" val="3099561070"/>
                    </a:ext>
                  </a:extLst>
                </a:gridCol>
                <a:gridCol w="2054811">
                  <a:extLst>
                    <a:ext uri="{9D8B030D-6E8A-4147-A177-3AD203B41FA5}">
                      <a16:colId xmlns:a16="http://schemas.microsoft.com/office/drawing/2014/main" val="1944398961"/>
                    </a:ext>
                  </a:extLst>
                </a:gridCol>
                <a:gridCol w="1905833">
                  <a:extLst>
                    <a:ext uri="{9D8B030D-6E8A-4147-A177-3AD203B41FA5}">
                      <a16:colId xmlns:a16="http://schemas.microsoft.com/office/drawing/2014/main" val="858907108"/>
                    </a:ext>
                  </a:extLst>
                </a:gridCol>
                <a:gridCol w="1704366">
                  <a:extLst>
                    <a:ext uri="{9D8B030D-6E8A-4147-A177-3AD203B41FA5}">
                      <a16:colId xmlns:a16="http://schemas.microsoft.com/office/drawing/2014/main" val="2009115684"/>
                    </a:ext>
                  </a:extLst>
                </a:gridCol>
                <a:gridCol w="1089930">
                  <a:extLst>
                    <a:ext uri="{9D8B030D-6E8A-4147-A177-3AD203B41FA5}">
                      <a16:colId xmlns:a16="http://schemas.microsoft.com/office/drawing/2014/main" val="1189740261"/>
                    </a:ext>
                  </a:extLst>
                </a:gridCol>
              </a:tblGrid>
              <a:tr h="570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Наименование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Производитель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Страна производитель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Объем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309078"/>
                  </a:ext>
                </a:extLst>
              </a:tr>
              <a:tr h="4545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</a:rPr>
                        <a:t>Swell</a:t>
                      </a:r>
                      <a:r>
                        <a:rPr lang="ru-RU" sz="1200">
                          <a:effectLst/>
                        </a:rPr>
                        <a:t> апельсин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ООО «Лидер»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РФ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250 мл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5123852"/>
                  </a:ext>
                </a:extLst>
              </a:tr>
              <a:tr h="570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Сады Придонья апелсин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АО «Сады Придонья»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РФ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1000 мл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71257080"/>
                  </a:ext>
                </a:extLst>
              </a:tr>
              <a:tr h="570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</a:rPr>
                        <a:t>Coconut water with mango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en-US" sz="1200" dirty="0">
                          <a:effectLst/>
                        </a:rPr>
                        <a:t>Viet World Limited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Вьетнам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330 мл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3709481"/>
                  </a:ext>
                </a:extLst>
              </a:tr>
              <a:tr h="570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</a:rPr>
                        <a:t>Rich</a:t>
                      </a:r>
                      <a:r>
                        <a:rPr lang="ru-RU" sz="1200">
                          <a:effectLst/>
                        </a:rPr>
                        <a:t> апельсин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ООО «Мултон Партнерс»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РФ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300 мл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6253972"/>
                  </a:ext>
                </a:extLst>
              </a:tr>
              <a:tr h="570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Добрый «Сочный лимон и мята»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АО «Мултон»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РФ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 250 мл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4450724"/>
                  </a:ext>
                </a:extLst>
              </a:tr>
              <a:tr h="570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Вкус Вилл «Яблоко – Лайм»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«</a:t>
                      </a:r>
                      <a:r>
                        <a:rPr lang="en-US" sz="1200">
                          <a:effectLst/>
                        </a:rPr>
                        <a:t>Fruvita d</a:t>
                      </a:r>
                      <a:r>
                        <a:rPr lang="ru-RU" sz="1200">
                          <a:effectLst/>
                        </a:rPr>
                        <a:t>.o.</a:t>
                      </a:r>
                      <a:r>
                        <a:rPr lang="en-US" sz="1200">
                          <a:effectLst/>
                        </a:rPr>
                        <a:t>o</a:t>
                      </a:r>
                      <a:r>
                        <a:rPr lang="ru-RU" sz="1200">
                          <a:effectLst/>
                        </a:rPr>
                        <a:t>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Республика Сербия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330 мл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6801854"/>
                  </a:ext>
                </a:extLst>
              </a:tr>
              <a:tr h="5701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Добрый апельсин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ООО «Мултон Партнерс»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РФ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300 мл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6747734"/>
                  </a:ext>
                </a:extLst>
              </a:tr>
              <a:tr h="2695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>
                          <a:effectLst/>
                        </a:rPr>
                        <a:t>J7 </a:t>
                      </a:r>
                      <a:r>
                        <a:rPr lang="ru-RU" sz="1200">
                          <a:effectLst/>
                        </a:rPr>
                        <a:t>апельсин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ООО «Лебядинский»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>
                          <a:effectLst/>
                        </a:rPr>
                        <a:t>РФ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>
                          <a:effectLst/>
                        </a:rPr>
                        <a:t>300 мл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335803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2732E47-B928-D6BA-C4BD-7A1FE73CA5E1}"/>
              </a:ext>
            </a:extLst>
          </p:cNvPr>
          <p:cNvSpPr txBox="1"/>
          <p:nvPr/>
        </p:nvSpPr>
        <p:spPr>
          <a:xfrm>
            <a:off x="8367252" y="728625"/>
            <a:ext cx="3323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Таблица 1* – Информация о закупленных соках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1DD631-2848-C8B7-08E4-AE31FA0AFD0C}"/>
              </a:ext>
            </a:extLst>
          </p:cNvPr>
          <p:cNvSpPr txBox="1"/>
          <p:nvPr/>
        </p:nvSpPr>
        <p:spPr>
          <a:xfrm>
            <a:off x="599767" y="6066504"/>
            <a:ext cx="6558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*Все напитки, взятые для анализа, согласна информации от производителей, используют для питания детей старше 3-х лет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5E1F8722-A0AB-A726-8281-48B26FC1A04C}"/>
              </a:ext>
            </a:extLst>
          </p:cNvPr>
          <p:cNvGrpSpPr/>
          <p:nvPr/>
        </p:nvGrpSpPr>
        <p:grpSpPr>
          <a:xfrm>
            <a:off x="155110" y="2997343"/>
            <a:ext cx="518205" cy="548688"/>
            <a:chOff x="1373052" y="2466398"/>
            <a:chExt cx="518205" cy="548688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1C70DAF6-CC89-CA9A-7B4B-4C119C55A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73052" y="2466398"/>
              <a:ext cx="518205" cy="548688"/>
            </a:xfrm>
            <a:prstGeom prst="rect">
              <a:avLst/>
            </a:prstGeom>
          </p:spPr>
        </p:pic>
        <p:pic>
          <p:nvPicPr>
            <p:cNvPr id="17" name="Рисунок 16" descr="Колба">
              <a:extLst>
                <a:ext uri="{FF2B5EF4-FFF2-40B4-BE49-F238E27FC236}">
                  <a16:creationId xmlns:a16="http://schemas.microsoft.com/office/drawing/2014/main" id="{728E6113-D6A6-2055-5E12-33907F1AB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1403554" y="2512142"/>
              <a:ext cx="457200" cy="457200"/>
            </a:xfrm>
            <a:prstGeom prst="rect">
              <a:avLst/>
            </a:prstGeom>
          </p:spPr>
        </p:pic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BE1CEFE-0D4F-E803-D7AF-B887F577FD48}"/>
              </a:ext>
            </a:extLst>
          </p:cNvPr>
          <p:cNvGrpSpPr/>
          <p:nvPr/>
        </p:nvGrpSpPr>
        <p:grpSpPr>
          <a:xfrm>
            <a:off x="155110" y="3591775"/>
            <a:ext cx="518205" cy="548688"/>
            <a:chOff x="1913439" y="1537751"/>
            <a:chExt cx="518205" cy="548688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E9AAE71B-FA2D-1F11-EEA3-904B290C2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39" y="1537751"/>
              <a:ext cx="518205" cy="548688"/>
            </a:xfrm>
            <a:prstGeom prst="rect">
              <a:avLst/>
            </a:prstGeom>
          </p:spPr>
        </p:pic>
        <p:pic>
          <p:nvPicPr>
            <p:cNvPr id="13" name="Рисунок 12" descr="Тележка для покупок">
              <a:extLst>
                <a:ext uri="{FF2B5EF4-FFF2-40B4-BE49-F238E27FC236}">
                  <a16:creationId xmlns:a16="http://schemas.microsoft.com/office/drawing/2014/main" id="{06D82F3D-1B88-8DE3-85AF-8C7F67E3C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1941133" y="1580687"/>
              <a:ext cx="462815" cy="462815"/>
            </a:xfrm>
            <a:prstGeom prst="rect">
              <a:avLst/>
            </a:prstGeom>
          </p:spPr>
        </p:pic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71622E4A-F9DE-A275-F5B2-F07CDAFCAF91}"/>
              </a:ext>
            </a:extLst>
          </p:cNvPr>
          <p:cNvGrpSpPr/>
          <p:nvPr/>
        </p:nvGrpSpPr>
        <p:grpSpPr>
          <a:xfrm>
            <a:off x="726477" y="2996694"/>
            <a:ext cx="518205" cy="548688"/>
            <a:chOff x="2761750" y="1352603"/>
            <a:chExt cx="518205" cy="548688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4FC5109A-4E2F-4D5A-F974-63B0EB31C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1750" y="1352603"/>
              <a:ext cx="518205" cy="548688"/>
            </a:xfrm>
            <a:prstGeom prst="rect">
              <a:avLst/>
            </a:prstGeom>
          </p:spPr>
        </p:pic>
        <p:pic>
          <p:nvPicPr>
            <p:cNvPr id="11" name="Рисунок 10" descr="Контрольный список">
              <a:extLst>
                <a:ext uri="{FF2B5EF4-FFF2-40B4-BE49-F238E27FC236}">
                  <a16:creationId xmlns:a16="http://schemas.microsoft.com/office/drawing/2014/main" id="{573DA633-0950-6783-6532-C6F0FC68E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2808000" y="1414095"/>
              <a:ext cx="425704" cy="425704"/>
            </a:xfrm>
            <a:prstGeom prst="rect">
              <a:avLst/>
            </a:prstGeom>
          </p:spPr>
        </p:pic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4826D2E2-F359-2B53-13D4-D85FEE4CBEB7}"/>
              </a:ext>
            </a:extLst>
          </p:cNvPr>
          <p:cNvGrpSpPr/>
          <p:nvPr/>
        </p:nvGrpSpPr>
        <p:grpSpPr>
          <a:xfrm>
            <a:off x="155112" y="2393935"/>
            <a:ext cx="518205" cy="548688"/>
            <a:chOff x="1142504" y="1375704"/>
            <a:chExt cx="518205" cy="548688"/>
          </a:xfrm>
        </p:grpSpPr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D7B957C9-C069-5C38-9371-CB1083E7F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2504" y="1375704"/>
              <a:ext cx="518205" cy="548688"/>
            </a:xfrm>
            <a:prstGeom prst="rect">
              <a:avLst/>
            </a:prstGeom>
          </p:spPr>
        </p:pic>
        <p:pic>
          <p:nvPicPr>
            <p:cNvPr id="15" name="Рисунок 14" descr="Ребенок с шариком">
              <a:extLst>
                <a:ext uri="{FF2B5EF4-FFF2-40B4-BE49-F238E27FC236}">
                  <a16:creationId xmlns:a16="http://schemas.microsoft.com/office/drawing/2014/main" id="{7D5CE657-AD78-DA88-6546-05D8A0FF08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1181982" y="1430424"/>
              <a:ext cx="439247" cy="4392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785212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10189AF-6D82-012B-5519-B894B8118E5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503742" cy="83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Определение аскорбиновой кислоты методом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</a:rPr>
              <a:t>йодометрии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4F90B00-5C2C-9FA8-C9D6-89DC95BDF1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7" b="46179"/>
          <a:stretch/>
        </p:blipFill>
        <p:spPr bwMode="auto">
          <a:xfrm>
            <a:off x="296480" y="2547784"/>
            <a:ext cx="11207262" cy="176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7CF6C6-D25E-7D55-4C91-E9A1E1F767C8}"/>
              </a:ext>
            </a:extLst>
          </p:cNvPr>
          <p:cNvSpPr txBox="1"/>
          <p:nvPr/>
        </p:nvSpPr>
        <p:spPr>
          <a:xfrm>
            <a:off x="7983794" y="4125550"/>
            <a:ext cx="351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*Уравнение реакции окисления</a:t>
            </a:r>
          </a:p>
        </p:txBody>
      </p:sp>
    </p:spTree>
    <p:extLst>
      <p:ext uri="{BB962C8B-B14F-4D97-AF65-F5344CB8AC3E}">
        <p14:creationId xmlns:p14="http://schemas.microsoft.com/office/powerpoint/2010/main" val="333057734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B6E67D98-1D4D-1625-1448-DB661EA7C487}"/>
              </a:ext>
            </a:extLst>
          </p:cNvPr>
          <p:cNvSpPr/>
          <p:nvPr/>
        </p:nvSpPr>
        <p:spPr>
          <a:xfrm>
            <a:off x="3618271" y="4381829"/>
            <a:ext cx="337756" cy="317734"/>
          </a:xfrm>
          <a:custGeom>
            <a:avLst/>
            <a:gdLst>
              <a:gd name="connsiteX0" fmla="*/ 422486 w 1158210"/>
              <a:gd name="connsiteY0" fmla="*/ 52552 h 903890"/>
              <a:gd name="connsiteX1" fmla="*/ 359424 w 1158210"/>
              <a:gd name="connsiteY1" fmla="*/ 63062 h 903890"/>
              <a:gd name="connsiteX2" fmla="*/ 149217 w 1158210"/>
              <a:gd name="connsiteY2" fmla="*/ 178676 h 903890"/>
              <a:gd name="connsiteX3" fmla="*/ 54624 w 1158210"/>
              <a:gd name="connsiteY3" fmla="*/ 283780 h 903890"/>
              <a:gd name="connsiteX4" fmla="*/ 33603 w 1158210"/>
              <a:gd name="connsiteY4" fmla="*/ 336331 h 903890"/>
              <a:gd name="connsiteX5" fmla="*/ 12582 w 1158210"/>
              <a:gd name="connsiteY5" fmla="*/ 378373 h 903890"/>
              <a:gd name="connsiteX6" fmla="*/ 12582 w 1158210"/>
              <a:gd name="connsiteY6" fmla="*/ 546538 h 903890"/>
              <a:gd name="connsiteX7" fmla="*/ 65134 w 1158210"/>
              <a:gd name="connsiteY7" fmla="*/ 662152 h 903890"/>
              <a:gd name="connsiteX8" fmla="*/ 128196 w 1158210"/>
              <a:gd name="connsiteY8" fmla="*/ 714704 h 903890"/>
              <a:gd name="connsiteX9" fmla="*/ 369934 w 1158210"/>
              <a:gd name="connsiteY9" fmla="*/ 840828 h 903890"/>
              <a:gd name="connsiteX10" fmla="*/ 454017 w 1158210"/>
              <a:gd name="connsiteY10" fmla="*/ 861849 h 903890"/>
              <a:gd name="connsiteX11" fmla="*/ 527589 w 1158210"/>
              <a:gd name="connsiteY11" fmla="*/ 882869 h 903890"/>
              <a:gd name="connsiteX12" fmla="*/ 653713 w 1158210"/>
              <a:gd name="connsiteY12" fmla="*/ 903890 h 903890"/>
              <a:gd name="connsiteX13" fmla="*/ 1000555 w 1158210"/>
              <a:gd name="connsiteY13" fmla="*/ 861849 h 903890"/>
              <a:gd name="connsiteX14" fmla="*/ 1095148 w 1158210"/>
              <a:gd name="connsiteY14" fmla="*/ 798787 h 903890"/>
              <a:gd name="connsiteX15" fmla="*/ 1158210 w 1158210"/>
              <a:gd name="connsiteY15" fmla="*/ 693683 h 903890"/>
              <a:gd name="connsiteX16" fmla="*/ 1147700 w 1158210"/>
              <a:gd name="connsiteY16" fmla="*/ 346842 h 903890"/>
              <a:gd name="connsiteX17" fmla="*/ 1074127 w 1158210"/>
              <a:gd name="connsiteY17" fmla="*/ 210207 h 903890"/>
              <a:gd name="connsiteX18" fmla="*/ 1042596 w 1158210"/>
              <a:gd name="connsiteY18" fmla="*/ 178676 h 903890"/>
              <a:gd name="connsiteX19" fmla="*/ 1011065 w 1158210"/>
              <a:gd name="connsiteY19" fmla="*/ 157656 h 903890"/>
              <a:gd name="connsiteX20" fmla="*/ 937493 w 1158210"/>
              <a:gd name="connsiteY20" fmla="*/ 84083 h 903890"/>
              <a:gd name="connsiteX21" fmla="*/ 905962 w 1158210"/>
              <a:gd name="connsiteY21" fmla="*/ 52552 h 903890"/>
              <a:gd name="connsiteX22" fmla="*/ 863920 w 1158210"/>
              <a:gd name="connsiteY22" fmla="*/ 31531 h 903890"/>
              <a:gd name="connsiteX23" fmla="*/ 821879 w 1158210"/>
              <a:gd name="connsiteY23" fmla="*/ 0 h 903890"/>
              <a:gd name="connsiteX24" fmla="*/ 517079 w 1158210"/>
              <a:gd name="connsiteY24" fmla="*/ 10511 h 903890"/>
              <a:gd name="connsiteX25" fmla="*/ 422486 w 1158210"/>
              <a:gd name="connsiteY25" fmla="*/ 52552 h 903890"/>
              <a:gd name="connsiteX26" fmla="*/ 390955 w 1158210"/>
              <a:gd name="connsiteY26" fmla="*/ 63062 h 903890"/>
              <a:gd name="connsiteX27" fmla="*/ 359424 w 1158210"/>
              <a:gd name="connsiteY27" fmla="*/ 73573 h 90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58210" h="903890">
                <a:moveTo>
                  <a:pt x="422486" y="52552"/>
                </a:moveTo>
                <a:cubicBezTo>
                  <a:pt x="401465" y="56055"/>
                  <a:pt x="378485" y="53532"/>
                  <a:pt x="359424" y="63062"/>
                </a:cubicBezTo>
                <a:cubicBezTo>
                  <a:pt x="88802" y="198373"/>
                  <a:pt x="275100" y="147206"/>
                  <a:pt x="149217" y="178676"/>
                </a:cubicBezTo>
                <a:cubicBezTo>
                  <a:pt x="118539" y="209354"/>
                  <a:pt x="77459" y="247896"/>
                  <a:pt x="54624" y="283780"/>
                </a:cubicBezTo>
                <a:cubicBezTo>
                  <a:pt x="44495" y="299697"/>
                  <a:pt x="41265" y="319091"/>
                  <a:pt x="33603" y="336331"/>
                </a:cubicBezTo>
                <a:cubicBezTo>
                  <a:pt x="27239" y="350649"/>
                  <a:pt x="19589" y="364359"/>
                  <a:pt x="12582" y="378373"/>
                </a:cubicBezTo>
                <a:cubicBezTo>
                  <a:pt x="-2718" y="454872"/>
                  <a:pt x="-5609" y="443454"/>
                  <a:pt x="12582" y="546538"/>
                </a:cubicBezTo>
                <a:cubicBezTo>
                  <a:pt x="18298" y="578926"/>
                  <a:pt x="42270" y="636747"/>
                  <a:pt x="65134" y="662152"/>
                </a:cubicBezTo>
                <a:cubicBezTo>
                  <a:pt x="83439" y="682491"/>
                  <a:pt x="106130" y="698523"/>
                  <a:pt x="128196" y="714704"/>
                </a:cubicBezTo>
                <a:cubicBezTo>
                  <a:pt x="219427" y="781607"/>
                  <a:pt x="255215" y="799112"/>
                  <a:pt x="369934" y="840828"/>
                </a:cubicBezTo>
                <a:cubicBezTo>
                  <a:pt x="397085" y="850701"/>
                  <a:pt x="426102" y="854405"/>
                  <a:pt x="454017" y="861849"/>
                </a:cubicBezTo>
                <a:cubicBezTo>
                  <a:pt x="478661" y="868421"/>
                  <a:pt x="502631" y="877615"/>
                  <a:pt x="527589" y="882869"/>
                </a:cubicBezTo>
                <a:cubicBezTo>
                  <a:pt x="569296" y="891649"/>
                  <a:pt x="653713" y="903890"/>
                  <a:pt x="653713" y="903890"/>
                </a:cubicBezTo>
                <a:cubicBezTo>
                  <a:pt x="860034" y="889153"/>
                  <a:pt x="877176" y="917930"/>
                  <a:pt x="1000555" y="861849"/>
                </a:cubicBezTo>
                <a:cubicBezTo>
                  <a:pt x="1046564" y="840936"/>
                  <a:pt x="1066192" y="836017"/>
                  <a:pt x="1095148" y="798787"/>
                </a:cubicBezTo>
                <a:cubicBezTo>
                  <a:pt x="1130658" y="753131"/>
                  <a:pt x="1135331" y="739441"/>
                  <a:pt x="1158210" y="693683"/>
                </a:cubicBezTo>
                <a:cubicBezTo>
                  <a:pt x="1154707" y="578069"/>
                  <a:pt x="1163685" y="461399"/>
                  <a:pt x="1147700" y="346842"/>
                </a:cubicBezTo>
                <a:cubicBezTo>
                  <a:pt x="1146561" y="338679"/>
                  <a:pt x="1098474" y="239423"/>
                  <a:pt x="1074127" y="210207"/>
                </a:cubicBezTo>
                <a:cubicBezTo>
                  <a:pt x="1064611" y="198788"/>
                  <a:pt x="1054015" y="188192"/>
                  <a:pt x="1042596" y="178676"/>
                </a:cubicBezTo>
                <a:cubicBezTo>
                  <a:pt x="1032892" y="170589"/>
                  <a:pt x="1021575" y="164663"/>
                  <a:pt x="1011065" y="157656"/>
                </a:cubicBezTo>
                <a:cubicBezTo>
                  <a:pt x="956412" y="84784"/>
                  <a:pt x="1006160" y="142940"/>
                  <a:pt x="937493" y="84083"/>
                </a:cubicBezTo>
                <a:cubicBezTo>
                  <a:pt x="926208" y="74410"/>
                  <a:pt x="918057" y="61191"/>
                  <a:pt x="905962" y="52552"/>
                </a:cubicBezTo>
                <a:cubicBezTo>
                  <a:pt x="893212" y="43445"/>
                  <a:pt x="877207" y="39835"/>
                  <a:pt x="863920" y="31531"/>
                </a:cubicBezTo>
                <a:cubicBezTo>
                  <a:pt x="849066" y="22247"/>
                  <a:pt x="835893" y="10510"/>
                  <a:pt x="821879" y="0"/>
                </a:cubicBezTo>
                <a:cubicBezTo>
                  <a:pt x="720279" y="3504"/>
                  <a:pt x="618553" y="4361"/>
                  <a:pt x="517079" y="10511"/>
                </a:cubicBezTo>
                <a:cubicBezTo>
                  <a:pt x="471430" y="13278"/>
                  <a:pt x="464499" y="31546"/>
                  <a:pt x="422486" y="52552"/>
                </a:cubicBezTo>
                <a:cubicBezTo>
                  <a:pt x="412577" y="57507"/>
                  <a:pt x="401465" y="59559"/>
                  <a:pt x="390955" y="63062"/>
                </a:cubicBezTo>
                <a:lnTo>
                  <a:pt x="359424" y="73573"/>
                </a:lnTo>
              </a:path>
            </a:pathLst>
          </a:custGeom>
          <a:solidFill>
            <a:srgbClr val="A0C3F6"/>
          </a:solidFill>
          <a:ln>
            <a:solidFill>
              <a:srgbClr val="344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rgbClr val="495F70"/>
              </a:solidFill>
              <a:latin typeface="Segoe Print" panose="02000600000000000000" pitchFamily="2" charset="0"/>
              <a:cs typeface="Avakov" panose="02020503050405090304" pitchFamily="18" charset="0"/>
            </a:endParaRPr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6C6ACE5A-45A7-EDAC-471C-DAD9700CA5B2}"/>
              </a:ext>
            </a:extLst>
          </p:cNvPr>
          <p:cNvSpPr/>
          <p:nvPr/>
        </p:nvSpPr>
        <p:spPr>
          <a:xfrm>
            <a:off x="3628103" y="3965714"/>
            <a:ext cx="337756" cy="317734"/>
          </a:xfrm>
          <a:custGeom>
            <a:avLst/>
            <a:gdLst>
              <a:gd name="connsiteX0" fmla="*/ 422486 w 1158210"/>
              <a:gd name="connsiteY0" fmla="*/ 52552 h 903890"/>
              <a:gd name="connsiteX1" fmla="*/ 359424 w 1158210"/>
              <a:gd name="connsiteY1" fmla="*/ 63062 h 903890"/>
              <a:gd name="connsiteX2" fmla="*/ 149217 w 1158210"/>
              <a:gd name="connsiteY2" fmla="*/ 178676 h 903890"/>
              <a:gd name="connsiteX3" fmla="*/ 54624 w 1158210"/>
              <a:gd name="connsiteY3" fmla="*/ 283780 h 903890"/>
              <a:gd name="connsiteX4" fmla="*/ 33603 w 1158210"/>
              <a:gd name="connsiteY4" fmla="*/ 336331 h 903890"/>
              <a:gd name="connsiteX5" fmla="*/ 12582 w 1158210"/>
              <a:gd name="connsiteY5" fmla="*/ 378373 h 903890"/>
              <a:gd name="connsiteX6" fmla="*/ 12582 w 1158210"/>
              <a:gd name="connsiteY6" fmla="*/ 546538 h 903890"/>
              <a:gd name="connsiteX7" fmla="*/ 65134 w 1158210"/>
              <a:gd name="connsiteY7" fmla="*/ 662152 h 903890"/>
              <a:gd name="connsiteX8" fmla="*/ 128196 w 1158210"/>
              <a:gd name="connsiteY8" fmla="*/ 714704 h 903890"/>
              <a:gd name="connsiteX9" fmla="*/ 369934 w 1158210"/>
              <a:gd name="connsiteY9" fmla="*/ 840828 h 903890"/>
              <a:gd name="connsiteX10" fmla="*/ 454017 w 1158210"/>
              <a:gd name="connsiteY10" fmla="*/ 861849 h 903890"/>
              <a:gd name="connsiteX11" fmla="*/ 527589 w 1158210"/>
              <a:gd name="connsiteY11" fmla="*/ 882869 h 903890"/>
              <a:gd name="connsiteX12" fmla="*/ 653713 w 1158210"/>
              <a:gd name="connsiteY12" fmla="*/ 903890 h 903890"/>
              <a:gd name="connsiteX13" fmla="*/ 1000555 w 1158210"/>
              <a:gd name="connsiteY13" fmla="*/ 861849 h 903890"/>
              <a:gd name="connsiteX14" fmla="*/ 1095148 w 1158210"/>
              <a:gd name="connsiteY14" fmla="*/ 798787 h 903890"/>
              <a:gd name="connsiteX15" fmla="*/ 1158210 w 1158210"/>
              <a:gd name="connsiteY15" fmla="*/ 693683 h 903890"/>
              <a:gd name="connsiteX16" fmla="*/ 1147700 w 1158210"/>
              <a:gd name="connsiteY16" fmla="*/ 346842 h 903890"/>
              <a:gd name="connsiteX17" fmla="*/ 1074127 w 1158210"/>
              <a:gd name="connsiteY17" fmla="*/ 210207 h 903890"/>
              <a:gd name="connsiteX18" fmla="*/ 1042596 w 1158210"/>
              <a:gd name="connsiteY18" fmla="*/ 178676 h 903890"/>
              <a:gd name="connsiteX19" fmla="*/ 1011065 w 1158210"/>
              <a:gd name="connsiteY19" fmla="*/ 157656 h 903890"/>
              <a:gd name="connsiteX20" fmla="*/ 937493 w 1158210"/>
              <a:gd name="connsiteY20" fmla="*/ 84083 h 903890"/>
              <a:gd name="connsiteX21" fmla="*/ 905962 w 1158210"/>
              <a:gd name="connsiteY21" fmla="*/ 52552 h 903890"/>
              <a:gd name="connsiteX22" fmla="*/ 863920 w 1158210"/>
              <a:gd name="connsiteY22" fmla="*/ 31531 h 903890"/>
              <a:gd name="connsiteX23" fmla="*/ 821879 w 1158210"/>
              <a:gd name="connsiteY23" fmla="*/ 0 h 903890"/>
              <a:gd name="connsiteX24" fmla="*/ 517079 w 1158210"/>
              <a:gd name="connsiteY24" fmla="*/ 10511 h 903890"/>
              <a:gd name="connsiteX25" fmla="*/ 422486 w 1158210"/>
              <a:gd name="connsiteY25" fmla="*/ 52552 h 903890"/>
              <a:gd name="connsiteX26" fmla="*/ 390955 w 1158210"/>
              <a:gd name="connsiteY26" fmla="*/ 63062 h 903890"/>
              <a:gd name="connsiteX27" fmla="*/ 359424 w 1158210"/>
              <a:gd name="connsiteY27" fmla="*/ 73573 h 90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58210" h="903890">
                <a:moveTo>
                  <a:pt x="422486" y="52552"/>
                </a:moveTo>
                <a:cubicBezTo>
                  <a:pt x="401465" y="56055"/>
                  <a:pt x="378485" y="53532"/>
                  <a:pt x="359424" y="63062"/>
                </a:cubicBezTo>
                <a:cubicBezTo>
                  <a:pt x="88802" y="198373"/>
                  <a:pt x="275100" y="147206"/>
                  <a:pt x="149217" y="178676"/>
                </a:cubicBezTo>
                <a:cubicBezTo>
                  <a:pt x="118539" y="209354"/>
                  <a:pt x="77459" y="247896"/>
                  <a:pt x="54624" y="283780"/>
                </a:cubicBezTo>
                <a:cubicBezTo>
                  <a:pt x="44495" y="299697"/>
                  <a:pt x="41265" y="319091"/>
                  <a:pt x="33603" y="336331"/>
                </a:cubicBezTo>
                <a:cubicBezTo>
                  <a:pt x="27239" y="350649"/>
                  <a:pt x="19589" y="364359"/>
                  <a:pt x="12582" y="378373"/>
                </a:cubicBezTo>
                <a:cubicBezTo>
                  <a:pt x="-2718" y="454872"/>
                  <a:pt x="-5609" y="443454"/>
                  <a:pt x="12582" y="546538"/>
                </a:cubicBezTo>
                <a:cubicBezTo>
                  <a:pt x="18298" y="578926"/>
                  <a:pt x="42270" y="636747"/>
                  <a:pt x="65134" y="662152"/>
                </a:cubicBezTo>
                <a:cubicBezTo>
                  <a:pt x="83439" y="682491"/>
                  <a:pt x="106130" y="698523"/>
                  <a:pt x="128196" y="714704"/>
                </a:cubicBezTo>
                <a:cubicBezTo>
                  <a:pt x="219427" y="781607"/>
                  <a:pt x="255215" y="799112"/>
                  <a:pt x="369934" y="840828"/>
                </a:cubicBezTo>
                <a:cubicBezTo>
                  <a:pt x="397085" y="850701"/>
                  <a:pt x="426102" y="854405"/>
                  <a:pt x="454017" y="861849"/>
                </a:cubicBezTo>
                <a:cubicBezTo>
                  <a:pt x="478661" y="868421"/>
                  <a:pt x="502631" y="877615"/>
                  <a:pt x="527589" y="882869"/>
                </a:cubicBezTo>
                <a:cubicBezTo>
                  <a:pt x="569296" y="891649"/>
                  <a:pt x="653713" y="903890"/>
                  <a:pt x="653713" y="903890"/>
                </a:cubicBezTo>
                <a:cubicBezTo>
                  <a:pt x="860034" y="889153"/>
                  <a:pt x="877176" y="917930"/>
                  <a:pt x="1000555" y="861849"/>
                </a:cubicBezTo>
                <a:cubicBezTo>
                  <a:pt x="1046564" y="840936"/>
                  <a:pt x="1066192" y="836017"/>
                  <a:pt x="1095148" y="798787"/>
                </a:cubicBezTo>
                <a:cubicBezTo>
                  <a:pt x="1130658" y="753131"/>
                  <a:pt x="1135331" y="739441"/>
                  <a:pt x="1158210" y="693683"/>
                </a:cubicBezTo>
                <a:cubicBezTo>
                  <a:pt x="1154707" y="578069"/>
                  <a:pt x="1163685" y="461399"/>
                  <a:pt x="1147700" y="346842"/>
                </a:cubicBezTo>
                <a:cubicBezTo>
                  <a:pt x="1146561" y="338679"/>
                  <a:pt x="1098474" y="239423"/>
                  <a:pt x="1074127" y="210207"/>
                </a:cubicBezTo>
                <a:cubicBezTo>
                  <a:pt x="1064611" y="198788"/>
                  <a:pt x="1054015" y="188192"/>
                  <a:pt x="1042596" y="178676"/>
                </a:cubicBezTo>
                <a:cubicBezTo>
                  <a:pt x="1032892" y="170589"/>
                  <a:pt x="1021575" y="164663"/>
                  <a:pt x="1011065" y="157656"/>
                </a:cubicBezTo>
                <a:cubicBezTo>
                  <a:pt x="956412" y="84784"/>
                  <a:pt x="1006160" y="142940"/>
                  <a:pt x="937493" y="84083"/>
                </a:cubicBezTo>
                <a:cubicBezTo>
                  <a:pt x="926208" y="74410"/>
                  <a:pt x="918057" y="61191"/>
                  <a:pt x="905962" y="52552"/>
                </a:cubicBezTo>
                <a:cubicBezTo>
                  <a:pt x="893212" y="43445"/>
                  <a:pt x="877207" y="39835"/>
                  <a:pt x="863920" y="31531"/>
                </a:cubicBezTo>
                <a:cubicBezTo>
                  <a:pt x="849066" y="22247"/>
                  <a:pt x="835893" y="10510"/>
                  <a:pt x="821879" y="0"/>
                </a:cubicBezTo>
                <a:cubicBezTo>
                  <a:pt x="720279" y="3504"/>
                  <a:pt x="618553" y="4361"/>
                  <a:pt x="517079" y="10511"/>
                </a:cubicBezTo>
                <a:cubicBezTo>
                  <a:pt x="471430" y="13278"/>
                  <a:pt x="464499" y="31546"/>
                  <a:pt x="422486" y="52552"/>
                </a:cubicBezTo>
                <a:cubicBezTo>
                  <a:pt x="412577" y="57507"/>
                  <a:pt x="401465" y="59559"/>
                  <a:pt x="390955" y="63062"/>
                </a:cubicBezTo>
                <a:lnTo>
                  <a:pt x="359424" y="73573"/>
                </a:lnTo>
              </a:path>
            </a:pathLst>
          </a:custGeom>
          <a:solidFill>
            <a:srgbClr val="A0C3F6"/>
          </a:solidFill>
          <a:ln>
            <a:solidFill>
              <a:srgbClr val="344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rgbClr val="495F70"/>
              </a:solidFill>
              <a:latin typeface="Segoe Print" panose="02000600000000000000" pitchFamily="2" charset="0"/>
              <a:cs typeface="Avakov" panose="02020503050405090304" pitchFamily="18" charset="0"/>
            </a:endParaRPr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6B7F7FCA-99D5-DC4B-A8A6-56856C365F69}"/>
              </a:ext>
            </a:extLst>
          </p:cNvPr>
          <p:cNvSpPr/>
          <p:nvPr/>
        </p:nvSpPr>
        <p:spPr>
          <a:xfrm>
            <a:off x="3600608" y="3133484"/>
            <a:ext cx="337756" cy="317734"/>
          </a:xfrm>
          <a:custGeom>
            <a:avLst/>
            <a:gdLst>
              <a:gd name="connsiteX0" fmla="*/ 422486 w 1158210"/>
              <a:gd name="connsiteY0" fmla="*/ 52552 h 903890"/>
              <a:gd name="connsiteX1" fmla="*/ 359424 w 1158210"/>
              <a:gd name="connsiteY1" fmla="*/ 63062 h 903890"/>
              <a:gd name="connsiteX2" fmla="*/ 149217 w 1158210"/>
              <a:gd name="connsiteY2" fmla="*/ 178676 h 903890"/>
              <a:gd name="connsiteX3" fmla="*/ 54624 w 1158210"/>
              <a:gd name="connsiteY3" fmla="*/ 283780 h 903890"/>
              <a:gd name="connsiteX4" fmla="*/ 33603 w 1158210"/>
              <a:gd name="connsiteY4" fmla="*/ 336331 h 903890"/>
              <a:gd name="connsiteX5" fmla="*/ 12582 w 1158210"/>
              <a:gd name="connsiteY5" fmla="*/ 378373 h 903890"/>
              <a:gd name="connsiteX6" fmla="*/ 12582 w 1158210"/>
              <a:gd name="connsiteY6" fmla="*/ 546538 h 903890"/>
              <a:gd name="connsiteX7" fmla="*/ 65134 w 1158210"/>
              <a:gd name="connsiteY7" fmla="*/ 662152 h 903890"/>
              <a:gd name="connsiteX8" fmla="*/ 128196 w 1158210"/>
              <a:gd name="connsiteY8" fmla="*/ 714704 h 903890"/>
              <a:gd name="connsiteX9" fmla="*/ 369934 w 1158210"/>
              <a:gd name="connsiteY9" fmla="*/ 840828 h 903890"/>
              <a:gd name="connsiteX10" fmla="*/ 454017 w 1158210"/>
              <a:gd name="connsiteY10" fmla="*/ 861849 h 903890"/>
              <a:gd name="connsiteX11" fmla="*/ 527589 w 1158210"/>
              <a:gd name="connsiteY11" fmla="*/ 882869 h 903890"/>
              <a:gd name="connsiteX12" fmla="*/ 653713 w 1158210"/>
              <a:gd name="connsiteY12" fmla="*/ 903890 h 903890"/>
              <a:gd name="connsiteX13" fmla="*/ 1000555 w 1158210"/>
              <a:gd name="connsiteY13" fmla="*/ 861849 h 903890"/>
              <a:gd name="connsiteX14" fmla="*/ 1095148 w 1158210"/>
              <a:gd name="connsiteY14" fmla="*/ 798787 h 903890"/>
              <a:gd name="connsiteX15" fmla="*/ 1158210 w 1158210"/>
              <a:gd name="connsiteY15" fmla="*/ 693683 h 903890"/>
              <a:gd name="connsiteX16" fmla="*/ 1147700 w 1158210"/>
              <a:gd name="connsiteY16" fmla="*/ 346842 h 903890"/>
              <a:gd name="connsiteX17" fmla="*/ 1074127 w 1158210"/>
              <a:gd name="connsiteY17" fmla="*/ 210207 h 903890"/>
              <a:gd name="connsiteX18" fmla="*/ 1042596 w 1158210"/>
              <a:gd name="connsiteY18" fmla="*/ 178676 h 903890"/>
              <a:gd name="connsiteX19" fmla="*/ 1011065 w 1158210"/>
              <a:gd name="connsiteY19" fmla="*/ 157656 h 903890"/>
              <a:gd name="connsiteX20" fmla="*/ 937493 w 1158210"/>
              <a:gd name="connsiteY20" fmla="*/ 84083 h 903890"/>
              <a:gd name="connsiteX21" fmla="*/ 905962 w 1158210"/>
              <a:gd name="connsiteY21" fmla="*/ 52552 h 903890"/>
              <a:gd name="connsiteX22" fmla="*/ 863920 w 1158210"/>
              <a:gd name="connsiteY22" fmla="*/ 31531 h 903890"/>
              <a:gd name="connsiteX23" fmla="*/ 821879 w 1158210"/>
              <a:gd name="connsiteY23" fmla="*/ 0 h 903890"/>
              <a:gd name="connsiteX24" fmla="*/ 517079 w 1158210"/>
              <a:gd name="connsiteY24" fmla="*/ 10511 h 903890"/>
              <a:gd name="connsiteX25" fmla="*/ 422486 w 1158210"/>
              <a:gd name="connsiteY25" fmla="*/ 52552 h 903890"/>
              <a:gd name="connsiteX26" fmla="*/ 390955 w 1158210"/>
              <a:gd name="connsiteY26" fmla="*/ 63062 h 903890"/>
              <a:gd name="connsiteX27" fmla="*/ 359424 w 1158210"/>
              <a:gd name="connsiteY27" fmla="*/ 73573 h 90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58210" h="903890">
                <a:moveTo>
                  <a:pt x="422486" y="52552"/>
                </a:moveTo>
                <a:cubicBezTo>
                  <a:pt x="401465" y="56055"/>
                  <a:pt x="378485" y="53532"/>
                  <a:pt x="359424" y="63062"/>
                </a:cubicBezTo>
                <a:cubicBezTo>
                  <a:pt x="88802" y="198373"/>
                  <a:pt x="275100" y="147206"/>
                  <a:pt x="149217" y="178676"/>
                </a:cubicBezTo>
                <a:cubicBezTo>
                  <a:pt x="118539" y="209354"/>
                  <a:pt x="77459" y="247896"/>
                  <a:pt x="54624" y="283780"/>
                </a:cubicBezTo>
                <a:cubicBezTo>
                  <a:pt x="44495" y="299697"/>
                  <a:pt x="41265" y="319091"/>
                  <a:pt x="33603" y="336331"/>
                </a:cubicBezTo>
                <a:cubicBezTo>
                  <a:pt x="27239" y="350649"/>
                  <a:pt x="19589" y="364359"/>
                  <a:pt x="12582" y="378373"/>
                </a:cubicBezTo>
                <a:cubicBezTo>
                  <a:pt x="-2718" y="454872"/>
                  <a:pt x="-5609" y="443454"/>
                  <a:pt x="12582" y="546538"/>
                </a:cubicBezTo>
                <a:cubicBezTo>
                  <a:pt x="18298" y="578926"/>
                  <a:pt x="42270" y="636747"/>
                  <a:pt x="65134" y="662152"/>
                </a:cubicBezTo>
                <a:cubicBezTo>
                  <a:pt x="83439" y="682491"/>
                  <a:pt x="106130" y="698523"/>
                  <a:pt x="128196" y="714704"/>
                </a:cubicBezTo>
                <a:cubicBezTo>
                  <a:pt x="219427" y="781607"/>
                  <a:pt x="255215" y="799112"/>
                  <a:pt x="369934" y="840828"/>
                </a:cubicBezTo>
                <a:cubicBezTo>
                  <a:pt x="397085" y="850701"/>
                  <a:pt x="426102" y="854405"/>
                  <a:pt x="454017" y="861849"/>
                </a:cubicBezTo>
                <a:cubicBezTo>
                  <a:pt x="478661" y="868421"/>
                  <a:pt x="502631" y="877615"/>
                  <a:pt x="527589" y="882869"/>
                </a:cubicBezTo>
                <a:cubicBezTo>
                  <a:pt x="569296" y="891649"/>
                  <a:pt x="653713" y="903890"/>
                  <a:pt x="653713" y="903890"/>
                </a:cubicBezTo>
                <a:cubicBezTo>
                  <a:pt x="860034" y="889153"/>
                  <a:pt x="877176" y="917930"/>
                  <a:pt x="1000555" y="861849"/>
                </a:cubicBezTo>
                <a:cubicBezTo>
                  <a:pt x="1046564" y="840936"/>
                  <a:pt x="1066192" y="836017"/>
                  <a:pt x="1095148" y="798787"/>
                </a:cubicBezTo>
                <a:cubicBezTo>
                  <a:pt x="1130658" y="753131"/>
                  <a:pt x="1135331" y="739441"/>
                  <a:pt x="1158210" y="693683"/>
                </a:cubicBezTo>
                <a:cubicBezTo>
                  <a:pt x="1154707" y="578069"/>
                  <a:pt x="1163685" y="461399"/>
                  <a:pt x="1147700" y="346842"/>
                </a:cubicBezTo>
                <a:cubicBezTo>
                  <a:pt x="1146561" y="338679"/>
                  <a:pt x="1098474" y="239423"/>
                  <a:pt x="1074127" y="210207"/>
                </a:cubicBezTo>
                <a:cubicBezTo>
                  <a:pt x="1064611" y="198788"/>
                  <a:pt x="1054015" y="188192"/>
                  <a:pt x="1042596" y="178676"/>
                </a:cubicBezTo>
                <a:cubicBezTo>
                  <a:pt x="1032892" y="170589"/>
                  <a:pt x="1021575" y="164663"/>
                  <a:pt x="1011065" y="157656"/>
                </a:cubicBezTo>
                <a:cubicBezTo>
                  <a:pt x="956412" y="84784"/>
                  <a:pt x="1006160" y="142940"/>
                  <a:pt x="937493" y="84083"/>
                </a:cubicBezTo>
                <a:cubicBezTo>
                  <a:pt x="926208" y="74410"/>
                  <a:pt x="918057" y="61191"/>
                  <a:pt x="905962" y="52552"/>
                </a:cubicBezTo>
                <a:cubicBezTo>
                  <a:pt x="893212" y="43445"/>
                  <a:pt x="877207" y="39835"/>
                  <a:pt x="863920" y="31531"/>
                </a:cubicBezTo>
                <a:cubicBezTo>
                  <a:pt x="849066" y="22247"/>
                  <a:pt x="835893" y="10510"/>
                  <a:pt x="821879" y="0"/>
                </a:cubicBezTo>
                <a:cubicBezTo>
                  <a:pt x="720279" y="3504"/>
                  <a:pt x="618553" y="4361"/>
                  <a:pt x="517079" y="10511"/>
                </a:cubicBezTo>
                <a:cubicBezTo>
                  <a:pt x="471430" y="13278"/>
                  <a:pt x="464499" y="31546"/>
                  <a:pt x="422486" y="52552"/>
                </a:cubicBezTo>
                <a:cubicBezTo>
                  <a:pt x="412577" y="57507"/>
                  <a:pt x="401465" y="59559"/>
                  <a:pt x="390955" y="63062"/>
                </a:cubicBezTo>
                <a:lnTo>
                  <a:pt x="359424" y="73573"/>
                </a:lnTo>
              </a:path>
            </a:pathLst>
          </a:custGeom>
          <a:solidFill>
            <a:srgbClr val="A0C3F6"/>
          </a:solidFill>
          <a:ln>
            <a:solidFill>
              <a:srgbClr val="344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rgbClr val="495F70"/>
              </a:solidFill>
              <a:latin typeface="Segoe Print" panose="02000600000000000000" pitchFamily="2" charset="0"/>
              <a:cs typeface="Avakov" panose="02020503050405090304" pitchFamily="18" charset="0"/>
            </a:endParaRPr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E533B8BE-FD49-2746-25EA-AAA9473262FA}"/>
              </a:ext>
            </a:extLst>
          </p:cNvPr>
          <p:cNvSpPr/>
          <p:nvPr/>
        </p:nvSpPr>
        <p:spPr>
          <a:xfrm>
            <a:off x="3602065" y="2712823"/>
            <a:ext cx="337756" cy="317734"/>
          </a:xfrm>
          <a:custGeom>
            <a:avLst/>
            <a:gdLst>
              <a:gd name="connsiteX0" fmla="*/ 422486 w 1158210"/>
              <a:gd name="connsiteY0" fmla="*/ 52552 h 903890"/>
              <a:gd name="connsiteX1" fmla="*/ 359424 w 1158210"/>
              <a:gd name="connsiteY1" fmla="*/ 63062 h 903890"/>
              <a:gd name="connsiteX2" fmla="*/ 149217 w 1158210"/>
              <a:gd name="connsiteY2" fmla="*/ 178676 h 903890"/>
              <a:gd name="connsiteX3" fmla="*/ 54624 w 1158210"/>
              <a:gd name="connsiteY3" fmla="*/ 283780 h 903890"/>
              <a:gd name="connsiteX4" fmla="*/ 33603 w 1158210"/>
              <a:gd name="connsiteY4" fmla="*/ 336331 h 903890"/>
              <a:gd name="connsiteX5" fmla="*/ 12582 w 1158210"/>
              <a:gd name="connsiteY5" fmla="*/ 378373 h 903890"/>
              <a:gd name="connsiteX6" fmla="*/ 12582 w 1158210"/>
              <a:gd name="connsiteY6" fmla="*/ 546538 h 903890"/>
              <a:gd name="connsiteX7" fmla="*/ 65134 w 1158210"/>
              <a:gd name="connsiteY7" fmla="*/ 662152 h 903890"/>
              <a:gd name="connsiteX8" fmla="*/ 128196 w 1158210"/>
              <a:gd name="connsiteY8" fmla="*/ 714704 h 903890"/>
              <a:gd name="connsiteX9" fmla="*/ 369934 w 1158210"/>
              <a:gd name="connsiteY9" fmla="*/ 840828 h 903890"/>
              <a:gd name="connsiteX10" fmla="*/ 454017 w 1158210"/>
              <a:gd name="connsiteY10" fmla="*/ 861849 h 903890"/>
              <a:gd name="connsiteX11" fmla="*/ 527589 w 1158210"/>
              <a:gd name="connsiteY11" fmla="*/ 882869 h 903890"/>
              <a:gd name="connsiteX12" fmla="*/ 653713 w 1158210"/>
              <a:gd name="connsiteY12" fmla="*/ 903890 h 903890"/>
              <a:gd name="connsiteX13" fmla="*/ 1000555 w 1158210"/>
              <a:gd name="connsiteY13" fmla="*/ 861849 h 903890"/>
              <a:gd name="connsiteX14" fmla="*/ 1095148 w 1158210"/>
              <a:gd name="connsiteY14" fmla="*/ 798787 h 903890"/>
              <a:gd name="connsiteX15" fmla="*/ 1158210 w 1158210"/>
              <a:gd name="connsiteY15" fmla="*/ 693683 h 903890"/>
              <a:gd name="connsiteX16" fmla="*/ 1147700 w 1158210"/>
              <a:gd name="connsiteY16" fmla="*/ 346842 h 903890"/>
              <a:gd name="connsiteX17" fmla="*/ 1074127 w 1158210"/>
              <a:gd name="connsiteY17" fmla="*/ 210207 h 903890"/>
              <a:gd name="connsiteX18" fmla="*/ 1042596 w 1158210"/>
              <a:gd name="connsiteY18" fmla="*/ 178676 h 903890"/>
              <a:gd name="connsiteX19" fmla="*/ 1011065 w 1158210"/>
              <a:gd name="connsiteY19" fmla="*/ 157656 h 903890"/>
              <a:gd name="connsiteX20" fmla="*/ 937493 w 1158210"/>
              <a:gd name="connsiteY20" fmla="*/ 84083 h 903890"/>
              <a:gd name="connsiteX21" fmla="*/ 905962 w 1158210"/>
              <a:gd name="connsiteY21" fmla="*/ 52552 h 903890"/>
              <a:gd name="connsiteX22" fmla="*/ 863920 w 1158210"/>
              <a:gd name="connsiteY22" fmla="*/ 31531 h 903890"/>
              <a:gd name="connsiteX23" fmla="*/ 821879 w 1158210"/>
              <a:gd name="connsiteY23" fmla="*/ 0 h 903890"/>
              <a:gd name="connsiteX24" fmla="*/ 517079 w 1158210"/>
              <a:gd name="connsiteY24" fmla="*/ 10511 h 903890"/>
              <a:gd name="connsiteX25" fmla="*/ 422486 w 1158210"/>
              <a:gd name="connsiteY25" fmla="*/ 52552 h 903890"/>
              <a:gd name="connsiteX26" fmla="*/ 390955 w 1158210"/>
              <a:gd name="connsiteY26" fmla="*/ 63062 h 903890"/>
              <a:gd name="connsiteX27" fmla="*/ 359424 w 1158210"/>
              <a:gd name="connsiteY27" fmla="*/ 73573 h 90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58210" h="903890">
                <a:moveTo>
                  <a:pt x="422486" y="52552"/>
                </a:moveTo>
                <a:cubicBezTo>
                  <a:pt x="401465" y="56055"/>
                  <a:pt x="378485" y="53532"/>
                  <a:pt x="359424" y="63062"/>
                </a:cubicBezTo>
                <a:cubicBezTo>
                  <a:pt x="88802" y="198373"/>
                  <a:pt x="275100" y="147206"/>
                  <a:pt x="149217" y="178676"/>
                </a:cubicBezTo>
                <a:cubicBezTo>
                  <a:pt x="118539" y="209354"/>
                  <a:pt x="77459" y="247896"/>
                  <a:pt x="54624" y="283780"/>
                </a:cubicBezTo>
                <a:cubicBezTo>
                  <a:pt x="44495" y="299697"/>
                  <a:pt x="41265" y="319091"/>
                  <a:pt x="33603" y="336331"/>
                </a:cubicBezTo>
                <a:cubicBezTo>
                  <a:pt x="27239" y="350649"/>
                  <a:pt x="19589" y="364359"/>
                  <a:pt x="12582" y="378373"/>
                </a:cubicBezTo>
                <a:cubicBezTo>
                  <a:pt x="-2718" y="454872"/>
                  <a:pt x="-5609" y="443454"/>
                  <a:pt x="12582" y="546538"/>
                </a:cubicBezTo>
                <a:cubicBezTo>
                  <a:pt x="18298" y="578926"/>
                  <a:pt x="42270" y="636747"/>
                  <a:pt x="65134" y="662152"/>
                </a:cubicBezTo>
                <a:cubicBezTo>
                  <a:pt x="83439" y="682491"/>
                  <a:pt x="106130" y="698523"/>
                  <a:pt x="128196" y="714704"/>
                </a:cubicBezTo>
                <a:cubicBezTo>
                  <a:pt x="219427" y="781607"/>
                  <a:pt x="255215" y="799112"/>
                  <a:pt x="369934" y="840828"/>
                </a:cubicBezTo>
                <a:cubicBezTo>
                  <a:pt x="397085" y="850701"/>
                  <a:pt x="426102" y="854405"/>
                  <a:pt x="454017" y="861849"/>
                </a:cubicBezTo>
                <a:cubicBezTo>
                  <a:pt x="478661" y="868421"/>
                  <a:pt x="502631" y="877615"/>
                  <a:pt x="527589" y="882869"/>
                </a:cubicBezTo>
                <a:cubicBezTo>
                  <a:pt x="569296" y="891649"/>
                  <a:pt x="653713" y="903890"/>
                  <a:pt x="653713" y="903890"/>
                </a:cubicBezTo>
                <a:cubicBezTo>
                  <a:pt x="860034" y="889153"/>
                  <a:pt x="877176" y="917930"/>
                  <a:pt x="1000555" y="861849"/>
                </a:cubicBezTo>
                <a:cubicBezTo>
                  <a:pt x="1046564" y="840936"/>
                  <a:pt x="1066192" y="836017"/>
                  <a:pt x="1095148" y="798787"/>
                </a:cubicBezTo>
                <a:cubicBezTo>
                  <a:pt x="1130658" y="753131"/>
                  <a:pt x="1135331" y="739441"/>
                  <a:pt x="1158210" y="693683"/>
                </a:cubicBezTo>
                <a:cubicBezTo>
                  <a:pt x="1154707" y="578069"/>
                  <a:pt x="1163685" y="461399"/>
                  <a:pt x="1147700" y="346842"/>
                </a:cubicBezTo>
                <a:cubicBezTo>
                  <a:pt x="1146561" y="338679"/>
                  <a:pt x="1098474" y="239423"/>
                  <a:pt x="1074127" y="210207"/>
                </a:cubicBezTo>
                <a:cubicBezTo>
                  <a:pt x="1064611" y="198788"/>
                  <a:pt x="1054015" y="188192"/>
                  <a:pt x="1042596" y="178676"/>
                </a:cubicBezTo>
                <a:cubicBezTo>
                  <a:pt x="1032892" y="170589"/>
                  <a:pt x="1021575" y="164663"/>
                  <a:pt x="1011065" y="157656"/>
                </a:cubicBezTo>
                <a:cubicBezTo>
                  <a:pt x="956412" y="84784"/>
                  <a:pt x="1006160" y="142940"/>
                  <a:pt x="937493" y="84083"/>
                </a:cubicBezTo>
                <a:cubicBezTo>
                  <a:pt x="926208" y="74410"/>
                  <a:pt x="918057" y="61191"/>
                  <a:pt x="905962" y="52552"/>
                </a:cubicBezTo>
                <a:cubicBezTo>
                  <a:pt x="893212" y="43445"/>
                  <a:pt x="877207" y="39835"/>
                  <a:pt x="863920" y="31531"/>
                </a:cubicBezTo>
                <a:cubicBezTo>
                  <a:pt x="849066" y="22247"/>
                  <a:pt x="835893" y="10510"/>
                  <a:pt x="821879" y="0"/>
                </a:cubicBezTo>
                <a:cubicBezTo>
                  <a:pt x="720279" y="3504"/>
                  <a:pt x="618553" y="4361"/>
                  <a:pt x="517079" y="10511"/>
                </a:cubicBezTo>
                <a:cubicBezTo>
                  <a:pt x="471430" y="13278"/>
                  <a:pt x="464499" y="31546"/>
                  <a:pt x="422486" y="52552"/>
                </a:cubicBezTo>
                <a:cubicBezTo>
                  <a:pt x="412577" y="57507"/>
                  <a:pt x="401465" y="59559"/>
                  <a:pt x="390955" y="63062"/>
                </a:cubicBezTo>
                <a:lnTo>
                  <a:pt x="359424" y="73573"/>
                </a:lnTo>
              </a:path>
            </a:pathLst>
          </a:custGeom>
          <a:solidFill>
            <a:srgbClr val="A0C3F6"/>
          </a:solidFill>
          <a:ln>
            <a:solidFill>
              <a:srgbClr val="344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rgbClr val="495F70"/>
              </a:solidFill>
              <a:latin typeface="Segoe Print" panose="02000600000000000000" pitchFamily="2" charset="0"/>
              <a:cs typeface="Avakov" panose="02020503050405090304" pitchFamily="18" charset="0"/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6D2BE102-AF37-B8FA-4C7A-F044DA426BD0}"/>
              </a:ext>
            </a:extLst>
          </p:cNvPr>
          <p:cNvSpPr/>
          <p:nvPr/>
        </p:nvSpPr>
        <p:spPr>
          <a:xfrm>
            <a:off x="3628103" y="1857568"/>
            <a:ext cx="337756" cy="317734"/>
          </a:xfrm>
          <a:custGeom>
            <a:avLst/>
            <a:gdLst>
              <a:gd name="connsiteX0" fmla="*/ 422486 w 1158210"/>
              <a:gd name="connsiteY0" fmla="*/ 52552 h 903890"/>
              <a:gd name="connsiteX1" fmla="*/ 359424 w 1158210"/>
              <a:gd name="connsiteY1" fmla="*/ 63062 h 903890"/>
              <a:gd name="connsiteX2" fmla="*/ 149217 w 1158210"/>
              <a:gd name="connsiteY2" fmla="*/ 178676 h 903890"/>
              <a:gd name="connsiteX3" fmla="*/ 54624 w 1158210"/>
              <a:gd name="connsiteY3" fmla="*/ 283780 h 903890"/>
              <a:gd name="connsiteX4" fmla="*/ 33603 w 1158210"/>
              <a:gd name="connsiteY4" fmla="*/ 336331 h 903890"/>
              <a:gd name="connsiteX5" fmla="*/ 12582 w 1158210"/>
              <a:gd name="connsiteY5" fmla="*/ 378373 h 903890"/>
              <a:gd name="connsiteX6" fmla="*/ 12582 w 1158210"/>
              <a:gd name="connsiteY6" fmla="*/ 546538 h 903890"/>
              <a:gd name="connsiteX7" fmla="*/ 65134 w 1158210"/>
              <a:gd name="connsiteY7" fmla="*/ 662152 h 903890"/>
              <a:gd name="connsiteX8" fmla="*/ 128196 w 1158210"/>
              <a:gd name="connsiteY8" fmla="*/ 714704 h 903890"/>
              <a:gd name="connsiteX9" fmla="*/ 369934 w 1158210"/>
              <a:gd name="connsiteY9" fmla="*/ 840828 h 903890"/>
              <a:gd name="connsiteX10" fmla="*/ 454017 w 1158210"/>
              <a:gd name="connsiteY10" fmla="*/ 861849 h 903890"/>
              <a:gd name="connsiteX11" fmla="*/ 527589 w 1158210"/>
              <a:gd name="connsiteY11" fmla="*/ 882869 h 903890"/>
              <a:gd name="connsiteX12" fmla="*/ 653713 w 1158210"/>
              <a:gd name="connsiteY12" fmla="*/ 903890 h 903890"/>
              <a:gd name="connsiteX13" fmla="*/ 1000555 w 1158210"/>
              <a:gd name="connsiteY13" fmla="*/ 861849 h 903890"/>
              <a:gd name="connsiteX14" fmla="*/ 1095148 w 1158210"/>
              <a:gd name="connsiteY14" fmla="*/ 798787 h 903890"/>
              <a:gd name="connsiteX15" fmla="*/ 1158210 w 1158210"/>
              <a:gd name="connsiteY15" fmla="*/ 693683 h 903890"/>
              <a:gd name="connsiteX16" fmla="*/ 1147700 w 1158210"/>
              <a:gd name="connsiteY16" fmla="*/ 346842 h 903890"/>
              <a:gd name="connsiteX17" fmla="*/ 1074127 w 1158210"/>
              <a:gd name="connsiteY17" fmla="*/ 210207 h 903890"/>
              <a:gd name="connsiteX18" fmla="*/ 1042596 w 1158210"/>
              <a:gd name="connsiteY18" fmla="*/ 178676 h 903890"/>
              <a:gd name="connsiteX19" fmla="*/ 1011065 w 1158210"/>
              <a:gd name="connsiteY19" fmla="*/ 157656 h 903890"/>
              <a:gd name="connsiteX20" fmla="*/ 937493 w 1158210"/>
              <a:gd name="connsiteY20" fmla="*/ 84083 h 903890"/>
              <a:gd name="connsiteX21" fmla="*/ 905962 w 1158210"/>
              <a:gd name="connsiteY21" fmla="*/ 52552 h 903890"/>
              <a:gd name="connsiteX22" fmla="*/ 863920 w 1158210"/>
              <a:gd name="connsiteY22" fmla="*/ 31531 h 903890"/>
              <a:gd name="connsiteX23" fmla="*/ 821879 w 1158210"/>
              <a:gd name="connsiteY23" fmla="*/ 0 h 903890"/>
              <a:gd name="connsiteX24" fmla="*/ 517079 w 1158210"/>
              <a:gd name="connsiteY24" fmla="*/ 10511 h 903890"/>
              <a:gd name="connsiteX25" fmla="*/ 422486 w 1158210"/>
              <a:gd name="connsiteY25" fmla="*/ 52552 h 903890"/>
              <a:gd name="connsiteX26" fmla="*/ 390955 w 1158210"/>
              <a:gd name="connsiteY26" fmla="*/ 63062 h 903890"/>
              <a:gd name="connsiteX27" fmla="*/ 359424 w 1158210"/>
              <a:gd name="connsiteY27" fmla="*/ 73573 h 90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58210" h="903890">
                <a:moveTo>
                  <a:pt x="422486" y="52552"/>
                </a:moveTo>
                <a:cubicBezTo>
                  <a:pt x="401465" y="56055"/>
                  <a:pt x="378485" y="53532"/>
                  <a:pt x="359424" y="63062"/>
                </a:cubicBezTo>
                <a:cubicBezTo>
                  <a:pt x="88802" y="198373"/>
                  <a:pt x="275100" y="147206"/>
                  <a:pt x="149217" y="178676"/>
                </a:cubicBezTo>
                <a:cubicBezTo>
                  <a:pt x="118539" y="209354"/>
                  <a:pt x="77459" y="247896"/>
                  <a:pt x="54624" y="283780"/>
                </a:cubicBezTo>
                <a:cubicBezTo>
                  <a:pt x="44495" y="299697"/>
                  <a:pt x="41265" y="319091"/>
                  <a:pt x="33603" y="336331"/>
                </a:cubicBezTo>
                <a:cubicBezTo>
                  <a:pt x="27239" y="350649"/>
                  <a:pt x="19589" y="364359"/>
                  <a:pt x="12582" y="378373"/>
                </a:cubicBezTo>
                <a:cubicBezTo>
                  <a:pt x="-2718" y="454872"/>
                  <a:pt x="-5609" y="443454"/>
                  <a:pt x="12582" y="546538"/>
                </a:cubicBezTo>
                <a:cubicBezTo>
                  <a:pt x="18298" y="578926"/>
                  <a:pt x="42270" y="636747"/>
                  <a:pt x="65134" y="662152"/>
                </a:cubicBezTo>
                <a:cubicBezTo>
                  <a:pt x="83439" y="682491"/>
                  <a:pt x="106130" y="698523"/>
                  <a:pt x="128196" y="714704"/>
                </a:cubicBezTo>
                <a:cubicBezTo>
                  <a:pt x="219427" y="781607"/>
                  <a:pt x="255215" y="799112"/>
                  <a:pt x="369934" y="840828"/>
                </a:cubicBezTo>
                <a:cubicBezTo>
                  <a:pt x="397085" y="850701"/>
                  <a:pt x="426102" y="854405"/>
                  <a:pt x="454017" y="861849"/>
                </a:cubicBezTo>
                <a:cubicBezTo>
                  <a:pt x="478661" y="868421"/>
                  <a:pt x="502631" y="877615"/>
                  <a:pt x="527589" y="882869"/>
                </a:cubicBezTo>
                <a:cubicBezTo>
                  <a:pt x="569296" y="891649"/>
                  <a:pt x="653713" y="903890"/>
                  <a:pt x="653713" y="903890"/>
                </a:cubicBezTo>
                <a:cubicBezTo>
                  <a:pt x="860034" y="889153"/>
                  <a:pt x="877176" y="917930"/>
                  <a:pt x="1000555" y="861849"/>
                </a:cubicBezTo>
                <a:cubicBezTo>
                  <a:pt x="1046564" y="840936"/>
                  <a:pt x="1066192" y="836017"/>
                  <a:pt x="1095148" y="798787"/>
                </a:cubicBezTo>
                <a:cubicBezTo>
                  <a:pt x="1130658" y="753131"/>
                  <a:pt x="1135331" y="739441"/>
                  <a:pt x="1158210" y="693683"/>
                </a:cubicBezTo>
                <a:cubicBezTo>
                  <a:pt x="1154707" y="578069"/>
                  <a:pt x="1163685" y="461399"/>
                  <a:pt x="1147700" y="346842"/>
                </a:cubicBezTo>
                <a:cubicBezTo>
                  <a:pt x="1146561" y="338679"/>
                  <a:pt x="1098474" y="239423"/>
                  <a:pt x="1074127" y="210207"/>
                </a:cubicBezTo>
                <a:cubicBezTo>
                  <a:pt x="1064611" y="198788"/>
                  <a:pt x="1054015" y="188192"/>
                  <a:pt x="1042596" y="178676"/>
                </a:cubicBezTo>
                <a:cubicBezTo>
                  <a:pt x="1032892" y="170589"/>
                  <a:pt x="1021575" y="164663"/>
                  <a:pt x="1011065" y="157656"/>
                </a:cubicBezTo>
                <a:cubicBezTo>
                  <a:pt x="956412" y="84784"/>
                  <a:pt x="1006160" y="142940"/>
                  <a:pt x="937493" y="84083"/>
                </a:cubicBezTo>
                <a:cubicBezTo>
                  <a:pt x="926208" y="74410"/>
                  <a:pt x="918057" y="61191"/>
                  <a:pt x="905962" y="52552"/>
                </a:cubicBezTo>
                <a:cubicBezTo>
                  <a:pt x="893212" y="43445"/>
                  <a:pt x="877207" y="39835"/>
                  <a:pt x="863920" y="31531"/>
                </a:cubicBezTo>
                <a:cubicBezTo>
                  <a:pt x="849066" y="22247"/>
                  <a:pt x="835893" y="10510"/>
                  <a:pt x="821879" y="0"/>
                </a:cubicBezTo>
                <a:cubicBezTo>
                  <a:pt x="720279" y="3504"/>
                  <a:pt x="618553" y="4361"/>
                  <a:pt x="517079" y="10511"/>
                </a:cubicBezTo>
                <a:cubicBezTo>
                  <a:pt x="471430" y="13278"/>
                  <a:pt x="464499" y="31546"/>
                  <a:pt x="422486" y="52552"/>
                </a:cubicBezTo>
                <a:cubicBezTo>
                  <a:pt x="412577" y="57507"/>
                  <a:pt x="401465" y="59559"/>
                  <a:pt x="390955" y="63062"/>
                </a:cubicBezTo>
                <a:lnTo>
                  <a:pt x="359424" y="73573"/>
                </a:lnTo>
              </a:path>
            </a:pathLst>
          </a:custGeom>
          <a:solidFill>
            <a:srgbClr val="A0C3F6"/>
          </a:solidFill>
          <a:ln>
            <a:solidFill>
              <a:srgbClr val="344E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rgbClr val="495F70"/>
              </a:solidFill>
              <a:latin typeface="Segoe Print" panose="02000600000000000000" pitchFamily="2" charset="0"/>
              <a:cs typeface="Avakov" panose="0202050305040509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5EBFD98-5AED-DC69-2C78-EBE65B9A6B6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503742" cy="83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Методы определения аскорбиновой кислоты в пакетированных соках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F37AB1B-C7B9-1CCB-3D99-8FE17AF21866}"/>
              </a:ext>
            </a:extLst>
          </p:cNvPr>
          <p:cNvSpPr/>
          <p:nvPr/>
        </p:nvSpPr>
        <p:spPr>
          <a:xfrm>
            <a:off x="3696929" y="727587"/>
            <a:ext cx="3952568" cy="8327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ГОСТ 24556 – 89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3A4155-5732-5EF8-B63B-76673B14140B}"/>
              </a:ext>
            </a:extLst>
          </p:cNvPr>
          <p:cNvSpPr txBox="1"/>
          <p:nvPr/>
        </p:nvSpPr>
        <p:spPr>
          <a:xfrm>
            <a:off x="3628103" y="1742320"/>
            <a:ext cx="7521678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err="1"/>
              <a:t>Титриметический</a:t>
            </a:r>
            <a:r>
              <a:rPr lang="ru-RU" dirty="0"/>
              <a:t> с визуальным </a:t>
            </a:r>
            <a:r>
              <a:rPr lang="ru-RU" dirty="0" err="1"/>
              <a:t>титрированием</a:t>
            </a:r>
            <a:r>
              <a:rPr lang="ru-RU" dirty="0"/>
              <a:t>, для определения АК в продуктах, дающих светлоокрашенные </a:t>
            </a:r>
            <a:r>
              <a:rPr lang="ru-RU" dirty="0" err="1"/>
              <a:t>экстраты</a:t>
            </a:r>
            <a:endParaRPr lang="ru-RU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err="1"/>
              <a:t>Титриметический</a:t>
            </a:r>
            <a:r>
              <a:rPr lang="ru-RU" dirty="0"/>
              <a:t> с потенциометрическим </a:t>
            </a:r>
            <a:r>
              <a:rPr lang="ru-RU" dirty="0" err="1"/>
              <a:t>титрированием</a:t>
            </a:r>
            <a:endParaRPr lang="ru-RU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/>
              <a:t>Фотометрический для определения АК в продуктах, дающих темноокрашенные </a:t>
            </a:r>
            <a:r>
              <a:rPr lang="ru-RU" dirty="0" err="1"/>
              <a:t>экстраты</a:t>
            </a:r>
            <a:r>
              <a:rPr lang="ru-RU" dirty="0"/>
              <a:t>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/>
              <a:t>Титриметрический с цистеином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err="1"/>
              <a:t>Флуорометрический</a:t>
            </a:r>
            <a:r>
              <a:rPr lang="ru-RU" dirty="0"/>
              <a:t> для определения суммы аскорбиновой и дегидроаскорбиновой кислот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540B917F-EA0E-42AB-D0FB-0515A070E46E}"/>
              </a:ext>
            </a:extLst>
          </p:cNvPr>
          <p:cNvGrpSpPr/>
          <p:nvPr/>
        </p:nvGrpSpPr>
        <p:grpSpPr>
          <a:xfrm>
            <a:off x="137652" y="2379039"/>
            <a:ext cx="518205" cy="548688"/>
            <a:chOff x="8094349" y="2279612"/>
            <a:chExt cx="518205" cy="548688"/>
          </a:xfrm>
        </p:grpSpPr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DA119445-B7A7-E9B3-4B2A-27292F72A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94349" y="2279612"/>
              <a:ext cx="518205" cy="548688"/>
            </a:xfrm>
            <a:prstGeom prst="rect">
              <a:avLst/>
            </a:prstGeom>
          </p:spPr>
        </p:pic>
        <p:pic>
          <p:nvPicPr>
            <p:cNvPr id="27" name="Рисунок 26" descr="Апельсин">
              <a:extLst>
                <a:ext uri="{FF2B5EF4-FFF2-40B4-BE49-F238E27FC236}">
                  <a16:creationId xmlns:a16="http://schemas.microsoft.com/office/drawing/2014/main" id="{7C37993E-0847-F05E-D155-E07F01B7A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8117201" y="2320891"/>
              <a:ext cx="461665" cy="461665"/>
            </a:xfrm>
            <a:prstGeom prst="rect">
              <a:avLst/>
            </a:prstGeom>
          </p:spPr>
        </p:pic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87CB18BE-BC82-EA2F-4235-074A5A5101EE}"/>
              </a:ext>
            </a:extLst>
          </p:cNvPr>
          <p:cNvGrpSpPr/>
          <p:nvPr/>
        </p:nvGrpSpPr>
        <p:grpSpPr>
          <a:xfrm>
            <a:off x="145962" y="3002654"/>
            <a:ext cx="518205" cy="548688"/>
            <a:chOff x="9872826" y="2620053"/>
            <a:chExt cx="518205" cy="548688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83725FEF-971A-7632-A720-BF7327483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72826" y="2620053"/>
              <a:ext cx="518205" cy="548688"/>
            </a:xfrm>
            <a:prstGeom prst="rect">
              <a:avLst/>
            </a:prstGeom>
          </p:spPr>
        </p:pic>
        <p:pic>
          <p:nvPicPr>
            <p:cNvPr id="25" name="Рисунок 24" descr="Лист">
              <a:extLst>
                <a:ext uri="{FF2B5EF4-FFF2-40B4-BE49-F238E27FC236}">
                  <a16:creationId xmlns:a16="http://schemas.microsoft.com/office/drawing/2014/main" id="{0BDAD710-40C1-A4D1-17F0-4DF8E2892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9895172" y="2677225"/>
              <a:ext cx="461665" cy="461665"/>
            </a:xfrm>
            <a:prstGeom prst="rect">
              <a:avLst/>
            </a:prstGeom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FF4F6D9F-4CEB-20C9-ADFD-B5B76183E716}"/>
              </a:ext>
            </a:extLst>
          </p:cNvPr>
          <p:cNvGrpSpPr/>
          <p:nvPr/>
        </p:nvGrpSpPr>
        <p:grpSpPr>
          <a:xfrm>
            <a:off x="160504" y="3626269"/>
            <a:ext cx="518205" cy="548688"/>
            <a:chOff x="9024177" y="2699546"/>
            <a:chExt cx="518205" cy="548688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63A672B8-7688-BACA-C1D6-FB2E780BB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24177" y="2699546"/>
              <a:ext cx="518205" cy="548688"/>
            </a:xfrm>
            <a:prstGeom prst="rect">
              <a:avLst/>
            </a:prstGeom>
          </p:spPr>
        </p:pic>
        <p:pic>
          <p:nvPicPr>
            <p:cNvPr id="23" name="Рисунок 22" descr="Глаз">
              <a:extLst>
                <a:ext uri="{FF2B5EF4-FFF2-40B4-BE49-F238E27FC236}">
                  <a16:creationId xmlns:a16="http://schemas.microsoft.com/office/drawing/2014/main" id="{A353B5DA-FF83-ACF8-8456-4998352E7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9054679" y="2745290"/>
              <a:ext cx="457200" cy="457200"/>
            </a:xfrm>
            <a:prstGeom prst="rect">
              <a:avLst/>
            </a:prstGeom>
          </p:spPr>
        </p:pic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F9C57DE8-1339-9475-3AED-96C395C17318}"/>
              </a:ext>
            </a:extLst>
          </p:cNvPr>
          <p:cNvGrpSpPr/>
          <p:nvPr/>
        </p:nvGrpSpPr>
        <p:grpSpPr>
          <a:xfrm>
            <a:off x="733956" y="3002654"/>
            <a:ext cx="518205" cy="548688"/>
            <a:chOff x="8481866" y="3050061"/>
            <a:chExt cx="518205" cy="548688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7EAC9DC6-B15B-4244-B723-1377D889F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81866" y="3050061"/>
              <a:ext cx="518205" cy="548688"/>
            </a:xfrm>
            <a:prstGeom prst="rect">
              <a:avLst/>
            </a:prstGeom>
          </p:spPr>
        </p:pic>
        <p:pic>
          <p:nvPicPr>
            <p:cNvPr id="21" name="Рисунок 20" descr="Маркетинг">
              <a:extLst>
                <a:ext uri="{FF2B5EF4-FFF2-40B4-BE49-F238E27FC236}">
                  <a16:creationId xmlns:a16="http://schemas.microsoft.com/office/drawing/2014/main" id="{DC66567E-C16C-9702-E030-C971212A5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8526144" y="3105221"/>
              <a:ext cx="460627" cy="4606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0548099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CE8E20-1019-44DA-3CC1-822BA160FB78}"/>
              </a:ext>
            </a:extLst>
          </p:cNvPr>
          <p:cNvSpPr txBox="1"/>
          <p:nvPr/>
        </p:nvSpPr>
        <p:spPr>
          <a:xfrm>
            <a:off x="4001731" y="442452"/>
            <a:ext cx="3175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Методы исследования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519C9233-1909-A37A-C866-F95F4313664D}"/>
                  </a:ext>
                </a:extLst>
              </p14:cNvPr>
              <p14:cNvContentPartPr/>
              <p14:nvPr/>
            </p14:nvContentPartPr>
            <p14:xfrm>
              <a:off x="4164295" y="632878"/>
              <a:ext cx="2850689" cy="12038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519C9233-1909-A37A-C866-F95F431366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4671" y="450484"/>
                <a:ext cx="3030297" cy="484803"/>
              </a:xfrm>
              <a:prstGeom prst="rect">
                <a:avLst/>
              </a:prstGeom>
            </p:spPr>
          </p:pic>
        </mc:Fallback>
      </mc:AlternateContent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FB8F7768-4176-37BA-1D63-8F3CA910110C}"/>
              </a:ext>
            </a:extLst>
          </p:cNvPr>
          <p:cNvSpPr/>
          <p:nvPr/>
        </p:nvSpPr>
        <p:spPr>
          <a:xfrm rot="2390911">
            <a:off x="4286078" y="899651"/>
            <a:ext cx="365760" cy="1047513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2498E19F-2EB5-FE95-E094-DBBD6EE006F9}"/>
              </a:ext>
            </a:extLst>
          </p:cNvPr>
          <p:cNvSpPr/>
          <p:nvPr/>
        </p:nvSpPr>
        <p:spPr>
          <a:xfrm rot="19375244">
            <a:off x="6681093" y="947802"/>
            <a:ext cx="365760" cy="1047513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43735A-2FBC-D3D4-8840-669C652E1C9F}"/>
              </a:ext>
            </a:extLst>
          </p:cNvPr>
          <p:cNvSpPr txBox="1"/>
          <p:nvPr/>
        </p:nvSpPr>
        <p:spPr>
          <a:xfrm>
            <a:off x="3146322" y="1942700"/>
            <a:ext cx="2340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Метод </a:t>
            </a:r>
            <a:r>
              <a:rPr lang="ru-RU" dirty="0" err="1"/>
              <a:t>йодометрии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11F27B-652B-ED22-DDAA-A6C1AA283107}"/>
              </a:ext>
            </a:extLst>
          </p:cNvPr>
          <p:cNvSpPr txBox="1"/>
          <p:nvPr/>
        </p:nvSpPr>
        <p:spPr>
          <a:xfrm>
            <a:off x="6116290" y="1942700"/>
            <a:ext cx="2418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Модифицированный титриметрический метод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0B5711C-A4FE-6CF5-5300-B083E42BD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8225" y="1423407"/>
            <a:ext cx="2571750" cy="3429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DE34757-10C0-B461-8DCA-07BF38332D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640" r="9109"/>
          <a:stretch/>
        </p:blipFill>
        <p:spPr>
          <a:xfrm>
            <a:off x="488848" y="1423407"/>
            <a:ext cx="2571750" cy="3429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AA9560F-B5C6-C4C3-1DE3-D446BF0E85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8266" y="3311290"/>
            <a:ext cx="4592290" cy="34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766175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BB88B4E7-AD34-89EC-31F4-AB534DACB92D}"/>
              </a:ext>
            </a:extLst>
          </p:cNvPr>
          <p:cNvGrpSpPr/>
          <p:nvPr/>
        </p:nvGrpSpPr>
        <p:grpSpPr>
          <a:xfrm>
            <a:off x="-3858" y="98800"/>
            <a:ext cx="12504516" cy="6498770"/>
            <a:chOff x="0" y="1186821"/>
            <a:chExt cx="6099858" cy="4219847"/>
          </a:xfrm>
        </p:grpSpPr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2392267E-35BC-9DEA-43A6-D0B6B1D681D8}"/>
                </a:ext>
              </a:extLst>
            </p:cNvPr>
            <p:cNvGrpSpPr/>
            <p:nvPr/>
          </p:nvGrpSpPr>
          <p:grpSpPr>
            <a:xfrm>
              <a:off x="88231" y="1451332"/>
              <a:ext cx="5733835" cy="3955336"/>
              <a:chOff x="1291998" y="544286"/>
              <a:chExt cx="9180178" cy="6501491"/>
            </a:xfrm>
          </p:grpSpPr>
          <p:pic>
            <p:nvPicPr>
              <p:cNvPr id="11" name="Рисунок 10">
                <a:extLst>
                  <a:ext uri="{FF2B5EF4-FFF2-40B4-BE49-F238E27FC236}">
                    <a16:creationId xmlns:a16="http://schemas.microsoft.com/office/drawing/2014/main" id="{71C7BB5B-9A47-71D6-DB55-8C6E9EB926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91998" y="544286"/>
                <a:ext cx="9180178" cy="6501491"/>
              </a:xfrm>
              <a:prstGeom prst="rect">
                <a:avLst/>
              </a:prstGeom>
            </p:spPr>
          </p:pic>
          <p:grpSp>
            <p:nvGrpSpPr>
              <p:cNvPr id="19" name="Группа 18">
                <a:extLst>
                  <a:ext uri="{FF2B5EF4-FFF2-40B4-BE49-F238E27FC236}">
                    <a16:creationId xmlns:a16="http://schemas.microsoft.com/office/drawing/2014/main" id="{6A29993B-6324-B7FD-60B3-7BC7D36F9835}"/>
                  </a:ext>
                </a:extLst>
              </p:cNvPr>
              <p:cNvGrpSpPr/>
              <p:nvPr/>
            </p:nvGrpSpPr>
            <p:grpSpPr>
              <a:xfrm>
                <a:off x="7902297" y="968057"/>
                <a:ext cx="604798" cy="155894"/>
                <a:chOff x="7902297" y="968057"/>
                <a:chExt cx="604798" cy="155894"/>
              </a:xfrm>
            </p:grpSpPr>
            <p:pic>
              <p:nvPicPr>
                <p:cNvPr id="17" name="Рисунок 16">
                  <a:extLst>
                    <a:ext uri="{FF2B5EF4-FFF2-40B4-BE49-F238E27FC236}">
                      <a16:creationId xmlns:a16="http://schemas.microsoft.com/office/drawing/2014/main" id="{3DAC3EFB-D00C-979B-E5A9-929EEA5DB5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935595" y="989013"/>
                  <a:ext cx="571500" cy="134938"/>
                </a:xfrm>
                <a:prstGeom prst="rect">
                  <a:avLst/>
                </a:prstGeom>
              </p:spPr>
            </p:pic>
            <p:pic>
              <p:nvPicPr>
                <p:cNvPr id="18" name="Рисунок 17">
                  <a:extLst>
                    <a:ext uri="{FF2B5EF4-FFF2-40B4-BE49-F238E27FC236}">
                      <a16:creationId xmlns:a16="http://schemas.microsoft.com/office/drawing/2014/main" id="{30A9BC43-7C85-9759-33E5-9B56C143C1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902297" y="968057"/>
                  <a:ext cx="178077" cy="68263"/>
                </a:xfrm>
                <a:prstGeom prst="rect">
                  <a:avLst/>
                </a:prstGeom>
              </p:spPr>
            </p:pic>
          </p:grp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B215FD4-DC25-6246-0353-FB82F2EF3DBA}"/>
                </a:ext>
              </a:extLst>
            </p:cNvPr>
            <p:cNvSpPr txBox="1"/>
            <p:nvPr/>
          </p:nvSpPr>
          <p:spPr>
            <a:xfrm>
              <a:off x="0" y="1186821"/>
              <a:ext cx="609985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dirty="0"/>
                <a:t>Таблица 2 - Содержание аскорбиновой кислоты на 50мл фруктового со-ка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Таблица 22">
                <a:extLst>
                  <a:ext uri="{FF2B5EF4-FFF2-40B4-BE49-F238E27FC236}">
                    <a16:creationId xmlns:a16="http://schemas.microsoft.com/office/drawing/2014/main" id="{87B612CF-69B2-16E9-DE63-0FA5A23516B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7870366"/>
                  </p:ext>
                </p:extLst>
              </p:nvPr>
            </p:nvGraphicFramePr>
            <p:xfrm>
              <a:off x="177012" y="506160"/>
              <a:ext cx="11754180" cy="609141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094444">
                      <a:extLst>
                        <a:ext uri="{9D8B030D-6E8A-4147-A177-3AD203B41FA5}">
                          <a16:colId xmlns:a16="http://schemas.microsoft.com/office/drawing/2014/main" val="4206881628"/>
                        </a:ext>
                      </a:extLst>
                    </a:gridCol>
                    <a:gridCol w="2094444">
                      <a:extLst>
                        <a:ext uri="{9D8B030D-6E8A-4147-A177-3AD203B41FA5}">
                          <a16:colId xmlns:a16="http://schemas.microsoft.com/office/drawing/2014/main" val="260353698"/>
                        </a:ext>
                      </a:extLst>
                    </a:gridCol>
                    <a:gridCol w="1496036">
                      <a:extLst>
                        <a:ext uri="{9D8B030D-6E8A-4147-A177-3AD203B41FA5}">
                          <a16:colId xmlns:a16="http://schemas.microsoft.com/office/drawing/2014/main" val="1114431952"/>
                        </a:ext>
                      </a:extLst>
                    </a:gridCol>
                    <a:gridCol w="6069256">
                      <a:extLst>
                        <a:ext uri="{9D8B030D-6E8A-4147-A177-3AD203B41FA5}">
                          <a16:colId xmlns:a16="http://schemas.microsoft.com/office/drawing/2014/main" val="539800871"/>
                        </a:ext>
                      </a:extLst>
                    </a:gridCol>
                  </a:tblGrid>
                  <a:tr h="181286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№ п/п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Наименование сока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Объем краски </a:t>
                          </a:r>
                          <a:r>
                            <a:rPr lang="ru-RU" sz="1100" dirty="0" err="1">
                              <a:effectLst/>
                            </a:rPr>
                            <a:t>Тильманса</a:t>
                          </a:r>
                          <a:r>
                            <a:rPr lang="ru-RU" sz="1100" dirty="0">
                              <a:effectLst/>
                            </a:rPr>
                            <a:t>, пошедший на титрование (мл)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 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Количество аскорбиновой кислоты m (мг) в образцах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 err="1">
                              <a:effectLst/>
                            </a:rPr>
                            <a:t>Х</a:t>
                          </a:r>
                          <a:r>
                            <a:rPr lang="ru-RU" sz="1100" baseline="-25000" dirty="0" err="1">
                              <a:effectLst/>
                            </a:rPr>
                            <a:t>н</a:t>
                          </a:r>
                          <a:r>
                            <a:rPr lang="ru-RU" sz="1100" baseline="-25000" dirty="0">
                              <a:effectLst/>
                            </a:rPr>
                            <a:t> </a:t>
                          </a:r>
                          <a:r>
                            <a:rPr lang="ru-RU" sz="1100" dirty="0">
                              <a:effectLst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ru-RU" sz="11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ru-RU" sz="1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V</m:t>
                                      </m:r>
                                    </m:e>
                                    <m:sub>
                                      <m:r>
                                        <a:rPr lang="ru-RU" sz="1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1  </m:t>
                                      </m:r>
                                    </m:sub>
                                  </m:sSub>
                                  <m:r>
                                    <a:rPr lang="ru-RU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×</m:t>
                                  </m:r>
                                  <m:sSub>
                                    <m:sSubPr>
                                      <m:ctrlPr>
                                        <a:rPr lang="ru-RU" sz="11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ru-RU" sz="1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V</m:t>
                                      </m:r>
                                    </m:e>
                                    <m:sub>
                                      <m:r>
                                        <a:rPr lang="ru-RU" sz="1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ru-RU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×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ru-RU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T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ru-RU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m</m:t>
                                  </m:r>
                                  <m:r>
                                    <a:rPr lang="ru-RU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 × </m:t>
                                  </m:r>
                                  <m:sSub>
                                    <m:sSubPr>
                                      <m:ctrlPr>
                                        <a:rPr lang="ru-RU" sz="11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ru-RU" sz="1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V</m:t>
                                      </m:r>
                                    </m:e>
                                    <m:sub>
                                      <m:r>
                                        <a:rPr lang="ru-RU" sz="11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ru-RU" sz="1100">
                                  <a:effectLst/>
                                  <a:latin typeface="Cambria Math" panose="02040503050406030204" pitchFamily="18" charset="0"/>
                                </a:rPr>
                                <m:t> ×100</m:t>
                              </m:r>
                            </m:oMath>
                          </a14:m>
                          <a:endParaRPr lang="ru-RU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 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2305656"/>
                      </a:ext>
                    </a:extLst>
                  </a:tr>
                  <a:tr h="43857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1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Сок апельсиновый «Rich»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0,04036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1391489799"/>
                      </a:ext>
                    </a:extLst>
                  </a:tr>
                  <a:tr h="3556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2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апельсиновый «</a:t>
                          </a:r>
                          <a:r>
                            <a:rPr lang="ru-RU" sz="1100" b="1" dirty="0" err="1">
                              <a:effectLst/>
                            </a:rPr>
                            <a:t>Swell</a:t>
                          </a:r>
                          <a:r>
                            <a:rPr lang="ru-RU" sz="1100" b="1" dirty="0">
                              <a:effectLst/>
                            </a:rPr>
                            <a:t>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0,04036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58,0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2990608659"/>
                      </a:ext>
                    </a:extLst>
                  </a:tr>
                  <a:tr h="43857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3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апельсиновый «J7»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0,04036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74,0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4075137463"/>
                      </a:ext>
                    </a:extLst>
                  </a:tr>
                  <a:tr h="43857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4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</a:t>
                          </a:r>
                          <a:r>
                            <a:rPr lang="ru-RU" sz="1100" b="1" dirty="0" err="1">
                              <a:effectLst/>
                            </a:rPr>
                            <a:t>Вкусвилл</a:t>
                          </a:r>
                          <a:r>
                            <a:rPr lang="ru-RU" sz="1100" b="1" dirty="0">
                              <a:effectLst/>
                            </a:rPr>
                            <a:t> «Яблоко-лайм»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0,04036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86,5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740777356"/>
                      </a:ext>
                    </a:extLst>
                  </a:tr>
                  <a:tr h="66492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5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апельсиновый</a:t>
                          </a:r>
                          <a:r>
                            <a:rPr lang="en-US" sz="1100" b="1" dirty="0">
                              <a:effectLst/>
                            </a:rPr>
                            <a:t> FOCO «Coconut Water with mango»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0,04036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53,5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750943550"/>
                      </a:ext>
                    </a:extLst>
                  </a:tr>
                  <a:tr h="6386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апельсиновый «Сады </a:t>
                          </a:r>
                          <a:r>
                            <a:rPr lang="ru-RU" sz="1100" b="1" dirty="0" err="1">
                              <a:effectLst/>
                            </a:rPr>
                            <a:t>Придонья</a:t>
                          </a:r>
                          <a:r>
                            <a:rPr lang="ru-RU" sz="1100" b="1" dirty="0">
                              <a:effectLst/>
                            </a:rPr>
                            <a:t>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0,04036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282,5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1995194862"/>
                      </a:ext>
                    </a:extLst>
                  </a:tr>
                  <a:tr h="66492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7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Сок Добрый «Сочный лимон и мята»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0,04036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5,045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847256059"/>
                      </a:ext>
                    </a:extLst>
                  </a:tr>
                  <a:tr h="6386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8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Сок апельсиновый «Добрый апельсин»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0,04036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1,211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334367344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Таблица 22">
                <a:extLst>
                  <a:ext uri="{FF2B5EF4-FFF2-40B4-BE49-F238E27FC236}">
                    <a16:creationId xmlns:a16="http://schemas.microsoft.com/office/drawing/2014/main" id="{87B612CF-69B2-16E9-DE63-0FA5A23516B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7870366"/>
                  </p:ext>
                </p:extLst>
              </p:nvPr>
            </p:nvGraphicFramePr>
            <p:xfrm>
              <a:off x="177012" y="506160"/>
              <a:ext cx="11754180" cy="609141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094444">
                      <a:extLst>
                        <a:ext uri="{9D8B030D-6E8A-4147-A177-3AD203B41FA5}">
                          <a16:colId xmlns:a16="http://schemas.microsoft.com/office/drawing/2014/main" val="4206881628"/>
                        </a:ext>
                      </a:extLst>
                    </a:gridCol>
                    <a:gridCol w="2094444">
                      <a:extLst>
                        <a:ext uri="{9D8B030D-6E8A-4147-A177-3AD203B41FA5}">
                          <a16:colId xmlns:a16="http://schemas.microsoft.com/office/drawing/2014/main" val="260353698"/>
                        </a:ext>
                      </a:extLst>
                    </a:gridCol>
                    <a:gridCol w="1496036">
                      <a:extLst>
                        <a:ext uri="{9D8B030D-6E8A-4147-A177-3AD203B41FA5}">
                          <a16:colId xmlns:a16="http://schemas.microsoft.com/office/drawing/2014/main" val="1114431952"/>
                        </a:ext>
                      </a:extLst>
                    </a:gridCol>
                    <a:gridCol w="6069256">
                      <a:extLst>
                        <a:ext uri="{9D8B030D-6E8A-4147-A177-3AD203B41FA5}">
                          <a16:colId xmlns:a16="http://schemas.microsoft.com/office/drawing/2014/main" val="539800871"/>
                        </a:ext>
                      </a:extLst>
                    </a:gridCol>
                  </a:tblGrid>
                  <a:tr h="181286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№ п/п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Наименование сока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Объем краски </a:t>
                          </a:r>
                          <a:r>
                            <a:rPr lang="ru-RU" sz="1100" dirty="0" err="1">
                              <a:effectLst/>
                            </a:rPr>
                            <a:t>Тильманса</a:t>
                          </a:r>
                          <a:r>
                            <a:rPr lang="ru-RU" sz="1100" dirty="0">
                              <a:effectLst/>
                            </a:rPr>
                            <a:t>, пошедший на титрование (мл)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5130" marR="5130" marT="5130" marB="5130" anchor="ctr">
                        <a:blipFill>
                          <a:blip r:embed="rId4"/>
                          <a:stretch>
                            <a:fillRect l="-93876" t="-671" r="-402" b="-2362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2305656"/>
                      </a:ext>
                    </a:extLst>
                  </a:tr>
                  <a:tr h="43857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1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Сок апельсиновый «Rich»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0,04036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1391489799"/>
                      </a:ext>
                    </a:extLst>
                  </a:tr>
                  <a:tr h="3556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2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апельсиновый «</a:t>
                          </a:r>
                          <a:r>
                            <a:rPr lang="ru-RU" sz="1100" b="1" dirty="0" err="1">
                              <a:effectLst/>
                            </a:rPr>
                            <a:t>Swell</a:t>
                          </a:r>
                          <a:r>
                            <a:rPr lang="ru-RU" sz="1100" b="1" dirty="0">
                              <a:effectLst/>
                            </a:rPr>
                            <a:t>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0,04036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58,0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2990608659"/>
                      </a:ext>
                    </a:extLst>
                  </a:tr>
                  <a:tr h="43857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3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апельсиновый «J7»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0,04036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74,0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4075137463"/>
                      </a:ext>
                    </a:extLst>
                  </a:tr>
                  <a:tr h="43857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4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</a:t>
                          </a:r>
                          <a:r>
                            <a:rPr lang="ru-RU" sz="1100" b="1" dirty="0" err="1">
                              <a:effectLst/>
                            </a:rPr>
                            <a:t>Вкусвилл</a:t>
                          </a:r>
                          <a:r>
                            <a:rPr lang="ru-RU" sz="1100" b="1" dirty="0">
                              <a:effectLst/>
                            </a:rPr>
                            <a:t> «Яблоко-лайм»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0,04036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86,5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740777356"/>
                      </a:ext>
                    </a:extLst>
                  </a:tr>
                  <a:tr h="66492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5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апельсиновый</a:t>
                          </a:r>
                          <a:r>
                            <a:rPr lang="en-US" sz="1100" b="1" dirty="0">
                              <a:effectLst/>
                            </a:rPr>
                            <a:t> FOCO «Coconut Water with mango»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0,04036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53,5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750943550"/>
                      </a:ext>
                    </a:extLst>
                  </a:tr>
                  <a:tr h="6386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b="1" dirty="0">
                              <a:effectLst/>
                            </a:rPr>
                            <a:t>Сок апельсиновый «Сады </a:t>
                          </a:r>
                          <a:r>
                            <a:rPr lang="ru-RU" sz="1100" b="1" dirty="0" err="1">
                              <a:effectLst/>
                            </a:rPr>
                            <a:t>Придонья</a:t>
                          </a:r>
                          <a:r>
                            <a:rPr lang="ru-RU" sz="1100" b="1" dirty="0">
                              <a:effectLst/>
                            </a:rPr>
                            <a:t>»</a:t>
                          </a:r>
                          <a:endParaRPr lang="ru-RU" sz="11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0,04036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282,5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1995194862"/>
                      </a:ext>
                    </a:extLst>
                  </a:tr>
                  <a:tr h="66492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7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Сок Добрый «Сочный лимон и мята»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>
                              <a:effectLst/>
                            </a:rPr>
                            <a:t>0,04036</a:t>
                          </a:r>
                          <a:endParaRPr lang="ru-RU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5,045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847256059"/>
                      </a:ext>
                    </a:extLst>
                  </a:tr>
                  <a:tr h="6386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8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>
                        <a:solidFill>
                          <a:schemeClr val="tx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Сок апельсиновый «Добрый апельсин»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0,04036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ru-RU" sz="1100" dirty="0">
                              <a:effectLst/>
                            </a:rPr>
                            <a:t>1,211</a:t>
                          </a:r>
                          <a:endParaRPr lang="ru-R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30" marR="5130" marT="5130" marB="5130" anchor="ctr"/>
                    </a:tc>
                    <a:extLst>
                      <a:ext uri="{0D108BD9-81ED-4DB2-BD59-A6C34878D82A}">
                        <a16:rowId xmlns:a16="http://schemas.microsoft.com/office/drawing/2014/main" val="33436734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90404777-845F-DF45-BCDA-72E06816B019}"/>
              </a:ext>
            </a:extLst>
          </p:cNvPr>
          <p:cNvSpPr txBox="1"/>
          <p:nvPr/>
        </p:nvSpPr>
        <p:spPr>
          <a:xfrm>
            <a:off x="-3858" y="128350"/>
            <a:ext cx="53243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dirty="0"/>
              <a:t>Таблица 3 - Содержание аскорбиновой кислоты в 100 мл фруктового сока</a:t>
            </a:r>
          </a:p>
        </p:txBody>
      </p:sp>
    </p:spTree>
    <p:extLst>
      <p:ext uri="{BB962C8B-B14F-4D97-AF65-F5344CB8AC3E}">
        <p14:creationId xmlns:p14="http://schemas.microsoft.com/office/powerpoint/2010/main" val="20599052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heme/theme1.xml><?xml version="1.0" encoding="utf-8"?>
<a:theme xmlns:a="http://schemas.openxmlformats.org/drawingml/2006/main" name="Рамка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18A1B607-7BAE-46D6-8090-545AC7BDD739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401</TotalTime>
  <Words>825</Words>
  <Application>Microsoft Office PowerPoint</Application>
  <PresentationFormat>Широкоэкранный</PresentationFormat>
  <Paragraphs>240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 Black</vt:lpstr>
      <vt:lpstr>Avakov</vt:lpstr>
      <vt:lpstr>Calibri</vt:lpstr>
      <vt:lpstr>Calibri Light</vt:lpstr>
      <vt:lpstr>Cambria Math</vt:lpstr>
      <vt:lpstr>Corbel</vt:lpstr>
      <vt:lpstr>Segoe Print</vt:lpstr>
      <vt:lpstr>Times New Roman</vt:lpstr>
      <vt:lpstr>Wingdings 2</vt:lpstr>
      <vt:lpstr>Рамка</vt:lpstr>
      <vt:lpstr>Количественный анализ соков различных производителей на содержание аскорбиновой кислоты методом титриметрического анализа</vt:lpstr>
      <vt:lpstr>Введение</vt:lpstr>
      <vt:lpstr>Презентация PowerPoint</vt:lpstr>
      <vt:lpstr>Понятие об аскорбиновой кислоте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Максимум витамина С за минимальную цену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Количественный анализ соков различных производителей на содержание аскорбиновой кислоты методом титриметрического анализа</dc:title>
  <dc:creator>Полина Дмитриева</dc:creator>
  <cp:lastModifiedBy>Денис Зайцев</cp:lastModifiedBy>
  <cp:revision>19</cp:revision>
  <dcterms:created xsi:type="dcterms:W3CDTF">2024-04-07T07:39:35Z</dcterms:created>
  <dcterms:modified xsi:type="dcterms:W3CDTF">2024-04-09T20:38:08Z</dcterms:modified>
</cp:coreProperties>
</file>