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4EC49-6E19-44D9-8B9C-169E635D8ABB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944C9-5F76-4FCD-AF31-1F3DA2B3C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379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944C9-5F76-4FCD-AF31-1F3DA2B3C54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9172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671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9955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3849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8440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3341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9972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005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550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86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3883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578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EBF2E-A18F-4AB3-8AEF-8A76B4CD5FBF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24864-CEB4-42DB-807E-3B7CFEBDB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5206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5653" y="2976284"/>
            <a:ext cx="6054435" cy="1011382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/>
              <a:t>Тема проекта: </a:t>
            </a:r>
            <a:r>
              <a:rPr lang="ru-RU" dirty="0" smtClean="0"/>
              <a:t>Черные дыры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4874" y="4724256"/>
            <a:ext cx="6517070" cy="859126"/>
          </a:xfrm>
        </p:spPr>
        <p:txBody>
          <a:bodyPr>
            <a:noAutofit/>
          </a:bodyPr>
          <a:lstStyle/>
          <a:p>
            <a:pPr algn="r"/>
            <a:r>
              <a:rPr lang="ru-RU" sz="1800" dirty="0" smtClean="0">
                <a:latin typeface="+mj-lt"/>
              </a:rPr>
              <a:t>Детское объединение: «Занимательная физика»</a:t>
            </a:r>
          </a:p>
          <a:p>
            <a:pPr algn="r"/>
            <a:r>
              <a:rPr lang="ru-RU" sz="1800" dirty="0" smtClean="0">
                <a:latin typeface="+mj-lt"/>
              </a:rPr>
              <a:t> </a:t>
            </a:r>
            <a:r>
              <a:rPr lang="ru-RU" sz="1800" dirty="0" smtClean="0">
                <a:latin typeface="+mj-lt"/>
              </a:rPr>
              <a:t>Исполнитель:  </a:t>
            </a:r>
            <a:endParaRPr lang="ru-RU" sz="1800" dirty="0" smtClean="0">
              <a:latin typeface="+mj-lt"/>
            </a:endParaRPr>
          </a:p>
          <a:p>
            <a:pPr algn="r"/>
            <a:r>
              <a:rPr lang="ru-RU" sz="1800" dirty="0" err="1" smtClean="0">
                <a:latin typeface="+mj-lt"/>
              </a:rPr>
              <a:t>Ужавка</a:t>
            </a:r>
            <a:r>
              <a:rPr lang="ru-RU" sz="1800" dirty="0" smtClean="0">
                <a:latin typeface="+mj-lt"/>
              </a:rPr>
              <a:t> Стефания </a:t>
            </a:r>
            <a:r>
              <a:rPr lang="ru-RU" sz="1800" dirty="0" smtClean="0">
                <a:latin typeface="+mj-lt"/>
              </a:rPr>
              <a:t>11 «А» класса</a:t>
            </a:r>
          </a:p>
          <a:p>
            <a:pPr algn="r"/>
            <a:r>
              <a:rPr lang="ru-RU" sz="1800" dirty="0" smtClean="0">
                <a:latin typeface="+mj-lt"/>
              </a:rPr>
              <a:t> Руководитель: Елагина Е. Б.</a:t>
            </a:r>
          </a:p>
          <a:p>
            <a:pPr algn="r"/>
            <a:r>
              <a:rPr lang="ru-RU" sz="1800" dirty="0" smtClean="0">
                <a:latin typeface="+mj-lt"/>
              </a:rPr>
              <a:t>Учитель астрономии/физики</a:t>
            </a:r>
            <a:endParaRPr lang="ru-RU" sz="18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053" y="171742"/>
            <a:ext cx="11083637" cy="13799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96397" y="6319972"/>
            <a:ext cx="163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г.о</a:t>
            </a:r>
            <a:r>
              <a:rPr lang="ru-RU" dirty="0" smtClean="0"/>
              <a:t>. Истра 2024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7121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6582" y="277091"/>
            <a:ext cx="82970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Интересные факты о черных дырах: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03564" y="1662546"/>
            <a:ext cx="76754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 Они действительно притягивают пространство вокруг себя</a:t>
            </a:r>
          </a:p>
          <a:p>
            <a:r>
              <a:rPr lang="ru-RU" sz="2400" dirty="0" smtClean="0"/>
              <a:t>2. Не все чёрные дыры одинаковы</a:t>
            </a:r>
          </a:p>
          <a:p>
            <a:r>
              <a:rPr lang="ru-RU" sz="2400" dirty="0" smtClean="0"/>
              <a:t>3. Их плотность невероятно высока</a:t>
            </a:r>
          </a:p>
          <a:p>
            <a:r>
              <a:rPr lang="ru-RU" sz="2400" dirty="0" smtClean="0"/>
              <a:t>4. Они достаточно шумные</a:t>
            </a:r>
          </a:p>
          <a:p>
            <a:r>
              <a:rPr lang="ru-RU" sz="2400" dirty="0" smtClean="0"/>
              <a:t>5. Ничто не может ускользнуть от их притяжения</a:t>
            </a:r>
          </a:p>
          <a:p>
            <a:r>
              <a:rPr lang="ru-RU" sz="2400" dirty="0" smtClean="0"/>
              <a:t>6. Они замедляют время</a:t>
            </a:r>
          </a:p>
          <a:p>
            <a:r>
              <a:rPr lang="ru-RU" sz="2400" dirty="0" smtClean="0"/>
              <a:t>7. Они являются совершенными производителями энергии</a:t>
            </a:r>
          </a:p>
          <a:p>
            <a:r>
              <a:rPr lang="ru-RU" sz="2400" dirty="0" smtClean="0"/>
              <a:t>8. Они ограничивают количество звёзд</a:t>
            </a:r>
          </a:p>
          <a:p>
            <a:r>
              <a:rPr lang="ru-RU" sz="2400" dirty="0" smtClean="0"/>
              <a:t>9.  Мы состоим из одного и того же материала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27924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68981" y="609601"/>
            <a:ext cx="7301345" cy="5637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чтобы покинуть черную дыру, объект должен двигаться навстречу времени, т.е. перемещаться в прошлое, что в принципе невозможно.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чем больше весит черная дыра, тем меньше ее плотность. Это связано с тем, что с увеличением веса ее объем растет большими темпами.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в большинстве случаев сверхмассивная черная дыра располагается в центре галактики и выполняет роль ядра.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в некоторых научных фильмах, книгах и компьютерных играх черные дыры выполняют роль порталов, однако в действительности с их помощью нельзя переместиться в иное измерение или другую точку пространства.</a:t>
            </a:r>
          </a:p>
          <a:p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198" r="31083"/>
          <a:stretch/>
        </p:blipFill>
        <p:spPr>
          <a:xfrm>
            <a:off x="0" y="-26855"/>
            <a:ext cx="4371975" cy="68848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363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 t="11223"/>
          <a:stretch>
            <a:fillRect/>
          </a:stretch>
        </p:blipFill>
        <p:spPr>
          <a:xfrm>
            <a:off x="1405858" y="1448972"/>
            <a:ext cx="9438798" cy="44253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64898" y="267286"/>
            <a:ext cx="76387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Используемые источники</a:t>
            </a:r>
            <a:endParaRPr lang="ru-RU" sz="4800" b="1" dirty="0"/>
          </a:p>
        </p:txBody>
      </p:sp>
    </p:spTree>
    <p:extLst>
      <p:ext uri="{BB962C8B-B14F-4D97-AF65-F5344CB8AC3E}">
        <p14:creationId xmlns="" xmlns:p14="http://schemas.microsoft.com/office/powerpoint/2010/main" val="283083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91891" y="886691"/>
            <a:ext cx="7578435" cy="5210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Актуальность: </a:t>
            </a:r>
            <a:r>
              <a:rPr lang="ru-RU" sz="2000" dirty="0" smtClean="0"/>
              <a:t>в научных сообществах признают важность понимания природы черных дыр и создание на основе изучения их Единой теории поля. В курсе физики и астрономии не уделяется этому важному объекту Вселенной должного внимания.</a:t>
            </a:r>
          </a:p>
          <a:p>
            <a:endParaRPr lang="ru-RU" sz="2000" dirty="0" smtClean="0"/>
          </a:p>
          <a:p>
            <a:r>
              <a:rPr lang="ru-RU" sz="2000" dirty="0" smtClean="0"/>
              <a:t>Таким образом, </a:t>
            </a:r>
            <a:r>
              <a:rPr lang="ru-RU" sz="2000" b="1" dirty="0" smtClean="0"/>
              <a:t>цель</a:t>
            </a:r>
            <a:r>
              <a:rPr lang="ru-RU" sz="2000" dirty="0" smtClean="0"/>
              <a:t> моей исследовательской работы по астрономии "Почему «черная дыра» черная?» выяснить, что представляют собой черные дыры и как они образуются, и почему же они черные?</a:t>
            </a:r>
          </a:p>
          <a:p>
            <a:endParaRPr lang="ru-RU" sz="2000" dirty="0" smtClean="0"/>
          </a:p>
          <a:p>
            <a:r>
              <a:rPr lang="ru-RU" sz="2000" b="1" dirty="0" smtClean="0"/>
              <a:t>Задачи исследования:</a:t>
            </a:r>
          </a:p>
          <a:p>
            <a:r>
              <a:rPr lang="ru-RU" sz="2000" dirty="0" smtClean="0"/>
              <a:t>• Изучить теоретический материал по теме исследования;</a:t>
            </a:r>
          </a:p>
          <a:p>
            <a:r>
              <a:rPr lang="ru-RU" sz="2000" dirty="0" smtClean="0"/>
              <a:t>• Дать определение «черной дыры»</a:t>
            </a:r>
          </a:p>
          <a:p>
            <a:r>
              <a:rPr lang="ru-RU" sz="2000" dirty="0" smtClean="0"/>
              <a:t>• Изучить характеристики и свойства черных дыр;</a:t>
            </a:r>
          </a:p>
          <a:p>
            <a:r>
              <a:rPr lang="ru-RU" sz="2000" dirty="0" smtClean="0"/>
              <a:t>• Рассмотреть процесс образования черной дыры;</a:t>
            </a:r>
          </a:p>
          <a:p>
            <a:r>
              <a:rPr lang="ru-RU" sz="2000" dirty="0" smtClean="0"/>
              <a:t>• Ответить на главный вопрос исследования.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817" r="43633"/>
          <a:stretch/>
        </p:blipFill>
        <p:spPr>
          <a:xfrm>
            <a:off x="-1" y="-6415"/>
            <a:ext cx="4128655" cy="68644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4656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4510" y="1318920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/>
              <a:t>Черная дыра </a:t>
            </a:r>
            <a:r>
              <a:rPr lang="ru-RU" sz="2400" dirty="0" smtClean="0"/>
              <a:t>– удивительное явление, встречающееся во Вселенной. Оно представляет большой интерес для ученых, однако в процессе его изучения они сталкиваются со многими трудностями. Тем не менее, современные технологии позволяют не только построить теории об устройстве черных дыр, но и проверить их на практике. Более того, в 2019-ом году ученым даже удалось сделать первую в мире фотографию, на которой изображен данный космический объект.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715" t="413" r="25998" b="-413"/>
          <a:stretch/>
        </p:blipFill>
        <p:spPr>
          <a:xfrm>
            <a:off x="7800109" y="0"/>
            <a:ext cx="4391891" cy="69240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657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08710" y="298379"/>
            <a:ext cx="113745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Черные дыры получили такое название, поскольку полностью поглощают свет, из-за чего их нельзя увидеть. Разглядеть объект можно лишь в том случае, если вокруг горизонта событий находится оболочка из определенного вещества, например, газа. Также черная дыра хорошо заметна, если она впитывает вещество и энергию из расположенной рядом звезды. В противном случае обнаружить ее не удастся, поскольку она будет невидима для человеческого глаза и приборов.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78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491" y="529027"/>
            <a:ext cx="7315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Появление черных дыр напрямую зависит от их массы. По этому параметру они разделяются на две категории: околосолнечные – их вес равен нескольким Солнцам, и массивные – у них данный параметр в миллионы раз больше.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71454" y="3507201"/>
            <a:ext cx="86729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Исследования показывают, что околосолнечные черные дыры имеют большой возраст и скорее всего появились на ранних этапах формирования Вселенной. Они образовались в результате сжатия звезд, размеры которых в 25-70 раз превышают габариты Солнца. Когда светило прекращало уменьшаться, оно взрывалось, а его центр превращался в черную дыру.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90" y="168809"/>
            <a:ext cx="4031421" cy="33218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147587" y="3184725"/>
            <a:ext cx="4035902" cy="33226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7028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0619" y="1166521"/>
            <a:ext cx="7924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Коллапс звезды</a:t>
            </a:r>
          </a:p>
          <a:p>
            <a:r>
              <a:rPr lang="ru-RU" sz="2400" dirty="0" smtClean="0"/>
              <a:t>При исчерпании ядра звезды, возникает гравитационный коллапс, который приводит к образованию черной дыры.</a:t>
            </a:r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b="1" dirty="0" smtClean="0"/>
              <a:t>Объединение черных дыр</a:t>
            </a:r>
          </a:p>
          <a:p>
            <a:r>
              <a:rPr lang="ru-RU" sz="2400" dirty="0" smtClean="0"/>
              <a:t>Когда две черные дыры сближаются, они могут объединиться, создавая более массивную черную дыру.</a:t>
            </a:r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b="1" dirty="0" smtClean="0"/>
              <a:t>Процессы во Вселенной</a:t>
            </a:r>
          </a:p>
          <a:p>
            <a:r>
              <a:rPr lang="ru-RU" sz="2400" dirty="0" smtClean="0"/>
              <a:t>Образование черных дыр связано с массивными звездами и гравитационными коллапсами во Вселенной.</a:t>
            </a:r>
            <a:endParaRPr lang="ru-RU" sz="24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40873" y="523780"/>
            <a:ext cx="45719" cy="61791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5018" y="1717964"/>
            <a:ext cx="2646218" cy="4571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246" y="3588958"/>
            <a:ext cx="2651990" cy="487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246" y="5463005"/>
            <a:ext cx="2651990" cy="4877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057852" y="1375755"/>
            <a:ext cx="766041" cy="77585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22217" y="1255850"/>
            <a:ext cx="637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Bad Script" panose="02000000000000000000" pitchFamily="2" charset="0"/>
              </a:rPr>
              <a:t>1</a:t>
            </a:r>
            <a:endParaRPr lang="ru-RU" sz="6000" b="1" dirty="0">
              <a:latin typeface="Bad Script" panose="02000000000000000000" pitchFamily="2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5730" y="3223166"/>
            <a:ext cx="768163" cy="7803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9650" y="5097213"/>
            <a:ext cx="768163" cy="78035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53514" y="3103261"/>
            <a:ext cx="5725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b="1" dirty="0" smtClean="0">
                <a:solidFill>
                  <a:prstClr val="black"/>
                </a:solidFill>
                <a:latin typeface="Bad Script" panose="02000000000000000000" pitchFamily="2" charset="0"/>
              </a:rPr>
              <a:t>2</a:t>
            </a:r>
            <a:endParaRPr lang="ru-RU" sz="6000" b="1" dirty="0">
              <a:solidFill>
                <a:prstClr val="black"/>
              </a:solidFill>
              <a:latin typeface="Bad Script" panose="02000000000000000000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53996" y="4976836"/>
            <a:ext cx="4651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dirty="0" smtClean="0">
                <a:solidFill>
                  <a:prstClr val="black"/>
                </a:solidFill>
                <a:latin typeface="Bad Script" panose="02000000000000000000" pitchFamily="2" charset="0"/>
              </a:rPr>
              <a:t>3</a:t>
            </a:r>
            <a:endParaRPr lang="ru-RU" sz="4800" b="1" dirty="0">
              <a:solidFill>
                <a:prstClr val="black"/>
              </a:solidFill>
              <a:latin typeface="Bad Script" panose="020000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852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98073" y="5537430"/>
            <a:ext cx="83958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Структура черной дыры определяется гравитационным коллапсом звезды, создавая горизонт событий и сингулярность. Физика черных дыр включает излучение </a:t>
            </a:r>
            <a:r>
              <a:rPr lang="ru-RU" sz="2000" dirty="0" err="1" smtClean="0"/>
              <a:t>Хоукинга</a:t>
            </a:r>
            <a:r>
              <a:rPr lang="ru-RU" sz="2000" dirty="0" smtClean="0"/>
              <a:t>, что является ключевым аспектом их поведения.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2639" y="473666"/>
            <a:ext cx="6659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Структура и физика черных дыр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2957" y="1579297"/>
            <a:ext cx="705471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Гравитационный коллапс</a:t>
            </a:r>
          </a:p>
          <a:p>
            <a:r>
              <a:rPr lang="ru-RU" sz="2000" dirty="0" smtClean="0"/>
              <a:t>Формирование черной дыры из сверхмассивной звезды.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65417" y="2620827"/>
            <a:ext cx="6871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Горизонт событий</a:t>
            </a:r>
          </a:p>
          <a:p>
            <a:r>
              <a:rPr lang="ru-RU" sz="2000" dirty="0" smtClean="0"/>
              <a:t>Предел, за которым нет возвращения для попавших внутрь.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93673" y="3635110"/>
            <a:ext cx="64414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Сингулярность</a:t>
            </a:r>
          </a:p>
          <a:p>
            <a:r>
              <a:rPr lang="ru-RU" sz="2000" dirty="0" smtClean="0"/>
              <a:t>Точка в центре черной дыры с бесконечной плотностью.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887316" y="4523147"/>
            <a:ext cx="52370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Излучение </a:t>
            </a:r>
            <a:r>
              <a:rPr lang="ru-RU" sz="2000" b="1" dirty="0" err="1" smtClean="0"/>
              <a:t>Хоукинга</a:t>
            </a:r>
            <a:endParaRPr lang="ru-RU" sz="2000" b="1" dirty="0" smtClean="0"/>
          </a:p>
          <a:p>
            <a:r>
              <a:rPr lang="ru-RU" sz="2000" dirty="0" smtClean="0"/>
              <a:t>Тепловое излучение из горизонта событий.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85455" y="1579297"/>
            <a:ext cx="1510145" cy="65128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6582" y="2564182"/>
            <a:ext cx="1518036" cy="6584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2957" y="3635110"/>
            <a:ext cx="1518036" cy="6584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1637" y="4547877"/>
            <a:ext cx="1518036" cy="6584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93714" y="1579297"/>
            <a:ext cx="474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Book Antiqua" panose="02040602050305030304" pitchFamily="18" charset="0"/>
              </a:rPr>
              <a:t>1</a:t>
            </a:r>
            <a:endParaRPr lang="ru-RU" sz="3600" b="1" dirty="0">
              <a:latin typeface="Book Antiqua" panose="0204060205030503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58581" y="2570228"/>
            <a:ext cx="474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Book Antiqua" panose="02040602050305030304" pitchFamily="18" charset="0"/>
              </a:rPr>
              <a:t>2</a:t>
            </a:r>
            <a:endParaRPr lang="ru-RU" sz="3600" b="1" dirty="0">
              <a:latin typeface="Book Antiqua" panose="0204060205030503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94956" y="3641156"/>
            <a:ext cx="474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Book Antiqua" panose="02040602050305030304" pitchFamily="18" charset="0"/>
              </a:rPr>
              <a:t>3</a:t>
            </a:r>
            <a:endParaRPr lang="ru-RU" sz="3600" b="1" dirty="0">
              <a:latin typeface="Book Antiqua" panose="0204060205030503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53636" y="4565219"/>
            <a:ext cx="474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Book Antiqua" panose="02040602050305030304" pitchFamily="18" charset="0"/>
              </a:rPr>
              <a:t>4</a:t>
            </a:r>
            <a:endParaRPr lang="ru-RU" sz="3600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166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333" r="17493"/>
          <a:stretch/>
        </p:blipFill>
        <p:spPr>
          <a:xfrm>
            <a:off x="0" y="0"/>
            <a:ext cx="5395716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83382" y="233231"/>
            <a:ext cx="6365534" cy="5698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будет, если попасть в черную дыру?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человек окажется в черной дыре, то ничего хорошего с ним явно не случится. Когда любой объект проходит через горизонт событий, он оказывается под влиянием сильного гравитационного поля. Из-за этого с одной стороны его начинает сильно растягивать, а с другой – сплющивать. Данный процесс будет продолжаться до тех пор, пока предмет не разделится на атомы и не сольется с сингулярностью.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368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364" y="568036"/>
            <a:ext cx="5943600" cy="57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главный вопрос исследования: почему «черная» дыра черная?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Она не излучает свет. Черные дыры обладают настолько большими массой и гравитацией, что пространство и время внутри них искривляются. Из-за этого ни один объект, пересекший горизонт событий, не способен выбраться наружу, в том числе и свет. Поэтому у черных дыр отсутствует какое-либо излучение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504"/>
          <a:stretch/>
        </p:blipFill>
        <p:spPr>
          <a:xfrm>
            <a:off x="6609878" y="0"/>
            <a:ext cx="5554413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851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702</Words>
  <Application>Microsoft Office PowerPoint</Application>
  <PresentationFormat>Произвольный</PresentationFormat>
  <Paragraphs>70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Тема проекта: Черные дыры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елена рогова</cp:lastModifiedBy>
  <cp:revision>11</cp:revision>
  <dcterms:created xsi:type="dcterms:W3CDTF">2024-04-02T18:32:53Z</dcterms:created>
  <dcterms:modified xsi:type="dcterms:W3CDTF">2024-10-24T18:10:02Z</dcterms:modified>
</cp:coreProperties>
</file>