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272" r:id="rId4"/>
    <p:sldId id="260" r:id="rId5"/>
    <p:sldId id="273" r:id="rId6"/>
    <p:sldId id="275" r:id="rId7"/>
    <p:sldId id="263" r:id="rId8"/>
    <p:sldId id="279" r:id="rId9"/>
    <p:sldId id="266" r:id="rId10"/>
    <p:sldId id="287" r:id="rId11"/>
    <p:sldId id="282" r:id="rId12"/>
    <p:sldId id="289" r:id="rId13"/>
    <p:sldId id="288" r:id="rId14"/>
    <p:sldId id="276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27" autoAdjust="0"/>
  </p:normalViewPr>
  <p:slideViewPr>
    <p:cSldViewPr>
      <p:cViewPr varScale="1">
        <p:scale>
          <a:sx n="105" d="100"/>
          <a:sy n="105" d="100"/>
        </p:scale>
        <p:origin x="179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1AA5-5414-4864-A5C9-FB590887235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56EFE29-EF59-4B06-9256-D4CB3D1C6B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175351" cy="323332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 № 1 г. Шатуры»</a:t>
            </a:r>
            <a:b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(МБОУ «СОШ № 1 г. Шатуры»)</a:t>
            </a:r>
            <a:br>
              <a:rPr lang="ru-RU" sz="1600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 проект на тему: </a:t>
            </a:r>
            <a:b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«Поможем экологии вместе»</a:t>
            </a:r>
            <a:br>
              <a:rPr lang="ru-RU" sz="1600" dirty="0">
                <a:effectLst/>
              </a:rPr>
            </a:b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506990" y="4797152"/>
            <a:ext cx="5637010" cy="882119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с класса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Веселкова Екатерина</a:t>
            </a:r>
          </a:p>
          <a:p>
            <a:pPr algn="r"/>
            <a:r>
              <a:rPr lang="ru-RU" sz="6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Дедёкина Т.Е., </a:t>
            </a:r>
          </a:p>
          <a:p>
            <a:pPr algn="r"/>
            <a:r>
              <a:rPr lang="ru-RU" sz="6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биологии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5715016"/>
            <a:ext cx="2000264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г. Шатура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2024 г.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проведённого исследования, были приняты следующие решения: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Уменьшить расходы, связанные с покупкой продуктов питания, которые упакованы вне экологически чистые тары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продуктов питания сразу разделять мусор на части.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разноцветные мешки (пакеты) для мусора. Можно наклеить на контейнеры цветные ленты - это облегчит сортировку мусора.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15678" y="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7054" y="60593"/>
            <a:ext cx="40419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ВТОРИЧНАЯ ЖИЗНЬ МУСОРА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Термос из вторсырья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872424"/>
            <a:ext cx="3163253" cy="5616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80" y="872424"/>
            <a:ext cx="3035893" cy="5706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15678" y="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1AD477-6228-431D-AC05-AD6808298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2656"/>
            <a:ext cx="7490793" cy="13208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теплоотдачи в термосах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3876B85-F722-4BC9-89A0-9F3AE62568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термос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F45C3BD-AB0C-4B1E-9DA6-784F101C7F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599" y="2736850"/>
            <a:ext cx="3090671" cy="3716486"/>
          </a:xfrm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713E6893-EBED-40F2-9621-7F17415222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Термос</a:t>
            </a:r>
            <a:r>
              <a:rPr lang="ru-RU" dirty="0"/>
              <a:t> из магазина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12398ED-52DF-49B5-9AD0-42797433798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866641" y="2736850"/>
            <a:ext cx="3090672" cy="371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182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16E2DC-EBC2-420A-9561-1169A1FDA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6632"/>
            <a:ext cx="6120680" cy="3672408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240F8E2-F40A-4FD9-9505-1BFC2D375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365148"/>
              </p:ext>
            </p:extLst>
          </p:nvPr>
        </p:nvGraphicFramePr>
        <p:xfrm>
          <a:off x="776870" y="4221088"/>
          <a:ext cx="5934075" cy="15069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360">
                  <a:extLst>
                    <a:ext uri="{9D8B030D-6E8A-4147-A177-3AD203B41FA5}">
                      <a16:colId xmlns:a16="http://schemas.microsoft.com/office/drawing/2014/main" val="2752825304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2839709578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val="415271372"/>
                    </a:ext>
                  </a:extLst>
                </a:gridCol>
                <a:gridCol w="1483995">
                  <a:extLst>
                    <a:ext uri="{9D8B030D-6E8A-4147-A177-3AD203B41FA5}">
                      <a16:colId xmlns:a16="http://schemas.microsoft.com/office/drawing/2014/main" val="16219194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Время 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Мой термос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Термос из магазина (вакуумный)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Разница температур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2407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17.00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100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100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0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4660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18.00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85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97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12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6750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19.00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73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94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21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7095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20.00.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64  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91  ℃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27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33447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21.00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59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</a:rPr>
                        <a:t>90  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</a:rPr>
                        <a:t>31  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1627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2431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1193" y="288468"/>
            <a:ext cx="5941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8506" y="844699"/>
            <a:ext cx="887549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Все виды бытовых отходов разлагаются длительное время, тем самым приносит негативное последствия на окружающую среду.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всего накапливается в школе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дома пластиковые изделия, бумага.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Часть бытового мусора можно переработать и использовать снова. А для этого нужно правильно утилизировать мусор, немного пофантазировать и изготовить из использованных упаковок и пластиковых бутылок замечательные предметы, которые могут принести пользу или украсить домашний интерьер.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Большинство  учеников нашей школы владеют информацией о раздельном сборе мусора и готовы сортировать отходы отдельно,  но в меньшей степени сделают замечание другому человеку, если тот бросает мусор в неустановленном месте и не владеют информацией о негативном влиянии мусора на природу.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Решено использовать вторсырье для различных изделий. </a:t>
            </a:r>
          </a:p>
          <a:p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Давайте начнем с себя и постараемся не так сильно засорять нашу планету. Для этого будем использовать хотя бы элементарные методы для снижения объемов мусора. Ранее выдвинутая мной </a:t>
            </a:r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если человек начнет использовать вторично бытовые отходы, то экологическая обстановка может улучшиться,  так как часть использованных отходов будет служить людям, а не лежать на свалках и представлять угрозу для природы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подтвердилась. </a:t>
            </a:r>
          </a:p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15678" y="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715678" y="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D30993-588A-424B-B655-09E3EA5037B1}"/>
              </a:ext>
            </a:extLst>
          </p:cNvPr>
          <p:cNvSpPr txBox="1"/>
          <p:nvPr/>
        </p:nvSpPr>
        <p:spPr>
          <a:xfrm>
            <a:off x="467544" y="469773"/>
            <a:ext cx="824813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Акимова, Т. А. Экология: учебник для вузов / Т. А. Акимова, В. В.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Хаскин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– М.: ЮНИТИ, 2022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Гомарович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Э.С. «Чем дышит город». М.: «Химия», 2021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Криксунов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Е.А., Пасечник В.В., Сидорин А. П., Экология, учебник,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изд.дом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«Дрофа», 2019г.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Протасов В.Ф. «Экология, здоровье и охрана окружающей среды в России», М.: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 Финансы и статистика», 2020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Родионов С.К. и др. «Что такое мусор». М.: «Экология», 2021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Чижевский А.Е. «Я познаю мир. Экология», изд. «Астрель» 2019г.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http://pererabotka-musora.ru/.shtml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www.ecologie.ru.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www.netmusory.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9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8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проектной работы состоит в том, чтобы уменьшить отрицательное влияние на экологию со стороны человечества.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вторичное использование мусора.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 Бытовой мусор: пластик, бумага, металлические отходы, стекло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человек начнет использовать вторично бытовые отходы, то экологическая обстановка может улучшиться,  так как часть использованных отходов будет служить людям, а не лежать на свалках и представлять угрозу для природы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данные, используя сеть Интернет и научную литературу о влиянии мусора на экологию;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проблему, которую вызывает мусор;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через практическую работу находить полезное применение бытовому мусору, тем самым уменьшить отрицательное воздействие на экологию.</a:t>
            </a:r>
          </a:p>
          <a:p>
            <a:pPr lvl="0" algn="just">
              <a:tabLst>
                <a:tab pos="551180" algn="l"/>
              </a:tabLst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lvl="0" indent="-342900" algn="just">
              <a:buFont typeface="Wingdings" panose="05000000000000000000" pitchFamily="2" charset="2"/>
              <a:buChar char=""/>
              <a:tabLst>
                <a:tab pos="5511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выяснить, сколько по времени разлагается бытовой мусор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buFont typeface="Wingdings" panose="05000000000000000000" pitchFamily="2" charset="2"/>
              <a:buChar char=""/>
              <a:tabLst>
                <a:tab pos="5511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выявить, каких  отходов больше всего накапливается в кабинетах школы  и в моей семье за неделю;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 algn="just">
              <a:buFont typeface="Wingdings" panose="05000000000000000000" pitchFamily="2" charset="2"/>
              <a:buChar char=""/>
              <a:tabLst>
                <a:tab pos="55118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познакомиться с вторичным использованием и переработкой бытового мусора.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tabLst>
                <a:tab pos="352425" algn="l"/>
              </a:tabLst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tabLst>
                <a:tab pos="352425" algn="l"/>
              </a:tabLst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84" y="260648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Наблюдение;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Сравнение; Измерение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Анализ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полученных данных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Исследование состава и количества мусора в школьных и домашних условиях;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Обработка полученных результатов.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Анкетирование обучающихся школы;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 и сроки проведения исследования: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1 г. Шатуры» и моя квартира с 09.09.2024 – 15.09.2024г.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- исследовательский этап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каждой стране мусорные проблемы имеют свои особенности, но везде, где есть мусор, имеются и мусорные свалки. Городской округ Шатура и его окрестности не исключение. Жители зачастую сами являются виновниками того, что мы  наблюдаем ежедневно, будь то это улицы родного города, обочины дорог, или складирование мусора около контейнеров домовых территорий.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52736"/>
            <a:ext cx="5646961" cy="322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923929" cy="3782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83" y="3939116"/>
            <a:ext cx="8773034" cy="2918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5483" y="6429183"/>
            <a:ext cx="3480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Деревня </a:t>
            </a:r>
            <a:r>
              <a:rPr lang="ru-RU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Филисово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о. Шатура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73171"/>
            <a:ext cx="3851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Свалка ТБО г. о.  Шатура, </a:t>
            </a:r>
          </a:p>
          <a:p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Чехова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68B6EB-DCBA-4F17-B713-19B11C499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930" y="32694"/>
            <a:ext cx="4935478" cy="37170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67BD964-8557-4474-9355-8ED4BA7D6C61}"/>
              </a:ext>
            </a:extLst>
          </p:cNvPr>
          <p:cNvSpPr txBox="1"/>
          <p:nvPr/>
        </p:nvSpPr>
        <p:spPr>
          <a:xfrm>
            <a:off x="4932040" y="32724"/>
            <a:ext cx="46177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п. Шатурторф, улица Советская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620585"/>
              </p:ext>
            </p:extLst>
          </p:nvPr>
        </p:nvGraphicFramePr>
        <p:xfrm>
          <a:off x="282915" y="1234736"/>
          <a:ext cx="8532440" cy="539947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307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9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24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00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Отходы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indent="82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Бумага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Пластмасса </a:t>
                      </a:r>
                    </a:p>
                    <a:p>
                      <a:pPr indent="-635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Пластик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Стекло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Полиэтиленовый пакет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9942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                  День недели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Понедельник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+</a:t>
                      </a:r>
                      <a:endParaRPr lang="ru-RU" sz="1100" b="1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Вторник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/>
                          <a:ea typeface="Calibri" panose="020F0502020204030204"/>
                          <a:cs typeface="Times New Roman" panose="02020603050405020304"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Среда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Четверг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endParaRPr lang="ru-RU" sz="1100" b="1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Пятница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+</a:t>
                      </a: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Суббота</a:t>
                      </a:r>
                      <a:endParaRPr lang="ru-RU" sz="11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/>
                          <a:ea typeface="Calibri" panose="020F0502020204030204"/>
                          <a:cs typeface="Times New Roman" panose="02020603050405020304"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/>
                          <a:ea typeface="Calibri" panose="020F0502020204030204"/>
                          <a:cs typeface="Times New Roman" panose="02020603050405020304"/>
                        </a:rPr>
                        <a:t>+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99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Воскресение</a:t>
                      </a:r>
                      <a:endParaRPr lang="ru-RU" sz="11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x-none" sz="1200" b="1">
                          <a:effectLst/>
                        </a:rPr>
                        <a:t>-</a:t>
                      </a:r>
                      <a:endParaRPr lang="ru-RU" sz="1100" b="1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-</a:t>
                      </a:r>
                      <a:endParaRPr lang="ru-RU" sz="1100" b="1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36195" marR="36195" marT="36195" marB="3619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147" y="34407"/>
            <a:ext cx="794323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09.09.2024.по 15.09.2024 </a:t>
            </a:r>
            <a:r>
              <a:rPr lang="ru-RU" b="1" dirty="0"/>
              <a:t>состав мусора в кабинетах школы</a:t>
            </a:r>
          </a:p>
          <a:p>
            <a:pPr algn="ctr"/>
            <a:r>
              <a:rPr lang="ru-RU" b="1" dirty="0"/>
              <a:t> </a:t>
            </a:r>
            <a:r>
              <a:rPr lang="ru-RU" sz="1600" b="1" i="1" dirty="0"/>
              <a:t>(+ присутствует в небольшом количестве,</a:t>
            </a:r>
          </a:p>
          <a:p>
            <a:pPr algn="ctr"/>
            <a:r>
              <a:rPr lang="ru-RU" sz="1600" b="1" i="1" dirty="0"/>
              <a:t>                       ++ присутствует достаточно много,</a:t>
            </a:r>
          </a:p>
          <a:p>
            <a:pPr algn="ctr"/>
            <a:r>
              <a:rPr lang="ru-RU" sz="1600" b="1" i="1" dirty="0"/>
              <a:t> - отсутствует)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556792"/>
          <a:ext cx="9143999" cy="51845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1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51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6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33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7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822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27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67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4830" marR="34830" marT="34830" marB="34830"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1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9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4830" marR="34830" marT="34830" marB="3483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4830" marR="34830" marT="34830" marB="3483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36059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и анализ анкетирования обучающихся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№ 1 г. Шатуры»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01439"/>
              </p:ext>
            </p:extLst>
          </p:nvPr>
        </p:nvGraphicFramePr>
        <p:xfrm>
          <a:off x="161762" y="1236388"/>
          <a:ext cx="8820473" cy="55446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{3C2FFA5D-87B4-456A-9821-1D502468CF0F}</a:tableStyleId>
              </a:tblPr>
              <a:tblGrid>
                <a:gridCol w="637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52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2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567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Вопросы</a:t>
                      </a:r>
                      <a:endParaRPr lang="ru-RU" sz="9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Да</a:t>
                      </a:r>
                      <a:endParaRPr lang="ru-RU" sz="9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Нет</a:t>
                      </a:r>
                      <a:endParaRPr lang="ru-RU" sz="9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433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1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Волнует ли вас проблема мусора в настоящее время?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40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433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2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Знаете ли вы что такое раздельный сбор отходов?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42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453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3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Применяете ли вы принцип раздельного сбора отходов в процессе своей жизнедеятельности?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44</a:t>
                      </a:r>
                      <a:endParaRPr lang="ru-RU" sz="16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5433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4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Вы готовы собирать отходы раздельно?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24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26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453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5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  <a:latin typeface="Calibri" panose="020F0502020204030204"/>
                          <a:ea typeface="Calibri" panose="020F0502020204030204"/>
                          <a:cs typeface="Times New Roman" panose="02020603050405020304"/>
                        </a:rPr>
                        <a:t>Е</a:t>
                      </a:r>
                      <a:r>
                        <a:rPr lang="ru-RU" sz="1600" dirty="0">
                          <a:effectLst/>
                          <a:latin typeface="+mn-lt"/>
                          <a:ea typeface="Calibri" panose="020F0502020204030204"/>
                          <a:cs typeface="Times New Roman" panose="02020603050405020304"/>
                        </a:rPr>
                        <a:t>сли во время прогулки у вас останется обёртка</a:t>
                      </a:r>
                      <a:r>
                        <a:rPr lang="ru-RU" sz="1600" baseline="0" dirty="0">
                          <a:effectLst/>
                          <a:latin typeface="+mn-lt"/>
                          <a:ea typeface="Calibri" panose="020F0502020204030204"/>
                          <a:cs typeface="Times New Roman" panose="02020603050405020304"/>
                        </a:rPr>
                        <a:t> (от мороженного и т.п.) вы выбросите её в урну?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8</a:t>
                      </a:r>
                      <a:endParaRPr lang="ru-RU" sz="16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42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3615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6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Увидев, что ваш знакомый или друг выбрасывают мусор в неустановленном месте, сделаете замечание?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40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453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7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</a:p>
                    <a:p>
                      <a:pPr algn="just">
                        <a:lnSpc>
                          <a:spcPts val="135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Гуляя по городу, парку или идя по школе видя мусор, вы подберете его и выбросите в урну?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dirty="0">
                          <a:effectLst/>
                        </a:rPr>
                        <a:t>39</a:t>
                      </a:r>
                      <a:endParaRPr lang="ru-RU" sz="160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5433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8</a:t>
                      </a:r>
                      <a:endParaRPr lang="ru-RU" sz="105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indent="2794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Знаете ли Вы, какой вред природе наносит мусор?</a:t>
                      </a:r>
                      <a:endParaRPr lang="ru-RU" sz="1600" b="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0">
                          <a:effectLst/>
                        </a:rPr>
                        <a:t>5</a:t>
                      </a:r>
                      <a:endParaRPr lang="ru-RU" sz="1600" b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 b="0" dirty="0">
                          <a:effectLst/>
                        </a:rPr>
                        <a:t>45</a:t>
                      </a:r>
                      <a:endParaRPr lang="ru-RU" sz="1600" b="0" dirty="0">
                        <a:effectLst/>
                        <a:latin typeface="Calibri" panose="020F0502020204030204"/>
                        <a:ea typeface="Calibri" panose="020F0502020204030204"/>
                        <a:cs typeface="Times New Roman" panose="02020603050405020304"/>
                      </a:endParaRPr>
                    </a:p>
                  </a:txBody>
                  <a:tcPr marL="58486" marR="5848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 учеников нашей школы владеют информацией о раздельном сборе мусора и готовы сортировать отходы отдельно,  но в меньшей степени сделают замечание другому человеку, если тот бросает мусор в неустановленном месте и не владеют информацией о негативном влиянии мусора на природу.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2536" y="116632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состава и количества мусора  моей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302968"/>
              </p:ext>
            </p:extLst>
          </p:nvPr>
        </p:nvGraphicFramePr>
        <p:xfrm>
          <a:off x="178636" y="764704"/>
          <a:ext cx="8694712" cy="63542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4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1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49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97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27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4799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Члены семьи (количество)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Отходы за один день, гр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кол-во мусора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(гр)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мусора в день на одного члена семьи (гр)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9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Пластик (</a:t>
                      </a:r>
                      <a:r>
                        <a:rPr lang="ru-RU" sz="1400" b="1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Стекло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Бумага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Металл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indent="-381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/>
                          <a:cs typeface="Times New Roman" panose="02020603050405020304" pitchFamily="18" charset="0"/>
                        </a:rPr>
                        <a:t>5 чел.</a:t>
                      </a:r>
                    </a:p>
                  </a:txBody>
                  <a:tcPr marL="52945" marR="5294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64</a:t>
                      </a:r>
                      <a:r>
                        <a:rPr lang="en-US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 10.09.2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665 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     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indent="-38100"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 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11. 09. 2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540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108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64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103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Суббота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</a:t>
                      </a:r>
                      <a:r>
                        <a:rPr lang="en-US" sz="1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5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Воскресение 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5.09.2</a:t>
                      </a:r>
                      <a:r>
                        <a:rPr lang="en-US" sz="12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114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9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1410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1460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36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720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779549">
                <a:tc gridSpan="8"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 в год: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</a:t>
                      </a:r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гр. *365дн. =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262,8</a:t>
                      </a:r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кг. - с человека в год. </a:t>
                      </a:r>
                    </a:p>
                    <a:p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</a:t>
                      </a:r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кг.*365дн.*5чел. =1т.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314</a:t>
                      </a:r>
                      <a:r>
                        <a:rPr lang="ru-RU" sz="18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кг. – с 5– х  членов семьи в год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/>
                        <a:cs typeface="Times New Roman" panose="02020603050405020304" pitchFamily="18" charset="0"/>
                      </a:endParaRPr>
                    </a:p>
                  </a:txBody>
                  <a:tcPr marL="52945" marR="5294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837506" y="0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608</TotalTime>
  <Words>1362</Words>
  <Application>Microsoft Office PowerPoint</Application>
  <PresentationFormat>Экран (4:3)</PresentationFormat>
  <Paragraphs>288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Муниципальное бюджетное общеобразовательное учреждение «Средняя общеобразовательная школа  № 1 г. Шатуры» (МБОУ «СОШ № 1 г. Шатуры»)         Экологический проект на тему:  «Поможем экологии вместе»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основе проведённого исследования, были приняты следующие решения:</vt:lpstr>
      <vt:lpstr>Презентация PowerPoint</vt:lpstr>
      <vt:lpstr>Сравнение качества  теплоотдачи в термосах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 1 г. Шатуры»        Экологический проект на тему:  «Мусор-проблема XXI века»</dc:title>
  <dc:creator>11</dc:creator>
  <cp:lastModifiedBy>Татьяна Дедёкина</cp:lastModifiedBy>
  <cp:revision>135</cp:revision>
  <dcterms:created xsi:type="dcterms:W3CDTF">2019-11-23T00:54:00Z</dcterms:created>
  <dcterms:modified xsi:type="dcterms:W3CDTF">2024-10-03T14:43:17Z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7C3B8CE4F07E42A98DC542079CF780BC</vt:lpwstr>
  </property>
  <property fmtid="{D5CDD505-2E9C-101B-9397-08002B2CF9AE}" pid="3" name="KSOProductBuildVer">
    <vt:lpwstr>1049-11.2.0.11214</vt:lpwstr>
  </property>
</Properties>
</file>