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без удобрений</c:v>
                </c:pt>
                <c:pt idx="1">
                  <c:v>микробные удобрения</c:v>
                </c:pt>
                <c:pt idx="2">
                  <c:v>минеральные удобрения</c:v>
                </c:pt>
                <c:pt idx="3">
                  <c:v>микробные и минеральные удобрения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400</c:v>
                </c:pt>
                <c:pt idx="1">
                  <c:v>720</c:v>
                </c:pt>
                <c:pt idx="2">
                  <c:v>780</c:v>
                </c:pt>
                <c:pt idx="3">
                  <c:v>950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73758542141230099"/>
          <c:y val="0.13208118751893419"/>
          <c:w val="0.24419134396355388"/>
          <c:h val="0.85883065737655406"/>
        </c:manualLayout>
      </c:layout>
      <c:txPr>
        <a:bodyPr rot="0" spcFirstLastPara="0" vertOverflow="ellipsis" vert="horz" wrap="square" anchor="ctr" anchorCtr="1"/>
        <a:lstStyle/>
        <a:p>
          <a:pPr>
            <a:defRPr lang="ru-RU"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lang="ru-RU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8.8113881598133645E-2"/>
          <c:y val="4.3650793650793711E-2"/>
          <c:w val="0.532407407407407"/>
          <c:h val="0.91269841269841534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без подкормки</c:v>
                </c:pt>
                <c:pt idx="1">
                  <c:v>минеральные удобрения</c:v>
                </c:pt>
                <c:pt idx="2">
                  <c:v>микробные удобрения</c:v>
                </c:pt>
                <c:pt idx="3">
                  <c:v>минеральные и микробные удобрения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13.5</c:v>
                </c:pt>
                <c:pt idx="1">
                  <c:v>18.8</c:v>
                </c:pt>
                <c:pt idx="2">
                  <c:v>20.6</c:v>
                </c:pt>
                <c:pt idx="3">
                  <c:v>33.5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73249137260620201"/>
          <c:y val="0.13800302480076618"/>
          <c:w val="0.26251180358829102"/>
          <c:h val="0.84351713859910604"/>
        </c:manualLayout>
      </c:layout>
      <c:txPr>
        <a:bodyPr rot="0" spcFirstLastPara="0" vertOverflow="ellipsis" vert="horz" wrap="square" anchor="ctr" anchorCtr="1"/>
        <a:lstStyle/>
        <a:p>
          <a:pPr>
            <a:defRPr lang="ru-RU"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lang="ru-RU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18.09.2024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18.09.2024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18.09.2024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18.09.2024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universityagro.ru/%d1%80%d0%b0%d1%81%d1%82%d0%b5%d0%bd%d0%b8%d0%b5%d0%b2%d0%be%d0%b4%d1%81%d1%82%d0%b2%d0%be/%d1%81%d0%b0%d1%85%d0%b0%d1%80%d0%be%d0%bd%d0%be%d1%81%d0%bd%d1%8b%d0%b5-%d0%ba%d1%83%d0%bb%d1%8c%d1%82%d1%83%d1%80%d1%8b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28737"/>
            <a:ext cx="7772400" cy="2171714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«Оценка влияния внесения минеральных и бактериальных удобрений на рост сахарной свеклы»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Воронова Екатерина , 10 класс</a:t>
            </a:r>
            <a:r>
              <a:rPr lang="ru-RU" dirty="0" smtClean="0">
                <a:solidFill>
                  <a:schemeClr val="tx1"/>
                </a:solidFill>
              </a:rPr>
              <a:t>;  </a:t>
            </a:r>
            <a:r>
              <a:rPr lang="ru-RU" dirty="0" err="1" smtClean="0">
                <a:solidFill>
                  <a:schemeClr val="tx1"/>
                </a:solidFill>
              </a:rPr>
              <a:t>Коропенко</a:t>
            </a:r>
            <a:r>
              <a:rPr lang="ru-RU" dirty="0" smtClean="0">
                <a:solidFill>
                  <a:schemeClr val="tx1"/>
                </a:solidFill>
              </a:rPr>
              <a:t> Александр, 10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Руководитель: учитель биологии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                  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Косова Елена Анатольевна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Взвесили корнеплоды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aseline="-25000" dirty="0" smtClean="0"/>
              <a:t>Средний </a:t>
            </a:r>
            <a:r>
              <a:rPr lang="ru-RU" baseline="-25000" dirty="0" smtClean="0"/>
              <a:t>вес корнеплода</a:t>
            </a:r>
            <a:endParaRPr lang="ru-RU" dirty="0" smtClean="0"/>
          </a:p>
          <a:p>
            <a:r>
              <a:rPr lang="ru-RU" baseline="-25000" dirty="0" smtClean="0"/>
              <a:t>растения, которые не подкармливали удобрениями</a:t>
            </a:r>
            <a:endParaRPr lang="ru-RU" dirty="0" smtClean="0"/>
          </a:p>
          <a:p>
            <a:r>
              <a:rPr lang="ru-RU" baseline="-25000" dirty="0" smtClean="0"/>
              <a:t>13,5 грамм</a:t>
            </a:r>
            <a:endParaRPr lang="ru-RU" dirty="0" smtClean="0"/>
          </a:p>
          <a:p>
            <a:r>
              <a:rPr lang="ru-RU" baseline="-25000" dirty="0" smtClean="0"/>
              <a:t>растения, которые подкармливали микробными удобрениями</a:t>
            </a:r>
            <a:endParaRPr lang="ru-RU" dirty="0" smtClean="0"/>
          </a:p>
          <a:p>
            <a:r>
              <a:rPr lang="ru-RU" baseline="-25000" dirty="0" smtClean="0"/>
              <a:t>18,8 грамм</a:t>
            </a:r>
            <a:endParaRPr lang="ru-RU" dirty="0" smtClean="0"/>
          </a:p>
          <a:p>
            <a:r>
              <a:rPr lang="ru-RU" baseline="-25000" dirty="0" smtClean="0"/>
              <a:t>растения, которые подкармливали минеральными  удобрениями</a:t>
            </a:r>
            <a:endParaRPr lang="ru-RU" dirty="0" smtClean="0"/>
          </a:p>
          <a:p>
            <a:r>
              <a:rPr lang="ru-RU" baseline="-25000" dirty="0" smtClean="0"/>
              <a:t>20,6 грамм</a:t>
            </a:r>
            <a:endParaRPr lang="ru-RU" dirty="0" smtClean="0"/>
          </a:p>
          <a:p>
            <a:r>
              <a:rPr lang="ru-RU" baseline="-25000" dirty="0" smtClean="0"/>
              <a:t>растения, которые подкармливали микробными и минеральными  удобрениями</a:t>
            </a:r>
            <a:endParaRPr lang="ru-RU" dirty="0" smtClean="0"/>
          </a:p>
          <a:p>
            <a:r>
              <a:rPr lang="ru-RU" baseline="-25000" dirty="0" smtClean="0"/>
              <a:t>33,5 грамм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357188"/>
          <a:ext cx="8229600" cy="5768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Исследование почвы: </a:t>
            </a:r>
            <a:r>
              <a:rPr lang="ru-RU" dirty="0" smtClean="0"/>
              <a:t>Гранулометрический состав почвы определяли мокрым методом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Изображение 23" descr="IMG_20240912_144354"/>
          <p:cNvPicPr/>
          <p:nvPr/>
        </p:nvPicPr>
        <p:blipFill>
          <a:blip r:embed="rId2"/>
          <a:stretch>
            <a:fillRect/>
          </a:stretch>
        </p:blipFill>
        <p:spPr>
          <a:xfrm>
            <a:off x="928662" y="2285992"/>
            <a:ext cx="1857388" cy="2857520"/>
          </a:xfrm>
          <a:prstGeom prst="rect">
            <a:avLst/>
          </a:prstGeom>
        </p:spPr>
      </p:pic>
      <p:pic>
        <p:nvPicPr>
          <p:cNvPr id="5" name="Изображение 25" descr="IMG_20240912_14454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86116" y="2214554"/>
            <a:ext cx="2000264" cy="2928958"/>
          </a:xfrm>
          <a:prstGeom prst="rect">
            <a:avLst/>
          </a:prstGeom>
        </p:spPr>
      </p:pic>
      <p:pic>
        <p:nvPicPr>
          <p:cNvPr id="6" name="Изображение 26" descr="IMG_20240912_144713"/>
          <p:cNvPicPr/>
          <p:nvPr/>
        </p:nvPicPr>
        <p:blipFill>
          <a:blip r:embed="rId4"/>
          <a:stretch>
            <a:fillRect/>
          </a:stretch>
        </p:blipFill>
        <p:spPr>
          <a:xfrm>
            <a:off x="5715008" y="2285992"/>
            <a:ext cx="2061210" cy="2857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Определение плотности почвы</a:t>
            </a:r>
            <a:endParaRPr lang="ru-RU" dirty="0"/>
          </a:p>
        </p:txBody>
      </p:sp>
      <p:pic>
        <p:nvPicPr>
          <p:cNvPr id="4" name="Содержимое 3" descr="C:\Users\!\Desktop\IMG_20240912_14435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928802"/>
            <a:ext cx="2357454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!\Desktop\IMG_20240912_14495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2000240"/>
            <a:ext cx="2428892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!\Desktop\IMG_20240912_14484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2000240"/>
            <a:ext cx="2143140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Определение </a:t>
            </a:r>
            <a:r>
              <a:rPr lang="ru-RU" dirty="0" err="1" smtClean="0"/>
              <a:t>рН</a:t>
            </a:r>
            <a:r>
              <a:rPr lang="ru-RU" dirty="0" smtClean="0"/>
              <a:t>  почвы</a:t>
            </a:r>
            <a:endParaRPr lang="ru-RU" dirty="0"/>
          </a:p>
        </p:txBody>
      </p:sp>
      <p:pic>
        <p:nvPicPr>
          <p:cNvPr id="4" name="Содержимое 3" descr="C:\Users\!\Desktop\IMG_20240916_10445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071678"/>
            <a:ext cx="207170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!\Desktop\IMG_20240916_10465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44485" y="2071678"/>
            <a:ext cx="225503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!\Desktop\IMG_20240916_10461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2143116"/>
            <a:ext cx="207170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 fontScale="40000" lnSpcReduction="20000"/>
          </a:bodyPr>
          <a:lstStyle/>
          <a:p>
            <a:r>
              <a:rPr lang="ru-RU" sz="3400" dirty="0" smtClean="0"/>
              <a:t>1.Согласно гранулометрическому составу почвы на почва относится к легкосуглинистой. Для получения урожая на такой почве необходимо обязательное внесение удобрений.</a:t>
            </a:r>
          </a:p>
          <a:p>
            <a:r>
              <a:rPr lang="ru-RU" sz="3400" dirty="0" smtClean="0"/>
              <a:t>2.Плотность почвы равна 0,86 г/см</a:t>
            </a:r>
            <a:r>
              <a:rPr lang="ru-RU" sz="3400" baseline="30000" dirty="0" smtClean="0"/>
              <a:t> 3</a:t>
            </a:r>
            <a:r>
              <a:rPr lang="ru-RU" sz="3400" dirty="0" smtClean="0"/>
              <a:t> , что соответствует суглинистым почвам.</a:t>
            </a:r>
          </a:p>
          <a:p>
            <a:r>
              <a:rPr lang="ru-RU" sz="3400" dirty="0" smtClean="0"/>
              <a:t>3.При определении агрегатного состава почвы выяснилось, что количество агрегатов составило 45 %, что соответствует хорошему агрегатному состоянию почвы.</a:t>
            </a:r>
          </a:p>
          <a:p>
            <a:r>
              <a:rPr lang="ru-RU" sz="3400" dirty="0" smtClean="0"/>
              <a:t>4.Согласно шкале </a:t>
            </a:r>
            <a:r>
              <a:rPr lang="ru-RU" sz="3400" dirty="0" err="1" smtClean="0"/>
              <a:t>рН</a:t>
            </a:r>
            <a:r>
              <a:rPr lang="ru-RU" sz="3400" dirty="0" smtClean="0"/>
              <a:t> реакция среды – нейтральная.</a:t>
            </a:r>
          </a:p>
          <a:p>
            <a:r>
              <a:rPr lang="ru-RU" sz="3400" dirty="0" smtClean="0"/>
              <a:t>5.Так как уход за растениями отличался только во внесении удобрений, мы можем сделать вывод, что больше листовая масса и корнеплоды у сахарной свеклы, которую обрабатывали  минеральными и микробными удобрениями. Они содержали необходимые макроэлементы для роста и развития сахарной свеклы , а так же повышенное количество  азота, который был  и в составе минеральных удобрений , и азот от вносимого азотобактера.  У растений, которые подкармливали только микробными удобрениями, были крупные листья и большая листовая масса, но небольшие корнеплоды, так как азот для вегетативной массы растения получали за счет Азотобактера, а калий для формирования корнеплодов не вносился в почву. Растения, подкармливаемые только минеральными удобрениями, имели хорошую листовую массу и корнеплоды, но листья были меньше, чем у тех, которые подкармливали минеральными и микробными удобрениями.</a:t>
            </a:r>
          </a:p>
          <a:p>
            <a:r>
              <a:rPr lang="ru-RU" sz="3400" dirty="0" smtClean="0"/>
              <a:t>Самый маленький урожай получен от растений, которые не подкармливали удобрениями.</a:t>
            </a:r>
          </a:p>
          <a:p>
            <a:r>
              <a:rPr lang="ru-RU" sz="3400" dirty="0" smtClean="0"/>
              <a:t>       Наша гипотеза частично подтвердилась.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r>
              <a:rPr lang="ru-RU" b="1" dirty="0" smtClean="0"/>
              <a:t>Сахарная свекла</a:t>
            </a:r>
            <a:r>
              <a:rPr lang="ru-RU" dirty="0" smtClean="0"/>
              <a:t> — техническая (пропашная),  </a:t>
            </a:r>
            <a:r>
              <a:rPr lang="ru-RU" dirty="0" smtClean="0">
                <a:hlinkClick r:id="rId2"/>
              </a:rPr>
              <a:t>сахароносная</a:t>
            </a:r>
            <a:r>
              <a:rPr lang="ru-RU" dirty="0" smtClean="0"/>
              <a:t> сельскохозяйственная культура, служит сырьем для производства сахара. Сахарная свекла возделывается главным образом для производства сахара, также используется в кормовых </a:t>
            </a:r>
            <a:r>
              <a:rPr lang="ru-RU" dirty="0" err="1" smtClean="0"/>
              <a:t>целях.По</a:t>
            </a:r>
            <a:r>
              <a:rPr lang="ru-RU" dirty="0" smtClean="0"/>
              <a:t> кормовому значению сахарная свекла превосходит кормовую. Патока используется в кондитерской и пищевой промышленности.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Цель: </a:t>
            </a:r>
            <a:r>
              <a:rPr lang="ru-RU" dirty="0" smtClean="0"/>
              <a:t>изучить влияние</a:t>
            </a:r>
            <a:r>
              <a:rPr lang="ru-RU" b="1" dirty="0" smtClean="0"/>
              <a:t>  </a:t>
            </a:r>
            <a:r>
              <a:rPr lang="ru-RU" dirty="0" smtClean="0"/>
              <a:t>внесения минеральных и бактериальных удобрений на рост сахарной свеклы.</a:t>
            </a:r>
          </a:p>
          <a:p>
            <a:r>
              <a:rPr lang="ru-RU" b="1" dirty="0" smtClean="0"/>
              <a:t>Задачи: </a:t>
            </a:r>
            <a:endParaRPr lang="ru-RU" dirty="0" smtClean="0"/>
          </a:p>
          <a:p>
            <a:r>
              <a:rPr lang="ru-RU" dirty="0" smtClean="0"/>
              <a:t>1.Изучить  особенности почвы  под посев сахарной свеклы : определить   гранулометрический состав почвы, агрофизические показатели ( плотность, агрегатный состав, </a:t>
            </a:r>
            <a:r>
              <a:rPr lang="ru-RU" dirty="0" err="1" smtClean="0"/>
              <a:t>рН</a:t>
            </a:r>
            <a:r>
              <a:rPr lang="ru-RU" dirty="0" smtClean="0"/>
              <a:t> ).</a:t>
            </a:r>
          </a:p>
          <a:p>
            <a:r>
              <a:rPr lang="ru-RU" dirty="0" smtClean="0"/>
              <a:t>2.Посеять семена сахарной свеклы.</a:t>
            </a:r>
          </a:p>
          <a:p>
            <a:r>
              <a:rPr lang="ru-RU" dirty="0" smtClean="0"/>
              <a:t>3.Вырастить сахарную свеклу , используя  для подкормки минеральные и бактериальные удобрения. </a:t>
            </a:r>
          </a:p>
          <a:p>
            <a:r>
              <a:rPr lang="ru-RU" dirty="0" smtClean="0"/>
              <a:t>4.Сделать вывод  о влиянии</a:t>
            </a:r>
            <a:r>
              <a:rPr lang="ru-RU" b="1" dirty="0" smtClean="0"/>
              <a:t>  </a:t>
            </a:r>
            <a:r>
              <a:rPr lang="ru-RU" dirty="0" smtClean="0"/>
              <a:t>внесения минеральных и бактериальных удобрений на рост сахарной свеклы.</a:t>
            </a:r>
          </a:p>
          <a:p>
            <a:r>
              <a:rPr lang="ru-RU" b="1" dirty="0" smtClean="0"/>
              <a:t>Гипотеза: </a:t>
            </a:r>
            <a:r>
              <a:rPr lang="ru-RU" dirty="0" smtClean="0"/>
              <a:t>у растений, удобряемых микробными и минеральными удобрениями, будет больше листовая масса и корнеплоды</a:t>
            </a:r>
            <a:r>
              <a:rPr lang="ru-RU" dirty="0" smtClean="0"/>
              <a:t>.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Методики исследований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ОПРЕДЕЛЕНИЕ </a:t>
            </a:r>
            <a:r>
              <a:rPr lang="ru-RU" dirty="0" smtClean="0"/>
              <a:t>ГРАНУЛОМЕТРИЧЕСКОГО СОСТАВА ПОЧВЫ. </a:t>
            </a:r>
            <a:endParaRPr lang="ru-RU" dirty="0" smtClean="0"/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dirty="0" smtClean="0"/>
              <a:t>АГРОФИЗИЧЕСКИЕ ПОКАЗАТЕЛИ ПОЧВЫ</a:t>
            </a:r>
          </a:p>
          <a:p>
            <a:pPr marL="514350" indent="-514350">
              <a:buFontTx/>
              <a:buChar char="-"/>
            </a:pPr>
            <a:r>
              <a:rPr lang="ru-RU" dirty="0" smtClean="0"/>
              <a:t>плотность;</a:t>
            </a:r>
          </a:p>
          <a:p>
            <a:pPr marL="514350" indent="-514350">
              <a:buFontTx/>
              <a:buChar char="-"/>
            </a:pPr>
            <a:r>
              <a:rPr lang="ru-RU" dirty="0" smtClean="0"/>
              <a:t>а</a:t>
            </a:r>
            <a:r>
              <a:rPr lang="ru-RU" dirty="0" smtClean="0"/>
              <a:t>грегатный состав почвы;</a:t>
            </a:r>
          </a:p>
          <a:p>
            <a:pPr marL="514350" indent="-514350">
              <a:buFontTx/>
              <a:buChar char="-"/>
            </a:pPr>
            <a:r>
              <a:rPr lang="ru-RU" dirty="0" smtClean="0"/>
              <a:t>и</a:t>
            </a:r>
            <a:r>
              <a:rPr lang="ru-RU" dirty="0" smtClean="0"/>
              <a:t>змерение </a:t>
            </a:r>
            <a:r>
              <a:rPr lang="ru-RU" dirty="0" err="1" smtClean="0"/>
              <a:t>рН</a:t>
            </a:r>
            <a:r>
              <a:rPr lang="ru-RU" dirty="0" smtClean="0"/>
              <a:t> почвы</a:t>
            </a:r>
          </a:p>
          <a:p>
            <a:pPr marL="514350" indent="-514350">
              <a:buNone/>
            </a:pPr>
            <a:r>
              <a:rPr lang="ru-RU" dirty="0" smtClean="0"/>
              <a:t>3.Посев семян , подкормка, наблюдение за ростом и развитием сахарной свеклы</a:t>
            </a:r>
            <a:endParaRPr lang="ru-RU" dirty="0" smtClean="0"/>
          </a:p>
          <a:p>
            <a:pPr marL="514350" indent="-51435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/>
          <a:lstStyle/>
          <a:p>
            <a:r>
              <a:rPr lang="ru-RU" dirty="0" smtClean="0"/>
              <a:t>Посадили семена сахарной свеклы «Вулкан» 15.06 по схеме, подкормили. Первые всходы появились 23.06, 04.07 </a:t>
            </a:r>
            <a:r>
              <a:rPr lang="ru-RU" dirty="0" err="1" smtClean="0"/>
              <a:t>повились</a:t>
            </a:r>
            <a:r>
              <a:rPr lang="ru-RU" dirty="0" smtClean="0"/>
              <a:t> первые настоящие листочки</a:t>
            </a:r>
          </a:p>
          <a:p>
            <a:endParaRPr lang="ru-RU" dirty="0"/>
          </a:p>
        </p:txBody>
      </p:sp>
      <p:pic>
        <p:nvPicPr>
          <p:cNvPr id="4" name="Рисунок 3" descr="C:\Users\!\Desktop\IMG_20240706_155406.jpg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285852" y="3071810"/>
            <a:ext cx="200026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!\Desktop\IMG_20240721_084038.jpg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571868" y="2714620"/>
            <a:ext cx="2401032" cy="2391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!\Desktop\IMG_20240729_192145.jpg"/>
          <p:cNvPicPr/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6286512" y="3000372"/>
            <a:ext cx="192882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Растения подкармливались по схеме</a:t>
            </a:r>
            <a:endParaRPr lang="ru-RU" dirty="0"/>
          </a:p>
        </p:txBody>
      </p:sp>
      <p:pic>
        <p:nvPicPr>
          <p:cNvPr id="4" name="Содержимое 3" descr="C:\Users\!\Desktop\IMG_20240811_20091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42976" y="1785926"/>
            <a:ext cx="192882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!\Desktop\IMG_20240816_182051.jpg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143240" y="2357430"/>
            <a:ext cx="200026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!\Desktop\IMG_20240825_183127.jpg"/>
          <p:cNvPicPr/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5214942" y="2928934"/>
            <a:ext cx="207170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Выкопанные растения разложили , исходя из подкормки</a:t>
            </a:r>
            <a:endParaRPr lang="ru-RU" dirty="0"/>
          </a:p>
        </p:txBody>
      </p:sp>
      <p:pic>
        <p:nvPicPr>
          <p:cNvPr id="4" name="Содержимое 3" descr="C:\Users\!\Desktop\IMG_20240907_104129_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28728" y="1785926"/>
            <a:ext cx="550072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Взвесили ботву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aseline="-25000" dirty="0" smtClean="0"/>
              <a:t>растения</a:t>
            </a:r>
            <a:r>
              <a:rPr lang="ru-RU" baseline="-25000" dirty="0" smtClean="0"/>
              <a:t>, которые не подкармливали </a:t>
            </a:r>
            <a:r>
              <a:rPr lang="ru-RU" baseline="-25000" dirty="0" smtClean="0"/>
              <a:t>удобрениями-</a:t>
            </a:r>
            <a:endParaRPr lang="ru-RU" dirty="0" smtClean="0"/>
          </a:p>
          <a:p>
            <a:pPr>
              <a:buNone/>
            </a:pPr>
            <a:r>
              <a:rPr lang="ru-RU" baseline="-25000" dirty="0" smtClean="0"/>
              <a:t> 400 грамм;</a:t>
            </a:r>
            <a:endParaRPr lang="ru-RU" dirty="0" smtClean="0"/>
          </a:p>
          <a:p>
            <a:r>
              <a:rPr lang="ru-RU" baseline="-25000" dirty="0" smtClean="0"/>
              <a:t>растения, которые подкармливали микробными </a:t>
            </a:r>
            <a:r>
              <a:rPr lang="ru-RU" baseline="-25000" dirty="0" smtClean="0"/>
              <a:t>удобрениями - </a:t>
            </a:r>
            <a:endParaRPr lang="ru-RU" dirty="0" smtClean="0"/>
          </a:p>
          <a:p>
            <a:pPr>
              <a:buNone/>
            </a:pPr>
            <a:r>
              <a:rPr lang="ru-RU" baseline="-25000" dirty="0" smtClean="0"/>
              <a:t>   720 грамм;</a:t>
            </a:r>
            <a:endParaRPr lang="ru-RU" dirty="0" smtClean="0"/>
          </a:p>
          <a:p>
            <a:r>
              <a:rPr lang="ru-RU" baseline="-25000" dirty="0" smtClean="0"/>
              <a:t>растения, которые подкармливали минеральными  </a:t>
            </a:r>
            <a:r>
              <a:rPr lang="ru-RU" baseline="-25000" dirty="0" smtClean="0"/>
              <a:t>удобрениями - </a:t>
            </a:r>
            <a:endParaRPr lang="ru-RU" dirty="0" smtClean="0"/>
          </a:p>
          <a:p>
            <a:pPr>
              <a:buNone/>
            </a:pPr>
            <a:r>
              <a:rPr lang="ru-RU" baseline="-25000" dirty="0" smtClean="0"/>
              <a:t>  780 грамм; </a:t>
            </a:r>
            <a:endParaRPr lang="ru-RU" dirty="0" smtClean="0"/>
          </a:p>
          <a:p>
            <a:r>
              <a:rPr lang="ru-RU" baseline="-25000" dirty="0" smtClean="0"/>
              <a:t>растения, которые подкармливали микробными и минеральными  </a:t>
            </a:r>
            <a:r>
              <a:rPr lang="ru-RU" baseline="-25000" dirty="0" smtClean="0"/>
              <a:t>удобрениями</a:t>
            </a:r>
            <a:r>
              <a:rPr lang="ru-RU" dirty="0" smtClean="0"/>
              <a:t>  - </a:t>
            </a:r>
            <a:r>
              <a:rPr lang="ru-RU" baseline="-25000" dirty="0" smtClean="0"/>
              <a:t>950 </a:t>
            </a:r>
            <a:r>
              <a:rPr lang="ru-RU" baseline="-25000" dirty="0" smtClean="0"/>
              <a:t>грамм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540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000108"/>
          <a:ext cx="8229600" cy="5126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16</TotalTime>
  <Words>504</Words>
  <PresentationFormat>Экран (4:3)</PresentationFormat>
  <Paragraphs>51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Изящная</vt:lpstr>
      <vt:lpstr>«Оценка влияния внесения минеральных и бактериальных удобрений на рост сахарной свеклы» </vt:lpstr>
      <vt:lpstr>Слайд 2</vt:lpstr>
      <vt:lpstr>Слайд 3</vt:lpstr>
      <vt:lpstr>Методики исследований</vt:lpstr>
      <vt:lpstr>Слайд 5</vt:lpstr>
      <vt:lpstr>Растения подкармливались по схеме</vt:lpstr>
      <vt:lpstr>Выкопанные растения разложили , исходя из подкормки</vt:lpstr>
      <vt:lpstr>Взвесили ботву</vt:lpstr>
      <vt:lpstr>Слайд 9</vt:lpstr>
      <vt:lpstr>Взвесили корнеплоды</vt:lpstr>
      <vt:lpstr>Слайд 11</vt:lpstr>
      <vt:lpstr>Исследование почвы: Гранулометрический состав почвы определяли мокрым методом</vt:lpstr>
      <vt:lpstr>Определение плотности почвы</vt:lpstr>
      <vt:lpstr>Определение рН  почвы</vt:lpstr>
      <vt:lpstr>Выводы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«Оценка влияния внесения минеральных и бактериальных удобрений на рост сахарной свеклы» </dc:title>
  <dc:creator>!</dc:creator>
  <cp:lastModifiedBy>!</cp:lastModifiedBy>
  <cp:revision>4</cp:revision>
  <dcterms:created xsi:type="dcterms:W3CDTF">2024-09-18T07:47:34Z</dcterms:created>
  <dcterms:modified xsi:type="dcterms:W3CDTF">2024-09-18T08:14:14Z</dcterms:modified>
</cp:coreProperties>
</file>