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8" r:id="rId11"/>
    <p:sldId id="264" r:id="rId12"/>
    <p:sldId id="263" r:id="rId13"/>
    <p:sldId id="269" r:id="rId14"/>
    <p:sldId id="270" r:id="rId15"/>
    <p:sldId id="265" r:id="rId16"/>
  </p:sldIdLst>
  <p:sldSz cx="14630400" cy="8229600"/>
  <p:notesSz cx="8229600" cy="146304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Tomorrow" panose="020B0604020202020204" charset="0"/>
      <p:regular r:id="rId22"/>
    </p:embeddedFont>
    <p:embeddedFont>
      <p:font typeface="Tomorrow Semi Bold" panose="020B0604020202020204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Pack by Diakov" initials="RbD" lastIdx="2" clrIdx="0">
    <p:extLst>
      <p:ext uri="{19B8F6BF-5375-455C-9EA6-DF929625EA0E}">
        <p15:presenceInfo xmlns:p15="http://schemas.microsoft.com/office/powerpoint/2012/main" userId="RePack by Diako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61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2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FEFE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CFC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9945"/>
            <a:ext cx="7330966" cy="47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4630400" cy="969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ГБПОУ </a:t>
            </a:r>
            <a:r>
              <a:rPr lang="ru-RU" sz="2400" dirty="0"/>
              <a:t>МО “Коломенский аграрный колледж имени Н.Т. Козлова”</a:t>
            </a:r>
          </a:p>
          <a:p>
            <a:pPr algn="ctr"/>
            <a:endParaRPr lang="ru-RU" sz="2000" dirty="0"/>
          </a:p>
          <a:p>
            <a:pPr algn="ctr"/>
            <a:r>
              <a:rPr lang="ru-RU" sz="2400" dirty="0"/>
              <a:t>Всероссийский конкурс юных исследователей окружающей среды им. Б.В. Всесвятского.</a:t>
            </a:r>
          </a:p>
          <a:p>
            <a:pPr algn="ctr"/>
            <a:r>
              <a:rPr lang="ru-RU" sz="2400" dirty="0"/>
              <a:t>В номинации: «Микология, Лихенология, Альгология</a:t>
            </a:r>
            <a:r>
              <a:rPr lang="ru-RU" sz="2400" dirty="0" smtClean="0"/>
              <a:t>»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ПРОЕКТНАЯ РАБОТА</a:t>
            </a:r>
            <a:endParaRPr lang="ru-RU" sz="3200" dirty="0" smtClean="0"/>
          </a:p>
          <a:p>
            <a:pPr algn="ctr"/>
            <a:r>
              <a:rPr lang="ru-RU" sz="3200" dirty="0" smtClean="0"/>
              <a:t>«</a:t>
            </a:r>
            <a:r>
              <a:rPr lang="ru-RU" sz="3200" dirty="0"/>
              <a:t>Исследование биологических, экологических особенностей и выявление практического применения лишайников»</a:t>
            </a:r>
          </a:p>
          <a:p>
            <a:r>
              <a:rPr lang="ru-RU" sz="2000" dirty="0"/>
              <a:t>                                                                                            </a:t>
            </a:r>
          </a:p>
          <a:p>
            <a:pPr algn="r"/>
            <a:r>
              <a:rPr lang="ru-RU" sz="2000" dirty="0"/>
              <a:t>                                                                                </a:t>
            </a:r>
            <a:endParaRPr lang="ru-RU" sz="2000" dirty="0" smtClean="0"/>
          </a:p>
          <a:p>
            <a:pPr algn="r"/>
            <a:endParaRPr lang="ru-RU" sz="2000" dirty="0"/>
          </a:p>
          <a:p>
            <a:pPr algn="r"/>
            <a:r>
              <a:rPr lang="ru-RU" sz="2000" dirty="0" smtClean="0"/>
              <a:t>Выполнила</a:t>
            </a:r>
            <a:r>
              <a:rPr lang="ru-RU" sz="2000" dirty="0"/>
              <a:t>:</a:t>
            </a:r>
          </a:p>
          <a:p>
            <a:pPr algn="r"/>
            <a:r>
              <a:rPr lang="ru-RU" sz="2000" dirty="0"/>
              <a:t>                                                                            Студентка 1 курса, направления </a:t>
            </a:r>
          </a:p>
          <a:p>
            <a:pPr algn="r"/>
            <a:r>
              <a:rPr lang="ru-RU" sz="2000" dirty="0"/>
              <a:t>                                                                             «Ветеринария» группа 142</a:t>
            </a:r>
          </a:p>
          <a:p>
            <a:pPr algn="r"/>
            <a:r>
              <a:rPr lang="ru-RU" sz="2000" dirty="0"/>
              <a:t>                                                                               </a:t>
            </a:r>
            <a:r>
              <a:rPr lang="ru-RU" sz="2000" dirty="0" err="1"/>
              <a:t>Яснова</a:t>
            </a:r>
            <a:r>
              <a:rPr lang="ru-RU" sz="2000" dirty="0"/>
              <a:t> Наталья.</a:t>
            </a:r>
          </a:p>
          <a:p>
            <a:pPr algn="r"/>
            <a:r>
              <a:rPr lang="ru-RU" sz="2000" dirty="0"/>
              <a:t>                                                                              Московская область,</a:t>
            </a:r>
          </a:p>
          <a:p>
            <a:pPr algn="r"/>
            <a:r>
              <a:rPr lang="ru-RU" sz="2000" dirty="0"/>
              <a:t>                                                                           Коломенский г. о.,</a:t>
            </a:r>
          </a:p>
          <a:p>
            <a:pPr algn="r"/>
            <a:r>
              <a:rPr lang="ru-RU" sz="2000" dirty="0"/>
              <a:t>                                                  </a:t>
            </a:r>
          </a:p>
          <a:p>
            <a:pPr algn="r"/>
            <a:r>
              <a:rPr lang="ru-RU" sz="2000" dirty="0"/>
              <a:t>                                                                           Руководитель: </a:t>
            </a:r>
          </a:p>
          <a:p>
            <a:pPr algn="r"/>
            <a:r>
              <a:rPr lang="ru-RU" sz="2000" dirty="0"/>
              <a:t>                                                                               Мусатова Анастасия Юрьевна.</a:t>
            </a:r>
          </a:p>
          <a:p>
            <a:pPr algn="r"/>
            <a:r>
              <a:rPr lang="ru-RU" sz="2000" dirty="0"/>
              <a:t>                                                                                Преподаватель химии и </a:t>
            </a:r>
          </a:p>
          <a:p>
            <a:pPr algn="r"/>
            <a:r>
              <a:rPr lang="ru-RU" sz="2000" dirty="0"/>
              <a:t>                                                                                 Проектной деятельности</a:t>
            </a:r>
          </a:p>
          <a:p>
            <a:pPr algn="r"/>
            <a:r>
              <a:rPr lang="ru-RU" sz="2000" dirty="0"/>
              <a:t>                                                                      ГБПОУ МО “Коломенский аграрный колледж имени Н.Т. Козлова”</a:t>
            </a:r>
          </a:p>
          <a:p>
            <a:pPr algn="r"/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066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819694"/>
              </p:ext>
            </p:extLst>
          </p:nvPr>
        </p:nvGraphicFramePr>
        <p:xfrm>
          <a:off x="-1" y="978570"/>
          <a:ext cx="14630400" cy="5422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385805651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650930231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147096391"/>
                    </a:ext>
                  </a:extLst>
                </a:gridCol>
              </a:tblGrid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Кокосовое масло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450 р/кг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45 руб/100гр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213649178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Пальмовое масло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500 р/кг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37,5 руб/75гр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2608867211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Оливковое масло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400 р/500гр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100 руб/125гр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727497271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Какао баттер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180 р/100 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90 руб/50гр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983922495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Миндальное масло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150 р/50 мл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75 руб/25гр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3524840800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Сушеный лишайник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331/50гр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132руб/20гр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1860411459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NaOH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250 р/кг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13,1 руб/52.27гр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1669508024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Вода дистиллированная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1, 5 литр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50 руб/123.75гр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720735115"/>
                  </a:ext>
                </a:extLst>
              </a:tr>
              <a:tr h="602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Итог: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542.6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66675" marB="66675"/>
                </a:tc>
                <a:extLst>
                  <a:ext uri="{0D108BD9-81ED-4DB2-BD59-A6C34878D82A}">
                    <a16:rowId xmlns:a16="http://schemas.microsoft.com/office/drawing/2014/main" val="1194117479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1" y="6400800"/>
            <a:ext cx="57071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Себестоимость продуктов 580гр мыла – 542 рубля.</a:t>
            </a:r>
            <a:b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учета электроэнергии.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5630" y="-221"/>
            <a:ext cx="1488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4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Смета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07773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30183" y="725805"/>
            <a:ext cx="7656433" cy="13280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200"/>
              </a:lnSpc>
              <a:buNone/>
            </a:pPr>
            <a:r>
              <a:rPr lang="en-US" sz="41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Приготовление Раствора с Экстрактом Лишайника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6230183" y="2611636"/>
            <a:ext cx="478155" cy="478155"/>
          </a:xfrm>
          <a:prstGeom prst="roundRect">
            <a:avLst>
              <a:gd name="adj" fmla="val 6667"/>
            </a:avLst>
          </a:prstGeom>
          <a:solidFill>
            <a:srgbClr val="F0EAEA"/>
          </a:solidFill>
          <a:ln/>
        </p:spPr>
      </p:sp>
      <p:sp>
        <p:nvSpPr>
          <p:cNvPr id="5" name="Text 2"/>
          <p:cNvSpPr/>
          <p:nvPr/>
        </p:nvSpPr>
        <p:spPr>
          <a:xfrm>
            <a:off x="6396633" y="2691289"/>
            <a:ext cx="145137" cy="318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</a:t>
            </a:r>
            <a:endParaRPr lang="en-US" sz="2500" dirty="0"/>
          </a:p>
        </p:txBody>
      </p:sp>
      <p:sp>
        <p:nvSpPr>
          <p:cNvPr id="6" name="Text 3"/>
          <p:cNvSpPr/>
          <p:nvPr/>
        </p:nvSpPr>
        <p:spPr>
          <a:xfrm>
            <a:off x="6920746" y="2611636"/>
            <a:ext cx="3691057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Измельчение Лишайника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6920746" y="3070979"/>
            <a:ext cx="6965871" cy="34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 "</a:t>
            </a:r>
            <a:r>
              <a:rPr lang="en-US" sz="165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Ус</a:t>
            </a:r>
            <a:r>
              <a:rPr lang="ru-RU" sz="165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нея</a:t>
            </a:r>
            <a:r>
              <a:rPr lang="en-US" sz="165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бородатая" измельчают в порошок.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6230183" y="3862507"/>
            <a:ext cx="478155" cy="478155"/>
          </a:xfrm>
          <a:prstGeom prst="roundRect">
            <a:avLst>
              <a:gd name="adj" fmla="val 6667"/>
            </a:avLst>
          </a:prstGeom>
          <a:solidFill>
            <a:srgbClr val="F0EAEA"/>
          </a:solidFill>
          <a:ln/>
        </p:spPr>
      </p:sp>
      <p:sp>
        <p:nvSpPr>
          <p:cNvPr id="9" name="Text 6"/>
          <p:cNvSpPr/>
          <p:nvPr/>
        </p:nvSpPr>
        <p:spPr>
          <a:xfrm>
            <a:off x="6362105" y="3942159"/>
            <a:ext cx="214193" cy="318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7"/>
          <p:cNvSpPr/>
          <p:nvPr/>
        </p:nvSpPr>
        <p:spPr>
          <a:xfrm>
            <a:off x="6920746" y="3862507"/>
            <a:ext cx="2656522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Настаивание</a:t>
            </a:r>
            <a:endParaRPr lang="en-US" sz="2050" dirty="0"/>
          </a:p>
        </p:txBody>
      </p:sp>
      <p:sp>
        <p:nvSpPr>
          <p:cNvPr id="11" name="Text 8"/>
          <p:cNvSpPr/>
          <p:nvPr/>
        </p:nvSpPr>
        <p:spPr>
          <a:xfrm>
            <a:off x="6920746" y="4321850"/>
            <a:ext cx="6965871" cy="6800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Порошок заливают водой или глицерином и настаивают в течение 1-2 недель.</a:t>
            </a:r>
            <a:endParaRPr lang="en-US" sz="1650" dirty="0"/>
          </a:p>
        </p:txBody>
      </p:sp>
      <p:sp>
        <p:nvSpPr>
          <p:cNvPr id="12" name="Shape 9"/>
          <p:cNvSpPr/>
          <p:nvPr/>
        </p:nvSpPr>
        <p:spPr>
          <a:xfrm>
            <a:off x="6230183" y="5453420"/>
            <a:ext cx="478155" cy="478155"/>
          </a:xfrm>
          <a:prstGeom prst="roundRect">
            <a:avLst>
              <a:gd name="adj" fmla="val 6667"/>
            </a:avLst>
          </a:prstGeom>
          <a:solidFill>
            <a:srgbClr val="F0EAEA"/>
          </a:solidFill>
          <a:ln/>
        </p:spPr>
      </p:sp>
      <p:sp>
        <p:nvSpPr>
          <p:cNvPr id="13" name="Text 10"/>
          <p:cNvSpPr/>
          <p:nvPr/>
        </p:nvSpPr>
        <p:spPr>
          <a:xfrm>
            <a:off x="6362700" y="5533072"/>
            <a:ext cx="213003" cy="318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</a:t>
            </a:r>
            <a:endParaRPr lang="en-US" sz="2500" dirty="0"/>
          </a:p>
        </p:txBody>
      </p:sp>
      <p:sp>
        <p:nvSpPr>
          <p:cNvPr id="14" name="Text 11"/>
          <p:cNvSpPr/>
          <p:nvPr/>
        </p:nvSpPr>
        <p:spPr>
          <a:xfrm>
            <a:off x="6920746" y="5453420"/>
            <a:ext cx="2656522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Фильтрация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6920746" y="5912763"/>
            <a:ext cx="6965871" cy="34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Настой фильтруют для удаления твердых частиц.</a:t>
            </a:r>
            <a:endParaRPr lang="en-US" sz="1650" dirty="0"/>
          </a:p>
        </p:txBody>
      </p:sp>
      <p:sp>
        <p:nvSpPr>
          <p:cNvPr id="16" name="Shape 13"/>
          <p:cNvSpPr/>
          <p:nvPr/>
        </p:nvSpPr>
        <p:spPr>
          <a:xfrm>
            <a:off x="6230183" y="6704290"/>
            <a:ext cx="478155" cy="478155"/>
          </a:xfrm>
          <a:prstGeom prst="roundRect">
            <a:avLst>
              <a:gd name="adj" fmla="val 6667"/>
            </a:avLst>
          </a:prstGeom>
          <a:solidFill>
            <a:srgbClr val="F0EAEA"/>
          </a:solidFill>
          <a:ln/>
        </p:spPr>
      </p:sp>
      <p:sp>
        <p:nvSpPr>
          <p:cNvPr id="17" name="Text 14"/>
          <p:cNvSpPr/>
          <p:nvPr/>
        </p:nvSpPr>
        <p:spPr>
          <a:xfrm>
            <a:off x="6362105" y="6783943"/>
            <a:ext cx="214193" cy="3187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4</a:t>
            </a:r>
            <a:endParaRPr lang="en-US" sz="2500" dirty="0"/>
          </a:p>
        </p:txBody>
      </p:sp>
      <p:sp>
        <p:nvSpPr>
          <p:cNvPr id="18" name="Text 15"/>
          <p:cNvSpPr/>
          <p:nvPr/>
        </p:nvSpPr>
        <p:spPr>
          <a:xfrm>
            <a:off x="6920746" y="6704290"/>
            <a:ext cx="2656522" cy="331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Хранение</a:t>
            </a:r>
            <a:endParaRPr lang="en-US" sz="2050" dirty="0"/>
          </a:p>
        </p:txBody>
      </p:sp>
      <p:sp>
        <p:nvSpPr>
          <p:cNvPr id="19" name="Text 16"/>
          <p:cNvSpPr/>
          <p:nvPr/>
        </p:nvSpPr>
        <p:spPr>
          <a:xfrm>
            <a:off x="6920746" y="7163633"/>
            <a:ext cx="6965871" cy="340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Раствор хранят в прохладном, темном месте.</a:t>
            </a:r>
            <a:endParaRPr lang="en-US" sz="1650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61" y="725806"/>
            <a:ext cx="4890599" cy="67778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75216" y="3474125"/>
            <a:ext cx="12322493" cy="6921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450"/>
              </a:lnSpc>
              <a:buNone/>
            </a:pPr>
            <a:r>
              <a:rPr lang="en-US" sz="43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Раствор с Экстрактом "</a:t>
            </a:r>
            <a:r>
              <a:rPr lang="en-US" sz="43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Ус</a:t>
            </a:r>
            <a:r>
              <a:rPr lang="ru-RU" sz="43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неи</a:t>
            </a:r>
            <a:r>
              <a:rPr lang="en-US" sz="435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ru-RU" sz="43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б</a:t>
            </a:r>
            <a:r>
              <a:rPr lang="en-US" sz="43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ородатой</a:t>
            </a:r>
            <a:r>
              <a:rPr lang="en-US" sz="43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"</a:t>
            </a:r>
            <a:endParaRPr lang="en-US" sz="43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6" y="4498419"/>
            <a:ext cx="553641" cy="55364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75216" y="5273516"/>
            <a:ext cx="2768679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Применение</a:t>
            </a:r>
            <a:endParaRPr lang="en-US" sz="2150" dirty="0"/>
          </a:p>
        </p:txBody>
      </p:sp>
      <p:sp>
        <p:nvSpPr>
          <p:cNvPr id="6" name="Text 2"/>
          <p:cNvSpPr/>
          <p:nvPr/>
        </p:nvSpPr>
        <p:spPr>
          <a:xfrm>
            <a:off x="775216" y="5752386"/>
            <a:ext cx="4138493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Раствор можно использовать для увлажнения кожи, снятия воспаления и дезинфекции.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5894" y="4498419"/>
            <a:ext cx="553641" cy="55364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45894" y="5273516"/>
            <a:ext cx="2768679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Состав</a:t>
            </a:r>
            <a:endParaRPr lang="en-US" sz="2150" dirty="0"/>
          </a:p>
        </p:txBody>
      </p:sp>
      <p:sp>
        <p:nvSpPr>
          <p:cNvPr id="9" name="Text 4"/>
          <p:cNvSpPr/>
          <p:nvPr/>
        </p:nvSpPr>
        <p:spPr>
          <a:xfrm>
            <a:off x="5245894" y="5752386"/>
            <a:ext cx="4138493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Раствор содержит экстракт "</a:t>
            </a:r>
            <a:r>
              <a:rPr lang="en-US" sz="17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Ус</a:t>
            </a:r>
            <a:r>
              <a:rPr lang="ru-RU" sz="17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неи</a:t>
            </a:r>
            <a:r>
              <a:rPr lang="en-US" sz="17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7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бородатой", </a:t>
            </a:r>
            <a:r>
              <a:rPr lang="ru-RU" sz="17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спирт 60%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572" y="4498419"/>
            <a:ext cx="553641" cy="55364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716572" y="5273516"/>
            <a:ext cx="2768679" cy="345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Свойства</a:t>
            </a:r>
            <a:endParaRPr lang="en-US" sz="2150" dirty="0"/>
          </a:p>
        </p:txBody>
      </p:sp>
      <p:sp>
        <p:nvSpPr>
          <p:cNvPr id="12" name="Text 6"/>
          <p:cNvSpPr/>
          <p:nvPr/>
        </p:nvSpPr>
        <p:spPr>
          <a:xfrm>
            <a:off x="9716572" y="5752386"/>
            <a:ext cx="4138493" cy="1771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Экстракт "</a:t>
            </a:r>
            <a:r>
              <a:rPr lang="en-US" sz="17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Ус</a:t>
            </a:r>
            <a:r>
              <a:rPr lang="ru-RU" sz="17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неи</a:t>
            </a:r>
            <a:r>
              <a:rPr lang="en-US" sz="17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7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бородатой" обладает антибактериальными, противогрибковыми и противовоспалительными свойствами.</a:t>
            </a:r>
            <a:endParaRPr lang="en-US" sz="17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666" y="482254"/>
            <a:ext cx="3748585" cy="281143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912" y="254117"/>
            <a:ext cx="3872627" cy="290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51" y="1545021"/>
            <a:ext cx="4322817" cy="6684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1545021"/>
            <a:ext cx="6637282" cy="6684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128346" y="1008993"/>
            <a:ext cx="20337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Рана 18.09.24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605142" y="1008993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Рана 24.09.24</a:t>
            </a:r>
          </a:p>
        </p:txBody>
      </p:sp>
    </p:spTree>
    <p:extLst>
      <p:ext uri="{BB962C8B-B14F-4D97-AF65-F5344CB8AC3E}">
        <p14:creationId xmlns:p14="http://schemas.microsoft.com/office/powerpoint/2010/main" val="1794935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69270" y="45735"/>
            <a:ext cx="14977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Смета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975765"/>
              </p:ext>
            </p:extLst>
          </p:nvPr>
        </p:nvGraphicFramePr>
        <p:xfrm>
          <a:off x="1" y="951459"/>
          <a:ext cx="14630400" cy="5007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13328">
                  <a:extLst>
                    <a:ext uri="{9D8B030D-6E8A-4147-A177-3AD203B41FA5}">
                      <a16:colId xmlns:a16="http://schemas.microsoft.com/office/drawing/2014/main" val="3621528339"/>
                    </a:ext>
                  </a:extLst>
                </a:gridCol>
                <a:gridCol w="4908536">
                  <a:extLst>
                    <a:ext uri="{9D8B030D-6E8A-4147-A177-3AD203B41FA5}">
                      <a16:colId xmlns:a16="http://schemas.microsoft.com/office/drawing/2014/main" val="531531901"/>
                    </a:ext>
                  </a:extLst>
                </a:gridCol>
                <a:gridCol w="4908536">
                  <a:extLst>
                    <a:ext uri="{9D8B030D-6E8A-4147-A177-3AD203B41FA5}">
                      <a16:colId xmlns:a16="http://schemas.microsoft.com/office/drawing/2014/main" val="4265692235"/>
                    </a:ext>
                  </a:extLst>
                </a:gridCol>
              </a:tblGrid>
              <a:tr h="99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Спирт 60%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712р/литр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142руб/200мл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9281307"/>
                  </a:ext>
                </a:extLst>
              </a:tr>
              <a:tr h="99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Банка 300 мл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120 руб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120руб/шт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7521646"/>
                  </a:ext>
                </a:extLst>
              </a:tr>
              <a:tr h="20307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Сушеный лишайник «Уснея бородатая»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331р/50гр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662руб/100гр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1847540"/>
                  </a:ext>
                </a:extLst>
              </a:tr>
              <a:tr h="992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Итого: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24025" algn="l"/>
                          <a:tab pos="1840865" algn="r"/>
                        </a:tabLst>
                      </a:pPr>
                      <a:r>
                        <a:rPr lang="ru-RU" sz="1400" dirty="0">
                          <a:effectLst/>
                        </a:rPr>
                        <a:t>924.6 руб.		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860312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959365"/>
            <a:ext cx="5360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Себестоимость раствора за 300 мл – 924.6 рублей.</a:t>
            </a:r>
          </a:p>
          <a:p>
            <a:r>
              <a:rPr lang="ru-RU" sz="2000" dirty="0"/>
              <a:t>Без учета электроэнергии.</a:t>
            </a:r>
          </a:p>
        </p:txBody>
      </p:sp>
    </p:spTree>
    <p:extLst>
      <p:ext uri="{BB962C8B-B14F-4D97-AF65-F5344CB8AC3E}">
        <p14:creationId xmlns:p14="http://schemas.microsoft.com/office/powerpoint/2010/main" val="2577508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1596509"/>
            <a:ext cx="7415927" cy="3086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Перспективы</a:t>
            </a:r>
            <a:r>
              <a:rPr lang="en-US" sz="485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8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Дальнейших</a:t>
            </a:r>
            <a:r>
              <a:rPr lang="en-US" sz="485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8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Исследований</a:t>
            </a:r>
            <a:endParaRPr lang="en-US" sz="4850" dirty="0"/>
          </a:p>
        </p:txBody>
      </p:sp>
      <p:sp>
        <p:nvSpPr>
          <p:cNvPr id="4" name="Text 1"/>
          <p:cNvSpPr/>
          <p:nvPr/>
        </p:nvSpPr>
        <p:spPr>
          <a:xfrm>
            <a:off x="864037" y="5052893"/>
            <a:ext cx="7415927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- это удивительный мир, полный открытий. Дальнейшие исследования могут раскрыть еще больше их секретов, особенно в области медицины, косметологии и экологического мониторинга.</a:t>
            </a:r>
            <a:endParaRPr lang="en-US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1542574"/>
            <a:ext cx="7415927" cy="3193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8350"/>
              </a:lnSpc>
              <a:buNone/>
            </a:pPr>
            <a:r>
              <a:rPr lang="en-US" sz="670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 </a:t>
            </a:r>
            <a:endParaRPr lang="en-US" sz="6700" dirty="0"/>
          </a:p>
        </p:txBody>
      </p:sp>
      <p:sp>
        <p:nvSpPr>
          <p:cNvPr id="4" name="Text 1"/>
          <p:cNvSpPr/>
          <p:nvPr/>
        </p:nvSpPr>
        <p:spPr>
          <a:xfrm>
            <a:off x="864037" y="5106829"/>
            <a:ext cx="7415927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.</a:t>
            </a:r>
            <a:endParaRPr lang="en-US" sz="1900" dirty="0"/>
          </a:p>
        </p:txBody>
      </p:sp>
      <p:sp>
        <p:nvSpPr>
          <p:cNvPr id="5" name="TextBox 4"/>
          <p:cNvSpPr txBox="1"/>
          <p:nvPr/>
        </p:nvSpPr>
        <p:spPr>
          <a:xfrm>
            <a:off x="318052" y="1696278"/>
            <a:ext cx="7961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Цель</a:t>
            </a:r>
            <a:r>
              <a:rPr lang="ru-RU" sz="2000" dirty="0"/>
              <a:t>: </a:t>
            </a:r>
            <a:r>
              <a:rPr lang="ru-RU" sz="2400" dirty="0"/>
              <a:t>изучение биологических, экологических особенностей лишайников и выявление способов их практического применения.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18053" y="3200400"/>
            <a:ext cx="79115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kern="1200" dirty="0" smtClean="0">
                <a:solidFill>
                  <a:schemeClr val="tx1"/>
                </a:solidFill>
              </a:rPr>
              <a:t>Задачи</a:t>
            </a:r>
            <a:r>
              <a:rPr lang="ru-RU" sz="2000" kern="12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2400" dirty="0" smtClean="0"/>
              <a:t>1</a:t>
            </a:r>
            <a:r>
              <a:rPr lang="ru-RU" sz="2400" dirty="0"/>
              <a:t>. Изучить строение лишайников, их биологическую и экологическую спецификацию.</a:t>
            </a:r>
          </a:p>
          <a:p>
            <a:r>
              <a:rPr lang="ru-RU" sz="2400" dirty="0"/>
              <a:t>2. Изучить жизненный цикл лишайников.</a:t>
            </a:r>
          </a:p>
          <a:p>
            <a:r>
              <a:rPr lang="ru-RU" sz="2400" dirty="0"/>
              <a:t>3. Проанализировать полученные данные, найти примеры практического применения лишайников.</a:t>
            </a:r>
          </a:p>
          <a:p>
            <a:r>
              <a:rPr lang="ru-RU" sz="2400" dirty="0"/>
              <a:t>4. Разработать и изготовить косметические продукты на основе лишайников.</a:t>
            </a:r>
          </a:p>
          <a:p>
            <a:r>
              <a:rPr lang="ru-RU" sz="2400" dirty="0"/>
              <a:t>5. Изготовить медицинское средство на основе лишайника.</a:t>
            </a:r>
          </a:p>
          <a:p>
            <a:endParaRPr lang="ru-RU" sz="2400" kern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1610439"/>
            <a:ext cx="7563207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Строение Лишайников</a:t>
            </a:r>
            <a:endParaRPr lang="en-US" sz="4850" dirty="0"/>
          </a:p>
        </p:txBody>
      </p:sp>
      <p:sp>
        <p:nvSpPr>
          <p:cNvPr id="3" name="Text 1"/>
          <p:cNvSpPr/>
          <p:nvPr/>
        </p:nvSpPr>
        <p:spPr>
          <a:xfrm>
            <a:off x="864037" y="2999065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Симбиоз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4037" y="3631644"/>
            <a:ext cx="3898821" cy="27653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- это результат симбиоза гриба и водоросли, где гриб обеспечивает водоросли водой и минеральными веществами, а водоросль производит органические вещества.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5372695" y="2999065"/>
            <a:ext cx="3130629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Слоистое Строение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5372695" y="3631644"/>
            <a:ext cx="3898821" cy="19752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Тело лишайника (таллом) состоит из нескольких слоев: верхний корковый, слой водорослей, сердцевина и нижний корковый слой.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881354" y="2999065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Формы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9881354" y="3631644"/>
            <a:ext cx="3898821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бывают разных форм: накипные, листоватые и кустистые.</a:t>
            </a:r>
            <a:endParaRPr 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79594" y="624245"/>
            <a:ext cx="7557611" cy="1416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Экологические Роли Лишайников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79594" y="2635448"/>
            <a:ext cx="509826" cy="509826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5" name="Text 2"/>
          <p:cNvSpPr/>
          <p:nvPr/>
        </p:nvSpPr>
        <p:spPr>
          <a:xfrm>
            <a:off x="6457117" y="2720340"/>
            <a:ext cx="154781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015996" y="2635448"/>
            <a:ext cx="2832854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Пионеры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015996" y="3125391"/>
            <a:ext cx="6821210" cy="724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заселяют голые скалы, почву и стволы деревьев, подготавливая среду для других растений.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6279594" y="4331732"/>
            <a:ext cx="509826" cy="509826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9" name="Text 6"/>
          <p:cNvSpPr/>
          <p:nvPr/>
        </p:nvSpPr>
        <p:spPr>
          <a:xfrm>
            <a:off x="6420207" y="4416623"/>
            <a:ext cx="228481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7015996" y="4331732"/>
            <a:ext cx="2832854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Биоиндикаторы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7015996" y="4821674"/>
            <a:ext cx="6821210" cy="1087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очень чувствительны к загрязнению воздуха, поэтому их состояние может указывать на качество окружающей среды.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79594" y="6390442"/>
            <a:ext cx="509826" cy="509826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13" name="Text 10"/>
          <p:cNvSpPr/>
          <p:nvPr/>
        </p:nvSpPr>
        <p:spPr>
          <a:xfrm>
            <a:off x="6420922" y="6475333"/>
            <a:ext cx="227171" cy="3399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015996" y="6390442"/>
            <a:ext cx="5128498" cy="3539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Участвуют в Круговороте Веществ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015996" y="6880384"/>
            <a:ext cx="6821210" cy="724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разлагают органические вещества, участвуя в круговороте минеральных веществ в природе.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437" y="1104781"/>
            <a:ext cx="7415927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Лишайники в Питании Северных Оленей</a:t>
            </a:r>
            <a:endParaRPr lang="en-US" sz="4850" dirty="0"/>
          </a:p>
        </p:txBody>
      </p:sp>
      <p:sp>
        <p:nvSpPr>
          <p:cNvPr id="4" name="Shape 1"/>
          <p:cNvSpPr/>
          <p:nvPr/>
        </p:nvSpPr>
        <p:spPr>
          <a:xfrm>
            <a:off x="6350437" y="3789640"/>
            <a:ext cx="7415927" cy="3335179"/>
          </a:xfrm>
          <a:prstGeom prst="roundRect">
            <a:avLst>
              <a:gd name="adj" fmla="val 1110"/>
            </a:avLst>
          </a:prstGeom>
          <a:noFill/>
          <a:ln w="1524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365677" y="3804880"/>
            <a:ext cx="7385447" cy="70651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6612493" y="3960614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Вид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10309027" y="3960614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Значение</a:t>
            </a:r>
            <a:endParaRPr lang="en-US" sz="1900" dirty="0"/>
          </a:p>
        </p:txBody>
      </p:sp>
      <p:sp>
        <p:nvSpPr>
          <p:cNvPr id="8" name="Shape 5"/>
          <p:cNvSpPr/>
          <p:nvPr/>
        </p:nvSpPr>
        <p:spPr>
          <a:xfrm>
            <a:off x="6365677" y="4511397"/>
            <a:ext cx="7385447" cy="110156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9" name="Text 6"/>
          <p:cNvSpPr/>
          <p:nvPr/>
        </p:nvSpPr>
        <p:spPr>
          <a:xfrm>
            <a:off x="6612493" y="4667131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Ягель (Cladonia rangiferina)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10309027" y="4667131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Основной источник пищи зимой</a:t>
            </a:r>
            <a:endParaRPr lang="en-US" sz="1900" dirty="0"/>
          </a:p>
        </p:txBody>
      </p:sp>
      <p:sp>
        <p:nvSpPr>
          <p:cNvPr id="11" name="Shape 8"/>
          <p:cNvSpPr/>
          <p:nvPr/>
        </p:nvSpPr>
        <p:spPr>
          <a:xfrm>
            <a:off x="6365677" y="5612963"/>
            <a:ext cx="7385447" cy="149661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6612493" y="5768697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Кладония (Cladonia stellaris)</a:t>
            </a:r>
            <a:endParaRPr lang="en-US" sz="1900" dirty="0"/>
          </a:p>
        </p:txBody>
      </p:sp>
      <p:sp>
        <p:nvSpPr>
          <p:cNvPr id="13" name="Text 10"/>
          <p:cNvSpPr/>
          <p:nvPr/>
        </p:nvSpPr>
        <p:spPr>
          <a:xfrm>
            <a:off x="10309027" y="5768697"/>
            <a:ext cx="3195280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Дополнительный источник пищи, особенно весной</a:t>
            </a:r>
            <a:endParaRPr 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9616" y="581620"/>
            <a:ext cx="7664768" cy="13208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200"/>
              </a:lnSpc>
              <a:buNone/>
            </a:pPr>
            <a:r>
              <a:rPr lang="en-US" sz="41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Применение Лишайников в Медицине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739616" y="2219444"/>
            <a:ext cx="7664768" cy="1894046"/>
          </a:xfrm>
          <a:prstGeom prst="roundRect">
            <a:avLst>
              <a:gd name="adj" fmla="val 1674"/>
            </a:avLst>
          </a:prstGeom>
          <a:solidFill>
            <a:srgbClr val="F0EAEA"/>
          </a:solidFill>
          <a:ln/>
        </p:spPr>
      </p:sp>
      <p:sp>
        <p:nvSpPr>
          <p:cNvPr id="5" name="Text 2"/>
          <p:cNvSpPr/>
          <p:nvPr/>
        </p:nvSpPr>
        <p:spPr>
          <a:xfrm>
            <a:off x="950952" y="2430780"/>
            <a:ext cx="4246007" cy="330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Антибактериальные Свойства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950952" y="2887742"/>
            <a:ext cx="7242096" cy="10144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Экстракты некоторых лишайников обладают антибактериальными свойствами и могут использоваться для лечения кожных заболеваний.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739616" y="4324826"/>
            <a:ext cx="7664768" cy="1555909"/>
          </a:xfrm>
          <a:prstGeom prst="roundRect">
            <a:avLst>
              <a:gd name="adj" fmla="val 2037"/>
            </a:avLst>
          </a:prstGeom>
          <a:solidFill>
            <a:srgbClr val="F0EAEA"/>
          </a:solidFill>
          <a:ln/>
        </p:spPr>
      </p:sp>
      <p:sp>
        <p:nvSpPr>
          <p:cNvPr id="8" name="Text 5"/>
          <p:cNvSpPr/>
          <p:nvPr/>
        </p:nvSpPr>
        <p:spPr>
          <a:xfrm>
            <a:off x="950952" y="4536162"/>
            <a:ext cx="4899422" cy="330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Противовоспалительные Свойства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950952" y="4993124"/>
            <a:ext cx="7242096" cy="676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содержат вещества, которые могут снижать воспаление, например, при артрите.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739616" y="6092071"/>
            <a:ext cx="7664768" cy="1555909"/>
          </a:xfrm>
          <a:prstGeom prst="roundRect">
            <a:avLst>
              <a:gd name="adj" fmla="val 2037"/>
            </a:avLst>
          </a:prstGeom>
          <a:solidFill>
            <a:srgbClr val="F0EAEA"/>
          </a:solidFill>
          <a:ln/>
        </p:spPr>
      </p:sp>
      <p:sp>
        <p:nvSpPr>
          <p:cNvPr id="11" name="Text 8"/>
          <p:cNvSpPr/>
          <p:nvPr/>
        </p:nvSpPr>
        <p:spPr>
          <a:xfrm>
            <a:off x="950952" y="6303407"/>
            <a:ext cx="4073366" cy="330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Противогрибковые Свойства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950952" y="6760369"/>
            <a:ext cx="7242096" cy="676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Лишайники могут использоваться для лечения грибковых заболеваний кожи и ногтей.</a:t>
            </a:r>
            <a:endParaRPr lang="en-US" sz="16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293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23146" y="500301"/>
            <a:ext cx="7870508" cy="11372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450"/>
              </a:lnSpc>
              <a:buNone/>
            </a:pPr>
            <a:r>
              <a:rPr lang="en-US" sz="35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Мыло из Лишайника "</a:t>
            </a:r>
            <a:r>
              <a:rPr lang="en-US" sz="35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Усн</a:t>
            </a:r>
            <a:r>
              <a:rPr lang="ru-RU" sz="355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е</a:t>
            </a:r>
            <a:r>
              <a:rPr lang="en-US" sz="355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я </a:t>
            </a:r>
            <a:r>
              <a:rPr lang="ru-RU" sz="35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б</a:t>
            </a:r>
            <a:r>
              <a:rPr lang="en-US" sz="3550" dirty="0" err="1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ородатая</a:t>
            </a:r>
            <a:r>
              <a:rPr lang="en-US" sz="3550" dirty="0" smtClean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"</a:t>
            </a:r>
            <a:endParaRPr lang="en-US" sz="35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146" y="1910477"/>
            <a:ext cx="909757" cy="145553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305794" y="2092404"/>
            <a:ext cx="2274332" cy="284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Сбор Лишайника</a:t>
            </a:r>
            <a:endParaRPr lang="en-US" sz="1750" dirty="0"/>
          </a:p>
        </p:txBody>
      </p:sp>
      <p:sp>
        <p:nvSpPr>
          <p:cNvPr id="6" name="Text 2"/>
          <p:cNvSpPr/>
          <p:nvPr/>
        </p:nvSpPr>
        <p:spPr>
          <a:xfrm>
            <a:off x="7305794" y="2485668"/>
            <a:ext cx="6687860" cy="5819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Сбор "</a:t>
            </a:r>
            <a:r>
              <a:rPr lang="en-US" sz="14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Ус</a:t>
            </a:r>
            <a:r>
              <a:rPr lang="ru-RU" sz="14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неи</a:t>
            </a:r>
            <a:r>
              <a:rPr lang="en-US" sz="14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4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бородатой" следует проводить в экологически чистых местах, избегая загрязненных районов.</a:t>
            </a:r>
            <a:endParaRPr lang="en-US" sz="1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3146" y="3366016"/>
            <a:ext cx="909757" cy="145553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305794" y="3547943"/>
            <a:ext cx="2898696" cy="284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Подготовка Лишайника</a:t>
            </a:r>
            <a:endParaRPr lang="en-US" sz="1750" dirty="0"/>
          </a:p>
        </p:txBody>
      </p:sp>
      <p:sp>
        <p:nvSpPr>
          <p:cNvPr id="9" name="Text 4"/>
          <p:cNvSpPr/>
          <p:nvPr/>
        </p:nvSpPr>
        <p:spPr>
          <a:xfrm>
            <a:off x="7305794" y="3941207"/>
            <a:ext cx="6687860" cy="290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Лишайник нужно промыть, высушить и измельчить.</a:t>
            </a:r>
            <a:endParaRPr lang="en-US" sz="14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3146" y="4821555"/>
            <a:ext cx="909757" cy="145553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305794" y="5003483"/>
            <a:ext cx="2274332" cy="284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Экстракция</a:t>
            </a:r>
            <a:endParaRPr lang="en-US" sz="1750" dirty="0"/>
          </a:p>
        </p:txBody>
      </p:sp>
      <p:sp>
        <p:nvSpPr>
          <p:cNvPr id="12" name="Text 6"/>
          <p:cNvSpPr/>
          <p:nvPr/>
        </p:nvSpPr>
        <p:spPr>
          <a:xfrm>
            <a:off x="7305794" y="5396746"/>
            <a:ext cx="6687860" cy="290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Измельченный лишайник настаивают в масле для получения экстракта.</a:t>
            </a:r>
            <a:endParaRPr lang="en-US" sz="14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3146" y="6277094"/>
            <a:ext cx="909757" cy="1455539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305794" y="6459022"/>
            <a:ext cx="2610803" cy="2842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Приготовление Мыла</a:t>
            </a:r>
            <a:endParaRPr lang="en-US" sz="1750" dirty="0"/>
          </a:p>
        </p:txBody>
      </p:sp>
      <p:sp>
        <p:nvSpPr>
          <p:cNvPr id="15" name="Text 8"/>
          <p:cNvSpPr/>
          <p:nvPr/>
        </p:nvSpPr>
        <p:spPr>
          <a:xfrm>
            <a:off x="7305794" y="6852285"/>
            <a:ext cx="6687860" cy="5819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Экстракт добавляют в </a:t>
            </a:r>
            <a:r>
              <a:rPr lang="ru-RU" sz="14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незастывшую мыльную массу</a:t>
            </a:r>
            <a:r>
              <a:rPr lang="en-US" sz="14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, </a:t>
            </a:r>
            <a:r>
              <a:rPr lang="en-US" sz="14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смешивая с другими натуральными ингредиентами.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69250" y="577572"/>
            <a:ext cx="7805499" cy="11949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dirty="0">
                <a:solidFill>
                  <a:srgbClr val="1D1D1B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Процесс Приготовления Мыла Холодным Способом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944642" y="2059305"/>
            <a:ext cx="22860" cy="5592604"/>
          </a:xfrm>
          <a:prstGeom prst="roundRect">
            <a:avLst>
              <a:gd name="adj" fmla="val 125470"/>
            </a:avLst>
          </a:prstGeom>
          <a:solidFill>
            <a:srgbClr val="D6D0D0"/>
          </a:solidFill>
          <a:ln/>
        </p:spPr>
      </p:sp>
      <p:sp>
        <p:nvSpPr>
          <p:cNvPr id="5" name="Shape 2"/>
          <p:cNvSpPr/>
          <p:nvPr/>
        </p:nvSpPr>
        <p:spPr>
          <a:xfrm>
            <a:off x="1148298" y="2477929"/>
            <a:ext cx="669250" cy="22860"/>
          </a:xfrm>
          <a:prstGeom prst="roundRect">
            <a:avLst>
              <a:gd name="adj" fmla="val 125470"/>
            </a:avLst>
          </a:prstGeom>
          <a:solidFill>
            <a:srgbClr val="D6D0D0"/>
          </a:solidFill>
          <a:ln/>
        </p:spPr>
      </p:sp>
      <p:sp>
        <p:nvSpPr>
          <p:cNvPr id="6" name="Shape 3"/>
          <p:cNvSpPr/>
          <p:nvPr/>
        </p:nvSpPr>
        <p:spPr>
          <a:xfrm>
            <a:off x="740985" y="2274332"/>
            <a:ext cx="430173" cy="430173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7" name="Text 4"/>
          <p:cNvSpPr/>
          <p:nvPr/>
        </p:nvSpPr>
        <p:spPr>
          <a:xfrm>
            <a:off x="890766" y="2346008"/>
            <a:ext cx="130493" cy="286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2007751" y="2250519"/>
            <a:ext cx="3834527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Смешивание Масел и Щёлочи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2007751" y="2664023"/>
            <a:ext cx="6466999" cy="6117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Аккуратно смешивают масла и щелочь, соблюдая меры предосторожности.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1148298" y="4076819"/>
            <a:ext cx="669250" cy="22860"/>
          </a:xfrm>
          <a:prstGeom prst="roundRect">
            <a:avLst>
              <a:gd name="adj" fmla="val 125470"/>
            </a:avLst>
          </a:prstGeom>
          <a:solidFill>
            <a:srgbClr val="D6D0D0"/>
          </a:solidFill>
          <a:ln/>
        </p:spPr>
      </p:sp>
      <p:sp>
        <p:nvSpPr>
          <p:cNvPr id="11" name="Shape 8"/>
          <p:cNvSpPr/>
          <p:nvPr/>
        </p:nvSpPr>
        <p:spPr>
          <a:xfrm>
            <a:off x="740985" y="3873222"/>
            <a:ext cx="430173" cy="430173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12" name="Text 9"/>
          <p:cNvSpPr/>
          <p:nvPr/>
        </p:nvSpPr>
        <p:spPr>
          <a:xfrm>
            <a:off x="859691" y="3944898"/>
            <a:ext cx="192762" cy="286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2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2007751" y="3849410"/>
            <a:ext cx="4457224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Добавление Экстракта Лишайника</a:t>
            </a:r>
            <a:endParaRPr lang="en-US" sz="1850" dirty="0"/>
          </a:p>
        </p:txBody>
      </p:sp>
      <p:sp>
        <p:nvSpPr>
          <p:cNvPr id="14" name="Text 11"/>
          <p:cNvSpPr/>
          <p:nvPr/>
        </p:nvSpPr>
        <p:spPr>
          <a:xfrm>
            <a:off x="2007751" y="4262914"/>
            <a:ext cx="6466999" cy="305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 полученную смесь добавляют экстракт "</a:t>
            </a:r>
            <a:r>
              <a:rPr lang="en-US" sz="15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Ус</a:t>
            </a:r>
            <a:r>
              <a:rPr lang="ru-RU" sz="1500" dirty="0" err="1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неи</a:t>
            </a:r>
            <a:r>
              <a:rPr lang="en-US" sz="1500" dirty="0" smtClean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5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бородатой".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1148298" y="5369838"/>
            <a:ext cx="669250" cy="22860"/>
          </a:xfrm>
          <a:prstGeom prst="roundRect">
            <a:avLst>
              <a:gd name="adj" fmla="val 125470"/>
            </a:avLst>
          </a:prstGeom>
          <a:solidFill>
            <a:srgbClr val="D6D0D0"/>
          </a:solidFill>
          <a:ln/>
        </p:spPr>
      </p:sp>
      <p:sp>
        <p:nvSpPr>
          <p:cNvPr id="16" name="Shape 13"/>
          <p:cNvSpPr/>
          <p:nvPr/>
        </p:nvSpPr>
        <p:spPr>
          <a:xfrm>
            <a:off x="740985" y="5166241"/>
            <a:ext cx="430173" cy="430173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17" name="Text 14"/>
          <p:cNvSpPr/>
          <p:nvPr/>
        </p:nvSpPr>
        <p:spPr>
          <a:xfrm>
            <a:off x="860286" y="5237917"/>
            <a:ext cx="191572" cy="286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2007751" y="5142428"/>
            <a:ext cx="2390180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Заливка в Формы</a:t>
            </a:r>
            <a:endParaRPr lang="en-US" sz="1850" dirty="0"/>
          </a:p>
        </p:txBody>
      </p:sp>
      <p:sp>
        <p:nvSpPr>
          <p:cNvPr id="19" name="Text 16"/>
          <p:cNvSpPr/>
          <p:nvPr/>
        </p:nvSpPr>
        <p:spPr>
          <a:xfrm>
            <a:off x="2007751" y="5555933"/>
            <a:ext cx="6466999" cy="6117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Смесь заливают в формы и оставляют на 24-48 часов для застывания.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1148298" y="6968728"/>
            <a:ext cx="669250" cy="22860"/>
          </a:xfrm>
          <a:prstGeom prst="roundRect">
            <a:avLst>
              <a:gd name="adj" fmla="val 125470"/>
            </a:avLst>
          </a:prstGeom>
          <a:solidFill>
            <a:srgbClr val="D6D0D0"/>
          </a:solidFill>
          <a:ln/>
        </p:spPr>
      </p:sp>
      <p:sp>
        <p:nvSpPr>
          <p:cNvPr id="21" name="Shape 18"/>
          <p:cNvSpPr/>
          <p:nvPr/>
        </p:nvSpPr>
        <p:spPr>
          <a:xfrm>
            <a:off x="740985" y="6765131"/>
            <a:ext cx="430173" cy="430173"/>
          </a:xfrm>
          <a:prstGeom prst="roundRect">
            <a:avLst>
              <a:gd name="adj" fmla="val 6668"/>
            </a:avLst>
          </a:prstGeom>
          <a:solidFill>
            <a:srgbClr val="F0EAEA"/>
          </a:solidFill>
          <a:ln/>
        </p:spPr>
      </p:sp>
      <p:sp>
        <p:nvSpPr>
          <p:cNvPr id="22" name="Text 19"/>
          <p:cNvSpPr/>
          <p:nvPr/>
        </p:nvSpPr>
        <p:spPr>
          <a:xfrm>
            <a:off x="859691" y="6836807"/>
            <a:ext cx="192762" cy="2868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4</a:t>
            </a:r>
            <a:endParaRPr lang="en-US" sz="2250" dirty="0"/>
          </a:p>
        </p:txBody>
      </p:sp>
      <p:sp>
        <p:nvSpPr>
          <p:cNvPr id="23" name="Text 20"/>
          <p:cNvSpPr/>
          <p:nvPr/>
        </p:nvSpPr>
        <p:spPr>
          <a:xfrm>
            <a:off x="2007751" y="6741319"/>
            <a:ext cx="2390180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61615C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Выдержка</a:t>
            </a:r>
            <a:endParaRPr lang="en-US" sz="1850" dirty="0"/>
          </a:p>
        </p:txBody>
      </p:sp>
      <p:sp>
        <p:nvSpPr>
          <p:cNvPr id="24" name="Text 21"/>
          <p:cNvSpPr/>
          <p:nvPr/>
        </p:nvSpPr>
        <p:spPr>
          <a:xfrm>
            <a:off x="2007751" y="7154823"/>
            <a:ext cx="6466999" cy="3058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61615C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Мыло выдерживают в прохладном месте 4-6 недель для созревания.</a:t>
            </a:r>
            <a:endParaRPr lang="en-US" sz="1500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406" y="874164"/>
            <a:ext cx="5742009" cy="7355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11" y="1324303"/>
            <a:ext cx="5833241" cy="6905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475186" y="954971"/>
            <a:ext cx="1939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Экзема 03.09.24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297" y="1355081"/>
            <a:ext cx="4177861" cy="6874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0247586" y="954971"/>
            <a:ext cx="206528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Экзема 13.09.24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49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746</Words>
  <Application>Microsoft Office PowerPoint</Application>
  <PresentationFormat>Произвольный</PresentationFormat>
  <Paragraphs>168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Tomorrow</vt:lpstr>
      <vt:lpstr>Times New Roman</vt:lpstr>
      <vt:lpstr>Tomorrow Semi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RePack by Diakov</cp:lastModifiedBy>
  <cp:revision>9</cp:revision>
  <dcterms:created xsi:type="dcterms:W3CDTF">2024-09-29T12:46:24Z</dcterms:created>
  <dcterms:modified xsi:type="dcterms:W3CDTF">2024-09-29T16:10:32Z</dcterms:modified>
</cp:coreProperties>
</file>