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3" r:id="rId3"/>
    <p:sldId id="285" r:id="rId4"/>
    <p:sldId id="258" r:id="rId5"/>
    <p:sldId id="259" r:id="rId6"/>
    <p:sldId id="270" r:id="rId7"/>
    <p:sldId id="283" r:id="rId8"/>
    <p:sldId id="286" r:id="rId9"/>
    <p:sldId id="277" r:id="rId10"/>
    <p:sldId id="287" r:id="rId11"/>
    <p:sldId id="279" r:id="rId12"/>
    <p:sldId id="268" r:id="rId13"/>
    <p:sldId id="290" r:id="rId14"/>
    <p:sldId id="289" r:id="rId15"/>
    <p:sldId id="272" r:id="rId16"/>
    <p:sldId id="28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73105"/>
    <a:srgbClr val="4C25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54" autoAdjust="0"/>
  </p:normalViewPr>
  <p:slideViewPr>
    <p:cSldViewPr>
      <p:cViewPr varScale="1">
        <p:scale>
          <a:sx n="108" d="100"/>
          <a:sy n="108" d="100"/>
        </p:scale>
        <p:origin x="63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c:spPr>
    </c:sideWall>
    <c:backWall>
      <c:thickness val="0"/>
      <c:spPr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c:spPr>
    </c:backWall>
    <c:plotArea>
      <c:layout>
        <c:manualLayout>
          <c:layoutTarget val="inner"/>
          <c:xMode val="edge"/>
          <c:yMode val="edge"/>
          <c:x val="0.1009967136460885"/>
          <c:y val="4.3916095853872024E-2"/>
          <c:w val="0.67180573016608369"/>
          <c:h val="0.754151035998549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год, осень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Cреднее количество кладок на дерево, шт.</c:v>
                </c:pt>
                <c:pt idx="1">
                  <c:v>Среднее количество яиц в 1 кладке, шт.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1.1000000000000001</c:v>
                </c:pt>
                <c:pt idx="1">
                  <c:v>924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год, осень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Cреднее количество кладок на дерево, шт.</c:v>
                </c:pt>
                <c:pt idx="1">
                  <c:v>Среднее количество яиц в 1 кладке, шт.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8.8000000000000007</c:v>
                </c:pt>
                <c:pt idx="1">
                  <c:v>234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5219440"/>
        <c:axId val="295216304"/>
        <c:axId val="0"/>
      </c:bar3DChart>
      <c:catAx>
        <c:axId val="2952194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5216304"/>
        <c:crosses val="autoZero"/>
        <c:auto val="1"/>
        <c:lblAlgn val="ctr"/>
        <c:lblOffset val="100"/>
        <c:noMultiLvlLbl val="0"/>
      </c:catAx>
      <c:valAx>
        <c:axId val="295216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52194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  <c:spPr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яиц шт.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2021г, осень</c:v>
                </c:pt>
                <c:pt idx="1">
                  <c:v>2022г, осень</c:v>
                </c:pt>
                <c:pt idx="2">
                  <c:v>2023г, осень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373</c:v>
                </c:pt>
                <c:pt idx="1">
                  <c:v>565</c:v>
                </c:pt>
                <c:pt idx="2">
                  <c:v>167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Из них неоплодотворенных, шт.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2021г, осень</c:v>
                </c:pt>
                <c:pt idx="1">
                  <c:v>2022г, осень</c:v>
                </c:pt>
                <c:pt idx="2">
                  <c:v>2023г, осень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Из них поврежденных, шт.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2021г, осень</c:v>
                </c:pt>
                <c:pt idx="1">
                  <c:v>2022г, осень</c:v>
                </c:pt>
                <c:pt idx="2">
                  <c:v>2023г, осень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5215128"/>
        <c:axId val="295221400"/>
        <c:axId val="0"/>
      </c:bar3DChart>
      <c:catAx>
        <c:axId val="2952151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5221400"/>
        <c:crosses val="autoZero"/>
        <c:auto val="1"/>
        <c:lblAlgn val="ctr"/>
        <c:lblOffset val="100"/>
        <c:noMultiLvlLbl val="0"/>
      </c:catAx>
      <c:valAx>
        <c:axId val="295221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52151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Вес кладки, г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2021 г. осень</c:v>
                </c:pt>
                <c:pt idx="1">
                  <c:v>2022 г. осень</c:v>
                </c:pt>
                <c:pt idx="2">
                  <c:v>2023 г. осень</c:v>
                </c:pt>
                <c:pt idx="3">
                  <c:v>2024 г. весна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0.26</c:v>
                </c:pt>
                <c:pt idx="1">
                  <c:v>0.22</c:v>
                </c:pt>
                <c:pt idx="2">
                  <c:v>0.14000000000000001</c:v>
                </c:pt>
                <c:pt idx="3">
                  <c:v>0.15000000000000024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5219832"/>
        <c:axId val="295220224"/>
        <c:axId val="0"/>
      </c:bar3DChart>
      <c:catAx>
        <c:axId val="2952198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5220224"/>
        <c:crosses val="autoZero"/>
        <c:auto val="1"/>
        <c:lblAlgn val="ctr"/>
        <c:lblOffset val="100"/>
        <c:noMultiLvlLbl val="0"/>
      </c:catAx>
      <c:valAx>
        <c:axId val="295220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52198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'Лист1'!$B$1</c:f>
              <c:strCache>
                <c:ptCount val="1"/>
                <c:pt idx="0">
                  <c:v>Кол-во отродившихся особей, шт.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'Лист1'!$A$2:$A$4</c:f>
              <c:strCache>
                <c:ptCount val="3"/>
                <c:pt idx="0">
                  <c:v>2022 г. весна</c:v>
                </c:pt>
                <c:pt idx="1">
                  <c:v>2023 г. весна</c:v>
                </c:pt>
                <c:pt idx="2">
                  <c:v>2024 г. весна</c:v>
                </c:pt>
              </c:strCache>
            </c:strRef>
          </c:cat>
          <c:val>
            <c:numRef>
              <c:f>'Лист1'!$B$2:$B$4</c:f>
              <c:numCache>
                <c:formatCode>General</c:formatCode>
                <c:ptCount val="3"/>
                <c:pt idx="0">
                  <c:v>88</c:v>
                </c:pt>
                <c:pt idx="1">
                  <c:v>1238</c:v>
                </c:pt>
                <c:pt idx="2">
                  <c:v>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5214344"/>
        <c:axId val="294835872"/>
        <c:axId val="0"/>
      </c:bar3DChart>
      <c:catAx>
        <c:axId val="295214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4835872"/>
        <c:crosses val="autoZero"/>
        <c:auto val="1"/>
        <c:lblAlgn val="ctr"/>
        <c:lblOffset val="100"/>
        <c:noMultiLvlLbl val="0"/>
      </c:catAx>
      <c:valAx>
        <c:axId val="2948358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521434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c:spPr>
    </c:sideWall>
    <c:backWall>
      <c:thickness val="0"/>
      <c:spPr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c:spPr>
    </c:backWall>
    <c:plotArea>
      <c:layout>
        <c:manualLayout>
          <c:layoutTarget val="inner"/>
          <c:xMode val="edge"/>
          <c:yMode val="edge"/>
          <c:x val="0.11148520345811923"/>
          <c:y val="4.4715924256000662E-2"/>
          <c:w val="0.74399385645184779"/>
          <c:h val="0.6214885230587382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год, осень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Количество особей вредителя на единицу учета (дерево), шт (здоровые)</c:v>
                </c:pt>
                <c:pt idx="1">
                  <c:v>Количество особей вредителя на единицу учета (дерево), шт (больные)</c:v>
                </c:pt>
                <c:pt idx="2">
                  <c:v>Количество особей вредителя на единицу учета (дерево), шт (парализованные)</c:v>
                </c:pt>
                <c:pt idx="3">
                  <c:v>Количество особей вредителя на единицу учета (дерево), шт (погибшие)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208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год, осень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Количество особей вредителя на единицу учета (дерево), шт (здоровые)</c:v>
                </c:pt>
                <c:pt idx="1">
                  <c:v>Количество особей вредителя на единицу учета (дерево), шт (больные)</c:v>
                </c:pt>
                <c:pt idx="2">
                  <c:v>Количество особей вредителя на единицу учета (дерево), шт (парализованные)</c:v>
                </c:pt>
                <c:pt idx="3">
                  <c:v>Количество особей вредителя на единицу учета (дерево), шт (погибшие)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1853</c:v>
                </c:pt>
                <c:pt idx="1">
                  <c:v>144</c:v>
                </c:pt>
                <c:pt idx="2">
                  <c:v>62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6017720"/>
        <c:axId val="296016152"/>
        <c:axId val="0"/>
      </c:bar3DChart>
      <c:catAx>
        <c:axId val="296017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6016152"/>
        <c:crosses val="autoZero"/>
        <c:auto val="1"/>
        <c:lblAlgn val="ctr"/>
        <c:lblOffset val="100"/>
        <c:noMultiLvlLbl val="0"/>
      </c:catAx>
      <c:valAx>
        <c:axId val="296016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601772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031278311573624E-2"/>
          <c:y val="4.5538221851318846E-2"/>
          <c:w val="0.8107933597297895"/>
          <c:h val="0.7515892936960493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Здоровых 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Численность гусениц в кроне в результате мероприятий, шт. за лето 2022г.</c:v>
                </c:pt>
                <c:pt idx="1">
                  <c:v>Численность гусениц в кроне в результате мероприятий, шт. за лето 2024г.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</c:v>
                </c:pt>
                <c:pt idx="1">
                  <c:v>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Больных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Численность гусениц в кроне в результате мероприятий, шт. за лето 2022г.</c:v>
                </c:pt>
                <c:pt idx="1">
                  <c:v>Численность гусениц в кроне в результате мероприятий, шт. за лето 2024г.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15</c:v>
                </c:pt>
                <c:pt idx="1">
                  <c:v>63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Погибших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Численность гусениц в кроне в результате мероприятий, шт. за лето 2022г.</c:v>
                </c:pt>
                <c:pt idx="1">
                  <c:v>Численность гусениц в кроне в результате мероприятий, шт. за лето 2024г.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6015368"/>
        <c:axId val="296020856"/>
        <c:axId val="0"/>
      </c:bar3DChart>
      <c:catAx>
        <c:axId val="296015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96020856"/>
        <c:crosses val="autoZero"/>
        <c:auto val="1"/>
        <c:lblAlgn val="ctr"/>
        <c:lblOffset val="100"/>
        <c:noMultiLvlLbl val="0"/>
      </c:catAx>
      <c:valAx>
        <c:axId val="296020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9601536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Эффективность борьбы, %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99.8</c:v>
                </c:pt>
                <c:pt idx="1">
                  <c:v>0</c:v>
                </c:pt>
                <c:pt idx="2">
                  <c:v>96.5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6013408"/>
        <c:axId val="296014584"/>
        <c:axId val="0"/>
      </c:bar3DChart>
      <c:catAx>
        <c:axId val="296013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96014584"/>
        <c:crosses val="autoZero"/>
        <c:auto val="1"/>
        <c:lblAlgn val="ctr"/>
        <c:lblOffset val="100"/>
        <c:noMultiLvlLbl val="0"/>
      </c:catAx>
      <c:valAx>
        <c:axId val="2960145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6013408"/>
        <c:crosses val="autoZero"/>
        <c:crossBetween val="between"/>
      </c:valAx>
    </c:plotArea>
    <c:legend>
      <c:legendPos val="r"/>
      <c:legendEntry>
        <c:idx val="1"/>
        <c:delete val="1"/>
      </c:legendEntry>
      <c:legendEntry>
        <c:idx val="2"/>
        <c:delete val="1"/>
      </c:legendEntry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Вес самца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2022 г. лето</c:v>
                </c:pt>
                <c:pt idx="1">
                  <c:v>2023 г. лето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0.29000000000000031</c:v>
                </c:pt>
                <c:pt idx="1">
                  <c:v>0.38000000000000134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Вес самки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2022 г. лето</c:v>
                </c:pt>
                <c:pt idx="1">
                  <c:v>2023 г. лето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0.98</c:v>
                </c:pt>
                <c:pt idx="1">
                  <c:v>1.1399999999999948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6013800"/>
        <c:axId val="296015760"/>
        <c:axId val="0"/>
      </c:bar3DChart>
      <c:catAx>
        <c:axId val="296013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6015760"/>
        <c:crosses val="autoZero"/>
        <c:auto val="1"/>
        <c:lblAlgn val="ctr"/>
        <c:lblOffset val="100"/>
        <c:noMultiLvlLbl val="0"/>
      </c:catAx>
      <c:valAx>
        <c:axId val="2960157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60138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893452698804075E-2"/>
          <c:y val="4.2898210683206768E-2"/>
          <c:w val="0.82782011676122003"/>
          <c:h val="0.8283825951705848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21 июля 2023 г.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В центре участка развешивания</c:v>
                </c:pt>
                <c:pt idx="1">
                  <c:v>На границе участка </c:v>
                </c:pt>
                <c:pt idx="2">
                  <c:v>В 50 метрах около участка развешивания</c:v>
                </c:pt>
                <c:pt idx="3">
                  <c:v>Около конторы слева  дальняя</c:v>
                </c:pt>
                <c:pt idx="4">
                  <c:v>Около конторы слева  ближняя</c:v>
                </c:pt>
                <c:pt idx="5">
                  <c:v>Около конторы справа  ближняя</c:v>
                </c:pt>
                <c:pt idx="6">
                  <c:v>Около конторы справа  дальняя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15</c:v>
                </c:pt>
                <c:pt idx="3">
                  <c:v>5</c:v>
                </c:pt>
                <c:pt idx="4">
                  <c:v>6</c:v>
                </c:pt>
                <c:pt idx="5">
                  <c:v>4</c:v>
                </c:pt>
                <c:pt idx="6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28 июля 2023 г.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В центре участка развешивания</c:v>
                </c:pt>
                <c:pt idx="1">
                  <c:v>На границе участка </c:v>
                </c:pt>
                <c:pt idx="2">
                  <c:v>В 50 метрах около участка развешивания</c:v>
                </c:pt>
                <c:pt idx="3">
                  <c:v>Около конторы слева  дальняя</c:v>
                </c:pt>
                <c:pt idx="4">
                  <c:v>Около конторы слева  ближняя</c:v>
                </c:pt>
                <c:pt idx="5">
                  <c:v>Около конторы справа  ближняя</c:v>
                </c:pt>
                <c:pt idx="6">
                  <c:v>Около конторы справа  дальняя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 августа 2023 г.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В центре участка развешивания</c:v>
                </c:pt>
                <c:pt idx="1">
                  <c:v>На границе участка </c:v>
                </c:pt>
                <c:pt idx="2">
                  <c:v>В 50 метрах около участка развешивания</c:v>
                </c:pt>
                <c:pt idx="3">
                  <c:v>Около конторы слева  дальняя</c:v>
                </c:pt>
                <c:pt idx="4">
                  <c:v>Около конторы слева  ближняя</c:v>
                </c:pt>
                <c:pt idx="5">
                  <c:v>Около конторы справа  ближняя</c:v>
                </c:pt>
                <c:pt idx="6">
                  <c:v>Около конторы справа  дальняя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22 июля 2024 г.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В центре участка развешивания</c:v>
                </c:pt>
                <c:pt idx="1">
                  <c:v>На границе участка </c:v>
                </c:pt>
                <c:pt idx="2">
                  <c:v>В 50 метрах около участка развешивания</c:v>
                </c:pt>
                <c:pt idx="3">
                  <c:v>Около конторы слева  дальняя</c:v>
                </c:pt>
                <c:pt idx="4">
                  <c:v>Около конторы слева  ближняя</c:v>
                </c:pt>
                <c:pt idx="5">
                  <c:v>Около конторы справа  ближняя</c:v>
                </c:pt>
                <c:pt idx="6">
                  <c:v>Около конторы справа  дальняя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8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29 июля 2024 г.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В центре участка развешивания</c:v>
                </c:pt>
                <c:pt idx="1">
                  <c:v>На границе участка </c:v>
                </c:pt>
                <c:pt idx="2">
                  <c:v>В 50 метрах около участка развешивания</c:v>
                </c:pt>
                <c:pt idx="3">
                  <c:v>Около конторы слева  дальняя</c:v>
                </c:pt>
                <c:pt idx="4">
                  <c:v>Около конторы слева  ближняя</c:v>
                </c:pt>
                <c:pt idx="5">
                  <c:v>Около конторы справа  ближняя</c:v>
                </c:pt>
                <c:pt idx="6">
                  <c:v>Около конторы справа  дальняя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  <c:pt idx="0">
                  <c:v>1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5 августа 2024 г.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В центре участка развешивания</c:v>
                </c:pt>
                <c:pt idx="1">
                  <c:v>На границе участка </c:v>
                </c:pt>
                <c:pt idx="2">
                  <c:v>В 50 метрах около участка развешивания</c:v>
                </c:pt>
                <c:pt idx="3">
                  <c:v>Около конторы слева  дальняя</c:v>
                </c:pt>
                <c:pt idx="4">
                  <c:v>Около конторы слева  ближняя</c:v>
                </c:pt>
                <c:pt idx="5">
                  <c:v>Около конторы справа  ближняя</c:v>
                </c:pt>
                <c:pt idx="6">
                  <c:v>Около конторы справа  дальняя</c:v>
                </c:pt>
              </c:strCache>
            </c:strRef>
          </c:cat>
          <c:val>
            <c:numRef>
              <c:f>Лист1!$G$2:$G$8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96018896"/>
        <c:axId val="296019288"/>
        <c:axId val="0"/>
      </c:bar3DChart>
      <c:catAx>
        <c:axId val="296018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6019288"/>
        <c:crosses val="autoZero"/>
        <c:auto val="1"/>
        <c:lblAlgn val="ctr"/>
        <c:lblOffset val="100"/>
        <c:noMultiLvlLbl val="0"/>
      </c:catAx>
      <c:valAx>
        <c:axId val="296019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60188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349274811759267"/>
          <c:y val="0.29232198837810291"/>
          <c:w val="0.13488779024552827"/>
          <c:h val="0.38979525624367017"/>
        </c:manualLayout>
      </c:layout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accent6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F667BC-F440-4989-A373-F57580C46E60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FD190B-BE7E-4ECF-8D4C-AE856CF72CC3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endParaRPr lang="ru-RU" sz="1800" b="1" dirty="0"/>
        </a:p>
      </dgm:t>
    </dgm:pt>
    <dgm:pt modelId="{53A6DC2E-6F71-4E7A-B317-A919DD993FBA}" type="parTrans" cxnId="{2997E288-1E9F-41D1-8D53-BCF2AA778FCA}">
      <dgm:prSet/>
      <dgm:spPr/>
      <dgm:t>
        <a:bodyPr/>
        <a:lstStyle/>
        <a:p>
          <a:endParaRPr lang="ru-RU" sz="1800"/>
        </a:p>
      </dgm:t>
    </dgm:pt>
    <dgm:pt modelId="{60AB67DF-3437-4633-94C0-71B39159FBF1}" type="sibTrans" cxnId="{2997E288-1E9F-41D1-8D53-BCF2AA778FCA}">
      <dgm:prSet/>
      <dgm:spPr/>
      <dgm:t>
        <a:bodyPr/>
        <a:lstStyle/>
        <a:p>
          <a:endParaRPr lang="ru-RU" sz="1800"/>
        </a:p>
      </dgm:t>
    </dgm:pt>
    <dgm:pt modelId="{5056426C-FED1-495A-919F-E80B24D826EB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800" b="1" dirty="0" smtClean="0"/>
            <a:t>Проводятся фенологические наблюдения за развитием непарного шелкопряда</a:t>
          </a:r>
          <a:endParaRPr lang="ru-RU" sz="1800" b="1" dirty="0"/>
        </a:p>
      </dgm:t>
    </dgm:pt>
    <dgm:pt modelId="{7D78679E-2366-4252-82DE-42F95B7CB5C0}" type="parTrans" cxnId="{E33657D2-8DB1-44BC-8167-A7D0D9D920DF}">
      <dgm:prSet/>
      <dgm:spPr/>
      <dgm:t>
        <a:bodyPr/>
        <a:lstStyle/>
        <a:p>
          <a:endParaRPr lang="ru-RU" sz="1800"/>
        </a:p>
      </dgm:t>
    </dgm:pt>
    <dgm:pt modelId="{1B806497-A7E5-40F5-896B-FCB3B378D4FF}" type="sibTrans" cxnId="{E33657D2-8DB1-44BC-8167-A7D0D9D920DF}">
      <dgm:prSet/>
      <dgm:spPr/>
      <dgm:t>
        <a:bodyPr/>
        <a:lstStyle/>
        <a:p>
          <a:endParaRPr lang="ru-RU" sz="1800"/>
        </a:p>
      </dgm:t>
    </dgm:pt>
    <dgm:pt modelId="{4AB2634D-1CA5-4C6B-9BC2-9D0DA6B91C61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endParaRPr lang="ru-RU" sz="1800" dirty="0"/>
        </a:p>
      </dgm:t>
    </dgm:pt>
    <dgm:pt modelId="{A1093BC6-3FB4-4BDF-9CA2-2EB7079726FC}" type="parTrans" cxnId="{EDAA26F4-B735-4F9F-BCFF-9E7B43D52E7E}">
      <dgm:prSet/>
      <dgm:spPr/>
      <dgm:t>
        <a:bodyPr/>
        <a:lstStyle/>
        <a:p>
          <a:endParaRPr lang="ru-RU" sz="1800"/>
        </a:p>
      </dgm:t>
    </dgm:pt>
    <dgm:pt modelId="{6AE8F5AA-44A1-412C-8561-CE19C5439FBF}" type="sibTrans" cxnId="{EDAA26F4-B735-4F9F-BCFF-9E7B43D52E7E}">
      <dgm:prSet/>
      <dgm:spPr/>
      <dgm:t>
        <a:bodyPr/>
        <a:lstStyle/>
        <a:p>
          <a:endParaRPr lang="ru-RU" sz="1800"/>
        </a:p>
      </dgm:t>
    </dgm:pt>
    <dgm:pt modelId="{50700076-B239-4CA3-8FCE-26512FA40C1C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endParaRPr lang="ru-RU" sz="1800" dirty="0"/>
        </a:p>
      </dgm:t>
    </dgm:pt>
    <dgm:pt modelId="{FCE5DB10-F49B-44B9-99EC-2204E8B63E8D}" type="parTrans" cxnId="{A2C27B7F-7739-4681-8D0C-D2E50EF1B443}">
      <dgm:prSet/>
      <dgm:spPr/>
      <dgm:t>
        <a:bodyPr/>
        <a:lstStyle/>
        <a:p>
          <a:endParaRPr lang="ru-RU" sz="1800"/>
        </a:p>
      </dgm:t>
    </dgm:pt>
    <dgm:pt modelId="{6406FF03-4E54-4381-A0E1-564141917FE7}" type="sibTrans" cxnId="{A2C27B7F-7739-4681-8D0C-D2E50EF1B443}">
      <dgm:prSet/>
      <dgm:spPr/>
      <dgm:t>
        <a:bodyPr/>
        <a:lstStyle/>
        <a:p>
          <a:endParaRPr lang="ru-RU" sz="1800"/>
        </a:p>
      </dgm:t>
    </dgm:pt>
    <dgm:pt modelId="{1542A945-E019-4BCD-9C87-F1B15780DE1F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endParaRPr lang="ru-RU" sz="1800" dirty="0"/>
        </a:p>
      </dgm:t>
    </dgm:pt>
    <dgm:pt modelId="{D2AB8725-E05B-4986-9A79-53FFD58F8FAD}" type="parTrans" cxnId="{D2D54976-97BC-42FB-A02F-15E6BC8D9B83}">
      <dgm:prSet/>
      <dgm:spPr/>
      <dgm:t>
        <a:bodyPr/>
        <a:lstStyle/>
        <a:p>
          <a:endParaRPr lang="ru-RU" sz="1800"/>
        </a:p>
      </dgm:t>
    </dgm:pt>
    <dgm:pt modelId="{7E3AA3BF-229A-4CB9-A909-8CAAD3ED11BF}" type="sibTrans" cxnId="{D2D54976-97BC-42FB-A02F-15E6BC8D9B83}">
      <dgm:prSet/>
      <dgm:spPr/>
      <dgm:t>
        <a:bodyPr/>
        <a:lstStyle/>
        <a:p>
          <a:endParaRPr lang="ru-RU" sz="1800"/>
        </a:p>
      </dgm:t>
    </dgm:pt>
    <dgm:pt modelId="{57C1E41D-C61B-4231-8AFA-65800DDA6703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endParaRPr lang="ru-RU" sz="1800" dirty="0"/>
        </a:p>
      </dgm:t>
    </dgm:pt>
    <dgm:pt modelId="{6DD0822C-83D9-45BB-80A1-CE523B5FF4B7}" type="parTrans" cxnId="{BE6750FA-73F9-49A6-B0E1-4924EDCC3BC5}">
      <dgm:prSet/>
      <dgm:spPr/>
      <dgm:t>
        <a:bodyPr/>
        <a:lstStyle/>
        <a:p>
          <a:endParaRPr lang="ru-RU" sz="1800"/>
        </a:p>
      </dgm:t>
    </dgm:pt>
    <dgm:pt modelId="{E7C768A8-AF2F-491D-8366-19F9D9C39CD3}" type="sibTrans" cxnId="{BE6750FA-73F9-49A6-B0E1-4924EDCC3BC5}">
      <dgm:prSet/>
      <dgm:spPr/>
      <dgm:t>
        <a:bodyPr/>
        <a:lstStyle/>
        <a:p>
          <a:endParaRPr lang="ru-RU" sz="1800"/>
        </a:p>
      </dgm:t>
    </dgm:pt>
    <dgm:pt modelId="{58E9D355-5BB3-4F49-B2C9-7035BE35AA91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endParaRPr lang="ru-RU" sz="1800" dirty="0"/>
        </a:p>
      </dgm:t>
    </dgm:pt>
    <dgm:pt modelId="{F0FCE037-3FB2-4D7E-BA11-189A6B46A305}" type="parTrans" cxnId="{9828A925-998C-4B52-ADEA-DFAE46A99671}">
      <dgm:prSet/>
      <dgm:spPr/>
      <dgm:t>
        <a:bodyPr/>
        <a:lstStyle/>
        <a:p>
          <a:endParaRPr lang="ru-RU" sz="1800"/>
        </a:p>
      </dgm:t>
    </dgm:pt>
    <dgm:pt modelId="{915C5F45-C949-4374-BCA8-92C4CDD092C3}" type="sibTrans" cxnId="{9828A925-998C-4B52-ADEA-DFAE46A99671}">
      <dgm:prSet/>
      <dgm:spPr/>
      <dgm:t>
        <a:bodyPr/>
        <a:lstStyle/>
        <a:p>
          <a:endParaRPr lang="ru-RU" sz="1800"/>
        </a:p>
      </dgm:t>
    </dgm:pt>
    <dgm:pt modelId="{C2EDB390-9504-42CD-B698-FCCC6A0664E8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endParaRPr lang="ru-RU" sz="1800" dirty="0"/>
        </a:p>
      </dgm:t>
    </dgm:pt>
    <dgm:pt modelId="{0B285A42-5F49-4196-9AC7-B7BC4EB64036}" type="parTrans" cxnId="{04F56102-8BF8-426D-8368-6274D22A1BEC}">
      <dgm:prSet/>
      <dgm:spPr/>
      <dgm:t>
        <a:bodyPr/>
        <a:lstStyle/>
        <a:p>
          <a:endParaRPr lang="ru-RU" sz="1800"/>
        </a:p>
      </dgm:t>
    </dgm:pt>
    <dgm:pt modelId="{0CA9268F-70ED-4749-9729-07220A3B997E}" type="sibTrans" cxnId="{04F56102-8BF8-426D-8368-6274D22A1BEC}">
      <dgm:prSet/>
      <dgm:spPr/>
      <dgm:t>
        <a:bodyPr/>
        <a:lstStyle/>
        <a:p>
          <a:endParaRPr lang="ru-RU" sz="1800"/>
        </a:p>
      </dgm:t>
    </dgm:pt>
    <dgm:pt modelId="{A1049D1F-A56B-455A-BB32-87B6FE382332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endParaRPr lang="ru-RU" sz="1800" dirty="0"/>
        </a:p>
      </dgm:t>
    </dgm:pt>
    <dgm:pt modelId="{05D52CAA-444E-4C41-847E-7F751663AF02}" type="parTrans" cxnId="{50A49A18-F662-4555-ACAE-19EA3A66BAF5}">
      <dgm:prSet/>
      <dgm:spPr/>
      <dgm:t>
        <a:bodyPr/>
        <a:lstStyle/>
        <a:p>
          <a:endParaRPr lang="ru-RU" sz="1800"/>
        </a:p>
      </dgm:t>
    </dgm:pt>
    <dgm:pt modelId="{FF890E3C-F1CB-499B-B4AB-5F93FC02E817}" type="sibTrans" cxnId="{50A49A18-F662-4555-ACAE-19EA3A66BAF5}">
      <dgm:prSet/>
      <dgm:spPr/>
      <dgm:t>
        <a:bodyPr/>
        <a:lstStyle/>
        <a:p>
          <a:endParaRPr lang="ru-RU" sz="1800"/>
        </a:p>
      </dgm:t>
    </dgm:pt>
    <dgm:pt modelId="{F00A1F49-4B58-407F-A644-D5106279DA3C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800" b="1" dirty="0" smtClean="0"/>
            <a:t>Закладываются пробные площади</a:t>
          </a:r>
          <a:endParaRPr lang="ru-RU" sz="1800" dirty="0"/>
        </a:p>
      </dgm:t>
    </dgm:pt>
    <dgm:pt modelId="{8BA7DB87-9DCC-4F56-828C-CCD3DF107664}" type="parTrans" cxnId="{C4B8AFBA-5946-4A16-9CCB-A29194437F39}">
      <dgm:prSet/>
      <dgm:spPr/>
      <dgm:t>
        <a:bodyPr/>
        <a:lstStyle/>
        <a:p>
          <a:endParaRPr lang="ru-RU" sz="1800"/>
        </a:p>
      </dgm:t>
    </dgm:pt>
    <dgm:pt modelId="{9A121223-6814-4F97-ADBE-234F4A7C2B73}" type="sibTrans" cxnId="{C4B8AFBA-5946-4A16-9CCB-A29194437F39}">
      <dgm:prSet/>
      <dgm:spPr/>
      <dgm:t>
        <a:bodyPr/>
        <a:lstStyle/>
        <a:p>
          <a:endParaRPr lang="ru-RU" sz="1800"/>
        </a:p>
      </dgm:t>
    </dgm:pt>
    <dgm:pt modelId="{2675B771-40B5-4EF0-85F7-36891B9222E1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800" b="1" smtClean="0"/>
            <a:t>Проводится учет куколок непарного шелкопряда</a:t>
          </a:r>
          <a:endParaRPr lang="ru-RU" sz="1800"/>
        </a:p>
      </dgm:t>
    </dgm:pt>
    <dgm:pt modelId="{C0EA315F-AAA3-439C-BB16-66D14F446015}" type="parTrans" cxnId="{6D2144B7-7E55-46D8-B1B6-B66F3EE90028}">
      <dgm:prSet/>
      <dgm:spPr/>
      <dgm:t>
        <a:bodyPr/>
        <a:lstStyle/>
        <a:p>
          <a:endParaRPr lang="ru-RU" sz="1800"/>
        </a:p>
      </dgm:t>
    </dgm:pt>
    <dgm:pt modelId="{7408C2A0-54FE-4041-9CE9-B4573E9036C6}" type="sibTrans" cxnId="{6D2144B7-7E55-46D8-B1B6-B66F3EE90028}">
      <dgm:prSet/>
      <dgm:spPr/>
      <dgm:t>
        <a:bodyPr/>
        <a:lstStyle/>
        <a:p>
          <a:endParaRPr lang="ru-RU" sz="1800"/>
        </a:p>
      </dgm:t>
    </dgm:pt>
    <dgm:pt modelId="{E54FECDC-7C4C-434E-8315-2FFC4DA656BE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800" b="1" dirty="0" smtClean="0"/>
            <a:t>Проводится учёт гусениц до и после обработки биологическим препаратом </a:t>
          </a:r>
          <a:endParaRPr lang="ru-RU" sz="1800" dirty="0"/>
        </a:p>
      </dgm:t>
    </dgm:pt>
    <dgm:pt modelId="{DDAED868-3FFF-43B4-923A-F30BAFBCA460}" type="parTrans" cxnId="{BABE2AAC-A0C7-4BD2-A0E0-D81355A2AD60}">
      <dgm:prSet/>
      <dgm:spPr/>
      <dgm:t>
        <a:bodyPr/>
        <a:lstStyle/>
        <a:p>
          <a:endParaRPr lang="ru-RU" sz="1800"/>
        </a:p>
      </dgm:t>
    </dgm:pt>
    <dgm:pt modelId="{2B3D3ACD-2EDE-4237-932A-0EB270BEC3C6}" type="sibTrans" cxnId="{BABE2AAC-A0C7-4BD2-A0E0-D81355A2AD60}">
      <dgm:prSet/>
      <dgm:spPr/>
      <dgm:t>
        <a:bodyPr/>
        <a:lstStyle/>
        <a:p>
          <a:endParaRPr lang="ru-RU" sz="1800"/>
        </a:p>
      </dgm:t>
    </dgm:pt>
    <dgm:pt modelId="{C72AE1AA-7C66-4FB0-9F5B-4BF0461E8784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800" b="1" dirty="0" smtClean="0"/>
            <a:t>Осуществляется оценка паразитирования непарного шелкопряда</a:t>
          </a:r>
          <a:endParaRPr lang="ru-RU" sz="1800" dirty="0"/>
        </a:p>
      </dgm:t>
    </dgm:pt>
    <dgm:pt modelId="{2B7418EF-E7B1-4EBD-8DA3-8C1AC881CB88}" type="parTrans" cxnId="{5A4B8ED5-3463-4CF7-B674-521F785F0431}">
      <dgm:prSet/>
      <dgm:spPr/>
      <dgm:t>
        <a:bodyPr/>
        <a:lstStyle/>
        <a:p>
          <a:endParaRPr lang="ru-RU" sz="1800"/>
        </a:p>
      </dgm:t>
    </dgm:pt>
    <dgm:pt modelId="{06546983-2430-4E02-9B27-B6DC51CB42CD}" type="sibTrans" cxnId="{5A4B8ED5-3463-4CF7-B674-521F785F0431}">
      <dgm:prSet/>
      <dgm:spPr/>
      <dgm:t>
        <a:bodyPr/>
        <a:lstStyle/>
        <a:p>
          <a:endParaRPr lang="ru-RU" sz="1800"/>
        </a:p>
      </dgm:t>
    </dgm:pt>
    <dgm:pt modelId="{DB92F4E4-351D-470A-B696-945E23E21178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800" b="1" dirty="0" smtClean="0"/>
            <a:t>Проводится развешивание </a:t>
          </a:r>
          <a:r>
            <a:rPr lang="ru-RU" sz="1800" b="1" dirty="0" err="1" smtClean="0"/>
            <a:t>феромонных</a:t>
          </a:r>
          <a:r>
            <a:rPr lang="ru-RU" sz="1800" b="1" dirty="0" smtClean="0"/>
            <a:t> ловушек и учет по самцам в контрольных ловушках.</a:t>
          </a:r>
          <a:endParaRPr lang="ru-RU" sz="1800" dirty="0"/>
        </a:p>
      </dgm:t>
    </dgm:pt>
    <dgm:pt modelId="{951D32A8-0297-4C16-B52C-07B6D89799AD}" type="parTrans" cxnId="{BC34534E-27E5-4C22-8A28-6B3C57CCD8D9}">
      <dgm:prSet/>
      <dgm:spPr/>
      <dgm:t>
        <a:bodyPr/>
        <a:lstStyle/>
        <a:p>
          <a:endParaRPr lang="ru-RU" sz="1800"/>
        </a:p>
      </dgm:t>
    </dgm:pt>
    <dgm:pt modelId="{70E244C2-1FD1-4296-B19F-D567B1E28CB4}" type="sibTrans" cxnId="{BC34534E-27E5-4C22-8A28-6B3C57CCD8D9}">
      <dgm:prSet/>
      <dgm:spPr/>
      <dgm:t>
        <a:bodyPr/>
        <a:lstStyle/>
        <a:p>
          <a:endParaRPr lang="ru-RU" sz="1800"/>
        </a:p>
      </dgm:t>
    </dgm:pt>
    <dgm:pt modelId="{730DC70C-8D1C-4E4E-8519-C92EDB7613AD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/>
            <a:t>Проводится учёт яиц непарного шелкопряда</a:t>
          </a:r>
          <a:endParaRPr lang="ru-RU" sz="1800" dirty="0"/>
        </a:p>
      </dgm:t>
    </dgm:pt>
    <dgm:pt modelId="{5090DABC-024D-435D-97B7-A33E1CC69C77}" type="sibTrans" cxnId="{C79CCFA2-1B7A-4E2F-B46E-3D3578336389}">
      <dgm:prSet/>
      <dgm:spPr/>
      <dgm:t>
        <a:bodyPr/>
        <a:lstStyle/>
        <a:p>
          <a:endParaRPr lang="ru-RU" sz="1800"/>
        </a:p>
      </dgm:t>
    </dgm:pt>
    <dgm:pt modelId="{28FAA669-9E7D-41F3-9FF5-D7378EA7C2B5}" type="parTrans" cxnId="{C79CCFA2-1B7A-4E2F-B46E-3D3578336389}">
      <dgm:prSet/>
      <dgm:spPr/>
      <dgm:t>
        <a:bodyPr/>
        <a:lstStyle/>
        <a:p>
          <a:endParaRPr lang="ru-RU" sz="1800"/>
        </a:p>
      </dgm:t>
    </dgm:pt>
    <dgm:pt modelId="{D15EF54D-021C-4104-BC8E-D826711A3B75}">
      <dgm:prSet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rtl="0"/>
          <a:r>
            <a:rPr lang="ru-RU" sz="1800" b="1" dirty="0" smtClean="0"/>
            <a:t>Проводится учет кладок непарного шелкопряда для определения фазы развития вспышки и прогнозирования ее развития</a:t>
          </a:r>
          <a:endParaRPr lang="ru-RU" sz="1800" dirty="0"/>
        </a:p>
      </dgm:t>
    </dgm:pt>
    <dgm:pt modelId="{DD49217C-62AA-4CE7-9AC2-134499AEAA2B}" type="sibTrans" cxnId="{AAA45222-2216-4141-9E7C-09598D826061}">
      <dgm:prSet/>
      <dgm:spPr/>
      <dgm:t>
        <a:bodyPr/>
        <a:lstStyle/>
        <a:p>
          <a:endParaRPr lang="ru-RU" sz="1800"/>
        </a:p>
      </dgm:t>
    </dgm:pt>
    <dgm:pt modelId="{B2266C48-BCEE-4370-8917-9C7DE1988E9C}" type="parTrans" cxnId="{AAA45222-2216-4141-9E7C-09598D826061}">
      <dgm:prSet/>
      <dgm:spPr/>
      <dgm:t>
        <a:bodyPr/>
        <a:lstStyle/>
        <a:p>
          <a:endParaRPr lang="ru-RU" sz="1800"/>
        </a:p>
      </dgm:t>
    </dgm:pt>
    <dgm:pt modelId="{456FD518-6F41-4222-BBE5-06F65A16D894}" type="pres">
      <dgm:prSet presAssocID="{59F667BC-F440-4989-A373-F57580C46E6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CA59C6-BBB0-448E-8BBD-9D45E2F65FE0}" type="pres">
      <dgm:prSet presAssocID="{28FD190B-BE7E-4ECF-8D4C-AE856CF72CC3}" presName="composite" presStyleCnt="0"/>
      <dgm:spPr/>
    </dgm:pt>
    <dgm:pt modelId="{ECB873BA-8B6F-456F-906C-412609583AA3}" type="pres">
      <dgm:prSet presAssocID="{28FD190B-BE7E-4ECF-8D4C-AE856CF72CC3}" presName="parentText" presStyleLbl="align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A15D35-A96D-4BC4-ADBA-8D55D4EDC318}" type="pres">
      <dgm:prSet presAssocID="{28FD190B-BE7E-4ECF-8D4C-AE856CF72CC3}" presName="descendantText" presStyleLbl="alignAcc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7831E4-E014-4BD1-B210-BCCE5552E045}" type="pres">
      <dgm:prSet presAssocID="{60AB67DF-3437-4633-94C0-71B39159FBF1}" presName="sp" presStyleCnt="0"/>
      <dgm:spPr/>
    </dgm:pt>
    <dgm:pt modelId="{50DE604A-09B9-42AD-90E3-268EB3E4F7AB}" type="pres">
      <dgm:prSet presAssocID="{4AB2634D-1CA5-4C6B-9BC2-9D0DA6B91C61}" presName="composite" presStyleCnt="0"/>
      <dgm:spPr/>
    </dgm:pt>
    <dgm:pt modelId="{12064AC4-4CE2-42DE-A133-443AB0E69EC5}" type="pres">
      <dgm:prSet presAssocID="{4AB2634D-1CA5-4C6B-9BC2-9D0DA6B91C61}" presName="parentText" presStyleLbl="align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FB8B3A-06AC-41F7-89DE-EFB10A74B3E2}" type="pres">
      <dgm:prSet presAssocID="{4AB2634D-1CA5-4C6B-9BC2-9D0DA6B91C61}" presName="descendantText" presStyleLbl="alignAcc1" presStyleIdx="1" presStyleCnt="8" custLinFactNeighborX="61" custLinFactNeighborY="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8D399C-67F1-4641-B21B-1E239753C80B}" type="pres">
      <dgm:prSet presAssocID="{6AE8F5AA-44A1-412C-8561-CE19C5439FBF}" presName="sp" presStyleCnt="0"/>
      <dgm:spPr/>
    </dgm:pt>
    <dgm:pt modelId="{54AA52C4-A94C-483F-8562-678E0E025292}" type="pres">
      <dgm:prSet presAssocID="{50700076-B239-4CA3-8FCE-26512FA40C1C}" presName="composite" presStyleCnt="0"/>
      <dgm:spPr/>
    </dgm:pt>
    <dgm:pt modelId="{2E61A206-088C-46BB-A778-468C7ECEC74C}" type="pres">
      <dgm:prSet presAssocID="{50700076-B239-4CA3-8FCE-26512FA40C1C}" presName="parentText" presStyleLbl="align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BB50D7-18FE-40C9-B228-6DDEA1F48DA3}" type="pres">
      <dgm:prSet presAssocID="{50700076-B239-4CA3-8FCE-26512FA40C1C}" presName="descendantText" presStyleLbl="alignAcc1" presStyleIdx="2" presStyleCnt="8" custLinFactNeighborX="722" custLinFactNeighborY="-12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2D13ED-B3AE-4AFA-B78C-68A79AD15379}" type="pres">
      <dgm:prSet presAssocID="{6406FF03-4E54-4381-A0E1-564141917FE7}" presName="sp" presStyleCnt="0"/>
      <dgm:spPr/>
    </dgm:pt>
    <dgm:pt modelId="{8A3FA8B5-E743-4C21-BFD2-4A755A853DF1}" type="pres">
      <dgm:prSet presAssocID="{1542A945-E019-4BCD-9C87-F1B15780DE1F}" presName="composite" presStyleCnt="0"/>
      <dgm:spPr/>
    </dgm:pt>
    <dgm:pt modelId="{A279B808-67F7-4A87-88ED-989A730B09D8}" type="pres">
      <dgm:prSet presAssocID="{1542A945-E019-4BCD-9C87-F1B15780DE1F}" presName="parentText" presStyleLbl="align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828F2-AEB6-479E-A14F-69AA536EEED5}" type="pres">
      <dgm:prSet presAssocID="{1542A945-E019-4BCD-9C87-F1B15780DE1F}" presName="descendantText" presStyleLbl="align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89486F-AC69-4B97-8089-D266D449D52C}" type="pres">
      <dgm:prSet presAssocID="{7E3AA3BF-229A-4CB9-A909-8CAAD3ED11BF}" presName="sp" presStyleCnt="0"/>
      <dgm:spPr/>
    </dgm:pt>
    <dgm:pt modelId="{5730DDBF-1577-4B73-89D3-C48292218334}" type="pres">
      <dgm:prSet presAssocID="{57C1E41D-C61B-4231-8AFA-65800DDA6703}" presName="composite" presStyleCnt="0"/>
      <dgm:spPr/>
    </dgm:pt>
    <dgm:pt modelId="{AA9A2278-4F24-4D7B-A247-61B85384043D}" type="pres">
      <dgm:prSet presAssocID="{57C1E41D-C61B-4231-8AFA-65800DDA6703}" presName="parentText" presStyleLbl="align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E6890-1146-4567-929E-685301228954}" type="pres">
      <dgm:prSet presAssocID="{57C1E41D-C61B-4231-8AFA-65800DDA6703}" presName="descendantText" presStyleLbl="alignAcc1" presStyleIdx="4" presStyleCnt="8" custLinFactNeighborX="61" custLinFactNeighborY="-76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CB1C19-9806-462E-B993-4DA55DFA4CD4}" type="pres">
      <dgm:prSet presAssocID="{E7C768A8-AF2F-491D-8366-19F9D9C39CD3}" presName="sp" presStyleCnt="0"/>
      <dgm:spPr/>
    </dgm:pt>
    <dgm:pt modelId="{498689F3-50ED-4CD7-88E6-496C003FB5B7}" type="pres">
      <dgm:prSet presAssocID="{58E9D355-5BB3-4F49-B2C9-7035BE35AA91}" presName="composite" presStyleCnt="0"/>
      <dgm:spPr/>
    </dgm:pt>
    <dgm:pt modelId="{1D29DFE8-D933-456A-B709-0879FDE6F998}" type="pres">
      <dgm:prSet presAssocID="{58E9D355-5BB3-4F49-B2C9-7035BE35AA91}" presName="parentText" presStyleLbl="align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21F215-F373-48D1-A2EC-EBD97CEFF88D}" type="pres">
      <dgm:prSet presAssocID="{58E9D355-5BB3-4F49-B2C9-7035BE35AA91}" presName="descendantText" presStyleLbl="align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ECCAFF-0109-44FE-A3C6-539C5DE1616D}" type="pres">
      <dgm:prSet presAssocID="{915C5F45-C949-4374-BCA8-92C4CDD092C3}" presName="sp" presStyleCnt="0"/>
      <dgm:spPr/>
    </dgm:pt>
    <dgm:pt modelId="{F6103D35-61C7-4557-A263-3706349CE13A}" type="pres">
      <dgm:prSet presAssocID="{C2EDB390-9504-42CD-B698-FCCC6A0664E8}" presName="composite" presStyleCnt="0"/>
      <dgm:spPr/>
    </dgm:pt>
    <dgm:pt modelId="{93972A6B-018D-4836-9EE9-B3D49BE92557}" type="pres">
      <dgm:prSet presAssocID="{C2EDB390-9504-42CD-B698-FCCC6A0664E8}" presName="parentText" presStyleLbl="align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4FEFEC-8F3A-498C-80AC-959879446CE9}" type="pres">
      <dgm:prSet presAssocID="{C2EDB390-9504-42CD-B698-FCCC6A0664E8}" presName="descendantText" presStyleLbl="align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D7FD80-4AAB-4639-ADF8-79E535AD352E}" type="pres">
      <dgm:prSet presAssocID="{0CA9268F-70ED-4749-9729-07220A3B997E}" presName="sp" presStyleCnt="0"/>
      <dgm:spPr/>
    </dgm:pt>
    <dgm:pt modelId="{10937A6B-F2E6-4196-B8E3-0A8E5674D0B8}" type="pres">
      <dgm:prSet presAssocID="{A1049D1F-A56B-455A-BB32-87B6FE382332}" presName="composite" presStyleCnt="0"/>
      <dgm:spPr/>
    </dgm:pt>
    <dgm:pt modelId="{9AB3C4EF-19CD-48CD-8398-B97429E2C3FB}" type="pres">
      <dgm:prSet presAssocID="{A1049D1F-A56B-455A-BB32-87B6FE382332}" presName="parentText" presStyleLbl="align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48D56-1C45-4599-8EFA-4DD747DF7322}" type="pres">
      <dgm:prSet presAssocID="{A1049D1F-A56B-455A-BB32-87B6FE382332}" presName="descendantText" presStyleLbl="alignAcc1" presStyleIdx="7" presStyleCnt="8" custLinFactNeighborX="61" custLinFactNeighborY="-6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C0D0A5-B957-456A-866D-9AEEA07C3E77}" type="presOf" srcId="{730DC70C-8D1C-4E4E-8519-C92EDB7613AD}" destId="{F33828F2-AEB6-479E-A14F-69AA536EEED5}" srcOrd="0" destOrd="0" presId="urn:microsoft.com/office/officeart/2005/8/layout/chevron2"/>
    <dgm:cxn modelId="{203BE26B-DF39-4231-9959-F341860B37C8}" type="presOf" srcId="{5056426C-FED1-495A-919F-E80B24D826EB}" destId="{5FA15D35-A96D-4BC4-ADBA-8D55D4EDC318}" srcOrd="0" destOrd="0" presId="urn:microsoft.com/office/officeart/2005/8/layout/chevron2"/>
    <dgm:cxn modelId="{2D4C5149-478B-4FA6-A9E9-1318436E29A6}" type="presOf" srcId="{50700076-B239-4CA3-8FCE-26512FA40C1C}" destId="{2E61A206-088C-46BB-A778-468C7ECEC74C}" srcOrd="0" destOrd="0" presId="urn:microsoft.com/office/officeart/2005/8/layout/chevron2"/>
    <dgm:cxn modelId="{BC34534E-27E5-4C22-8A28-6B3C57CCD8D9}" srcId="{A1049D1F-A56B-455A-BB32-87B6FE382332}" destId="{DB92F4E4-351D-470A-B696-945E23E21178}" srcOrd="0" destOrd="0" parTransId="{951D32A8-0297-4C16-B52C-07B6D89799AD}" sibTransId="{70E244C2-1FD1-4296-B19F-D567B1E28CB4}"/>
    <dgm:cxn modelId="{CC1EEAB3-7433-49AB-B6CA-737AAE50AAF2}" type="presOf" srcId="{DB92F4E4-351D-470A-B696-945E23E21178}" destId="{B8648D56-1C45-4599-8EFA-4DD747DF7322}" srcOrd="0" destOrd="0" presId="urn:microsoft.com/office/officeart/2005/8/layout/chevron2"/>
    <dgm:cxn modelId="{6D2144B7-7E55-46D8-B1B6-B66F3EE90028}" srcId="{57C1E41D-C61B-4231-8AFA-65800DDA6703}" destId="{2675B771-40B5-4EF0-85F7-36891B9222E1}" srcOrd="0" destOrd="0" parTransId="{C0EA315F-AAA3-439C-BB16-66D14F446015}" sibTransId="{7408C2A0-54FE-4041-9CE9-B4573E9036C6}"/>
    <dgm:cxn modelId="{EDAA26F4-B735-4F9F-BCFF-9E7B43D52E7E}" srcId="{59F667BC-F440-4989-A373-F57580C46E60}" destId="{4AB2634D-1CA5-4C6B-9BC2-9D0DA6B91C61}" srcOrd="1" destOrd="0" parTransId="{A1093BC6-3FB4-4BDF-9CA2-2EB7079726FC}" sibTransId="{6AE8F5AA-44A1-412C-8561-CE19C5439FBF}"/>
    <dgm:cxn modelId="{E33657D2-8DB1-44BC-8167-A7D0D9D920DF}" srcId="{28FD190B-BE7E-4ECF-8D4C-AE856CF72CC3}" destId="{5056426C-FED1-495A-919F-E80B24D826EB}" srcOrd="0" destOrd="0" parTransId="{7D78679E-2366-4252-82DE-42F95B7CB5C0}" sibTransId="{1B806497-A7E5-40F5-896B-FCB3B378D4FF}"/>
    <dgm:cxn modelId="{04F56102-8BF8-426D-8368-6274D22A1BEC}" srcId="{59F667BC-F440-4989-A373-F57580C46E60}" destId="{C2EDB390-9504-42CD-B698-FCCC6A0664E8}" srcOrd="6" destOrd="0" parTransId="{0B285A42-5F49-4196-9AC7-B7BC4EB64036}" sibTransId="{0CA9268F-70ED-4749-9729-07220A3B997E}"/>
    <dgm:cxn modelId="{D2D54976-97BC-42FB-A02F-15E6BC8D9B83}" srcId="{59F667BC-F440-4989-A373-F57580C46E60}" destId="{1542A945-E019-4BCD-9C87-F1B15780DE1F}" srcOrd="3" destOrd="0" parTransId="{D2AB8725-E05B-4986-9A79-53FFD58F8FAD}" sibTransId="{7E3AA3BF-229A-4CB9-A909-8CAAD3ED11BF}"/>
    <dgm:cxn modelId="{86B2ED40-7C2F-4F3F-B45B-F22009D13470}" type="presOf" srcId="{58E9D355-5BB3-4F49-B2C9-7035BE35AA91}" destId="{1D29DFE8-D933-456A-B709-0879FDE6F998}" srcOrd="0" destOrd="0" presId="urn:microsoft.com/office/officeart/2005/8/layout/chevron2"/>
    <dgm:cxn modelId="{EC2BA4FA-320D-4D71-965C-CA1D6CFA2F44}" type="presOf" srcId="{28FD190B-BE7E-4ECF-8D4C-AE856CF72CC3}" destId="{ECB873BA-8B6F-456F-906C-412609583AA3}" srcOrd="0" destOrd="0" presId="urn:microsoft.com/office/officeart/2005/8/layout/chevron2"/>
    <dgm:cxn modelId="{C4B8AFBA-5946-4A16-9CCB-A29194437F39}" srcId="{4AB2634D-1CA5-4C6B-9BC2-9D0DA6B91C61}" destId="{F00A1F49-4B58-407F-A644-D5106279DA3C}" srcOrd="0" destOrd="0" parTransId="{8BA7DB87-9DCC-4F56-828C-CCD3DF107664}" sibTransId="{9A121223-6814-4F97-ADBE-234F4A7C2B73}"/>
    <dgm:cxn modelId="{55B75AC9-9033-4A24-9C95-06D2316865A4}" type="presOf" srcId="{A1049D1F-A56B-455A-BB32-87B6FE382332}" destId="{9AB3C4EF-19CD-48CD-8398-B97429E2C3FB}" srcOrd="0" destOrd="0" presId="urn:microsoft.com/office/officeart/2005/8/layout/chevron2"/>
    <dgm:cxn modelId="{E8C0CB8B-CCE8-4516-99BB-07AF753FDB7F}" type="presOf" srcId="{4AB2634D-1CA5-4C6B-9BC2-9D0DA6B91C61}" destId="{12064AC4-4CE2-42DE-A133-443AB0E69EC5}" srcOrd="0" destOrd="0" presId="urn:microsoft.com/office/officeart/2005/8/layout/chevron2"/>
    <dgm:cxn modelId="{BE6750FA-73F9-49A6-B0E1-4924EDCC3BC5}" srcId="{59F667BC-F440-4989-A373-F57580C46E60}" destId="{57C1E41D-C61B-4231-8AFA-65800DDA6703}" srcOrd="4" destOrd="0" parTransId="{6DD0822C-83D9-45BB-80A1-CE523B5FF4B7}" sibTransId="{E7C768A8-AF2F-491D-8366-19F9D9C39CD3}"/>
    <dgm:cxn modelId="{D2020DDC-D02A-494D-8976-F2F22A625C46}" type="presOf" srcId="{C2EDB390-9504-42CD-B698-FCCC6A0664E8}" destId="{93972A6B-018D-4836-9EE9-B3D49BE92557}" srcOrd="0" destOrd="0" presId="urn:microsoft.com/office/officeart/2005/8/layout/chevron2"/>
    <dgm:cxn modelId="{89905DEA-B6E7-45CF-9482-0AAF963B8BC4}" type="presOf" srcId="{57C1E41D-C61B-4231-8AFA-65800DDA6703}" destId="{AA9A2278-4F24-4D7B-A247-61B85384043D}" srcOrd="0" destOrd="0" presId="urn:microsoft.com/office/officeart/2005/8/layout/chevron2"/>
    <dgm:cxn modelId="{2997E288-1E9F-41D1-8D53-BCF2AA778FCA}" srcId="{59F667BC-F440-4989-A373-F57580C46E60}" destId="{28FD190B-BE7E-4ECF-8D4C-AE856CF72CC3}" srcOrd="0" destOrd="0" parTransId="{53A6DC2E-6F71-4E7A-B317-A919DD993FBA}" sibTransId="{60AB67DF-3437-4633-94C0-71B39159FBF1}"/>
    <dgm:cxn modelId="{B7B62314-E0B7-4A25-A68A-FFCDA83DB276}" type="presOf" srcId="{1542A945-E019-4BCD-9C87-F1B15780DE1F}" destId="{A279B808-67F7-4A87-88ED-989A730B09D8}" srcOrd="0" destOrd="0" presId="urn:microsoft.com/office/officeart/2005/8/layout/chevron2"/>
    <dgm:cxn modelId="{10AA0C0A-B0AF-43C6-A683-F2B0831CDB4D}" type="presOf" srcId="{59F667BC-F440-4989-A373-F57580C46E60}" destId="{456FD518-6F41-4222-BBE5-06F65A16D894}" srcOrd="0" destOrd="0" presId="urn:microsoft.com/office/officeart/2005/8/layout/chevron2"/>
    <dgm:cxn modelId="{7D614693-EA6B-475B-9824-C10997A63AB2}" type="presOf" srcId="{C72AE1AA-7C66-4FB0-9F5B-4BF0461E8784}" destId="{F84FEFEC-8F3A-498C-80AC-959879446CE9}" srcOrd="0" destOrd="0" presId="urn:microsoft.com/office/officeart/2005/8/layout/chevron2"/>
    <dgm:cxn modelId="{5A4B8ED5-3463-4CF7-B674-521F785F0431}" srcId="{C2EDB390-9504-42CD-B698-FCCC6A0664E8}" destId="{C72AE1AA-7C66-4FB0-9F5B-4BF0461E8784}" srcOrd="0" destOrd="0" parTransId="{2B7418EF-E7B1-4EBD-8DA3-8C1AC881CB88}" sibTransId="{06546983-2430-4E02-9B27-B6DC51CB42CD}"/>
    <dgm:cxn modelId="{9828A925-998C-4B52-ADEA-DFAE46A99671}" srcId="{59F667BC-F440-4989-A373-F57580C46E60}" destId="{58E9D355-5BB3-4F49-B2C9-7035BE35AA91}" srcOrd="5" destOrd="0" parTransId="{F0FCE037-3FB2-4D7E-BA11-189A6B46A305}" sibTransId="{915C5F45-C949-4374-BCA8-92C4CDD092C3}"/>
    <dgm:cxn modelId="{7EA2B9D2-CAF6-4DB4-89D6-43DBFE82ABCB}" type="presOf" srcId="{2675B771-40B5-4EF0-85F7-36891B9222E1}" destId="{790E6890-1146-4567-929E-685301228954}" srcOrd="0" destOrd="0" presId="urn:microsoft.com/office/officeart/2005/8/layout/chevron2"/>
    <dgm:cxn modelId="{C79CCFA2-1B7A-4E2F-B46E-3D3578336389}" srcId="{1542A945-E019-4BCD-9C87-F1B15780DE1F}" destId="{730DC70C-8D1C-4E4E-8519-C92EDB7613AD}" srcOrd="0" destOrd="0" parTransId="{28FAA669-9E7D-41F3-9FF5-D7378EA7C2B5}" sibTransId="{5090DABC-024D-435D-97B7-A33E1CC69C77}"/>
    <dgm:cxn modelId="{A2C27B7F-7739-4681-8D0C-D2E50EF1B443}" srcId="{59F667BC-F440-4989-A373-F57580C46E60}" destId="{50700076-B239-4CA3-8FCE-26512FA40C1C}" srcOrd="2" destOrd="0" parTransId="{FCE5DB10-F49B-44B9-99EC-2204E8B63E8D}" sibTransId="{6406FF03-4E54-4381-A0E1-564141917FE7}"/>
    <dgm:cxn modelId="{BABE2AAC-A0C7-4BD2-A0E0-D81355A2AD60}" srcId="{58E9D355-5BB3-4F49-B2C9-7035BE35AA91}" destId="{E54FECDC-7C4C-434E-8315-2FFC4DA656BE}" srcOrd="0" destOrd="0" parTransId="{DDAED868-3FFF-43B4-923A-F30BAFBCA460}" sibTransId="{2B3D3ACD-2EDE-4237-932A-0EB270BEC3C6}"/>
    <dgm:cxn modelId="{3D69C016-F3EB-4082-83DD-2DDDCF55689E}" type="presOf" srcId="{D15EF54D-021C-4104-BC8E-D826711A3B75}" destId="{FDBB50D7-18FE-40C9-B228-6DDEA1F48DA3}" srcOrd="0" destOrd="0" presId="urn:microsoft.com/office/officeart/2005/8/layout/chevron2"/>
    <dgm:cxn modelId="{50A49A18-F662-4555-ACAE-19EA3A66BAF5}" srcId="{59F667BC-F440-4989-A373-F57580C46E60}" destId="{A1049D1F-A56B-455A-BB32-87B6FE382332}" srcOrd="7" destOrd="0" parTransId="{05D52CAA-444E-4C41-847E-7F751663AF02}" sibTransId="{FF890E3C-F1CB-499B-B4AB-5F93FC02E817}"/>
    <dgm:cxn modelId="{54C55BCD-3C31-4EBB-9E3E-7EBE6125E07B}" type="presOf" srcId="{E54FECDC-7C4C-434E-8315-2FFC4DA656BE}" destId="{9821F215-F373-48D1-A2EC-EBD97CEFF88D}" srcOrd="0" destOrd="0" presId="urn:microsoft.com/office/officeart/2005/8/layout/chevron2"/>
    <dgm:cxn modelId="{AAA45222-2216-4141-9E7C-09598D826061}" srcId="{50700076-B239-4CA3-8FCE-26512FA40C1C}" destId="{D15EF54D-021C-4104-BC8E-D826711A3B75}" srcOrd="0" destOrd="0" parTransId="{B2266C48-BCEE-4370-8917-9C7DE1988E9C}" sibTransId="{DD49217C-62AA-4CE7-9AC2-134499AEAA2B}"/>
    <dgm:cxn modelId="{51813A9E-6E1C-431B-B9E2-91818D4DE5B0}" type="presOf" srcId="{F00A1F49-4B58-407F-A644-D5106279DA3C}" destId="{F9FB8B3A-06AC-41F7-89DE-EFB10A74B3E2}" srcOrd="0" destOrd="0" presId="urn:microsoft.com/office/officeart/2005/8/layout/chevron2"/>
    <dgm:cxn modelId="{0C4139C7-B505-4B56-92C0-30AA0B90CCF6}" type="presParOf" srcId="{456FD518-6F41-4222-BBE5-06F65A16D894}" destId="{01CA59C6-BBB0-448E-8BBD-9D45E2F65FE0}" srcOrd="0" destOrd="0" presId="urn:microsoft.com/office/officeart/2005/8/layout/chevron2"/>
    <dgm:cxn modelId="{77AD8AF4-8CEC-411F-884B-15BFB526BB27}" type="presParOf" srcId="{01CA59C6-BBB0-448E-8BBD-9D45E2F65FE0}" destId="{ECB873BA-8B6F-456F-906C-412609583AA3}" srcOrd="0" destOrd="0" presId="urn:microsoft.com/office/officeart/2005/8/layout/chevron2"/>
    <dgm:cxn modelId="{069426C1-AE97-4AD0-999D-F6F42D26557B}" type="presParOf" srcId="{01CA59C6-BBB0-448E-8BBD-9D45E2F65FE0}" destId="{5FA15D35-A96D-4BC4-ADBA-8D55D4EDC318}" srcOrd="1" destOrd="0" presId="urn:microsoft.com/office/officeart/2005/8/layout/chevron2"/>
    <dgm:cxn modelId="{05487E01-F8EC-4A40-9892-EBE9C084EDA0}" type="presParOf" srcId="{456FD518-6F41-4222-BBE5-06F65A16D894}" destId="{497831E4-E014-4BD1-B210-BCCE5552E045}" srcOrd="1" destOrd="0" presId="urn:microsoft.com/office/officeart/2005/8/layout/chevron2"/>
    <dgm:cxn modelId="{BAECAA35-61FB-49D8-AC28-0433BA748220}" type="presParOf" srcId="{456FD518-6F41-4222-BBE5-06F65A16D894}" destId="{50DE604A-09B9-42AD-90E3-268EB3E4F7AB}" srcOrd="2" destOrd="0" presId="urn:microsoft.com/office/officeart/2005/8/layout/chevron2"/>
    <dgm:cxn modelId="{47AEBA15-2DEC-4C55-AA7C-B71ADE85159E}" type="presParOf" srcId="{50DE604A-09B9-42AD-90E3-268EB3E4F7AB}" destId="{12064AC4-4CE2-42DE-A133-443AB0E69EC5}" srcOrd="0" destOrd="0" presId="urn:microsoft.com/office/officeart/2005/8/layout/chevron2"/>
    <dgm:cxn modelId="{BD80D8F0-605C-4BE8-B5B1-8F106D722B57}" type="presParOf" srcId="{50DE604A-09B9-42AD-90E3-268EB3E4F7AB}" destId="{F9FB8B3A-06AC-41F7-89DE-EFB10A74B3E2}" srcOrd="1" destOrd="0" presId="urn:microsoft.com/office/officeart/2005/8/layout/chevron2"/>
    <dgm:cxn modelId="{7427FF1B-6751-461C-BF42-6DAD2441BCC8}" type="presParOf" srcId="{456FD518-6F41-4222-BBE5-06F65A16D894}" destId="{5C8D399C-67F1-4641-B21B-1E239753C80B}" srcOrd="3" destOrd="0" presId="urn:microsoft.com/office/officeart/2005/8/layout/chevron2"/>
    <dgm:cxn modelId="{CE17A4A7-A47A-4ECF-B6EF-20DB8D6BD873}" type="presParOf" srcId="{456FD518-6F41-4222-BBE5-06F65A16D894}" destId="{54AA52C4-A94C-483F-8562-678E0E025292}" srcOrd="4" destOrd="0" presId="urn:microsoft.com/office/officeart/2005/8/layout/chevron2"/>
    <dgm:cxn modelId="{7AD65069-8C61-4BCF-AEDD-7F6250F0F334}" type="presParOf" srcId="{54AA52C4-A94C-483F-8562-678E0E025292}" destId="{2E61A206-088C-46BB-A778-468C7ECEC74C}" srcOrd="0" destOrd="0" presId="urn:microsoft.com/office/officeart/2005/8/layout/chevron2"/>
    <dgm:cxn modelId="{39E6DC35-8CC3-4CA2-8D24-CCD91C587B0C}" type="presParOf" srcId="{54AA52C4-A94C-483F-8562-678E0E025292}" destId="{FDBB50D7-18FE-40C9-B228-6DDEA1F48DA3}" srcOrd="1" destOrd="0" presId="urn:microsoft.com/office/officeart/2005/8/layout/chevron2"/>
    <dgm:cxn modelId="{20B5A23F-981C-496E-A6C4-F6B5B38472ED}" type="presParOf" srcId="{456FD518-6F41-4222-BBE5-06F65A16D894}" destId="{FF2D13ED-B3AE-4AFA-B78C-68A79AD15379}" srcOrd="5" destOrd="0" presId="urn:microsoft.com/office/officeart/2005/8/layout/chevron2"/>
    <dgm:cxn modelId="{4FB0CD08-CFF0-4029-93A9-FD1162EB9B5C}" type="presParOf" srcId="{456FD518-6F41-4222-BBE5-06F65A16D894}" destId="{8A3FA8B5-E743-4C21-BFD2-4A755A853DF1}" srcOrd="6" destOrd="0" presId="urn:microsoft.com/office/officeart/2005/8/layout/chevron2"/>
    <dgm:cxn modelId="{D9FD619A-7E03-44B8-B12E-69B0A17B4FA5}" type="presParOf" srcId="{8A3FA8B5-E743-4C21-BFD2-4A755A853DF1}" destId="{A279B808-67F7-4A87-88ED-989A730B09D8}" srcOrd="0" destOrd="0" presId="urn:microsoft.com/office/officeart/2005/8/layout/chevron2"/>
    <dgm:cxn modelId="{58A499C3-877F-45F1-9AA1-4961B302E1CC}" type="presParOf" srcId="{8A3FA8B5-E743-4C21-BFD2-4A755A853DF1}" destId="{F33828F2-AEB6-479E-A14F-69AA536EEED5}" srcOrd="1" destOrd="0" presId="urn:microsoft.com/office/officeart/2005/8/layout/chevron2"/>
    <dgm:cxn modelId="{1AC97EEB-27DB-4DDE-9212-7D14D54679CF}" type="presParOf" srcId="{456FD518-6F41-4222-BBE5-06F65A16D894}" destId="{5689486F-AC69-4B97-8089-D266D449D52C}" srcOrd="7" destOrd="0" presId="urn:microsoft.com/office/officeart/2005/8/layout/chevron2"/>
    <dgm:cxn modelId="{7BD01830-A9B4-4AA9-8C78-3765A1B99E57}" type="presParOf" srcId="{456FD518-6F41-4222-BBE5-06F65A16D894}" destId="{5730DDBF-1577-4B73-89D3-C48292218334}" srcOrd="8" destOrd="0" presId="urn:microsoft.com/office/officeart/2005/8/layout/chevron2"/>
    <dgm:cxn modelId="{C2571F51-8699-48EB-9FF2-C9AC1FC8C804}" type="presParOf" srcId="{5730DDBF-1577-4B73-89D3-C48292218334}" destId="{AA9A2278-4F24-4D7B-A247-61B85384043D}" srcOrd="0" destOrd="0" presId="urn:microsoft.com/office/officeart/2005/8/layout/chevron2"/>
    <dgm:cxn modelId="{1D884229-6E93-4C57-BB02-7692401CAF7A}" type="presParOf" srcId="{5730DDBF-1577-4B73-89D3-C48292218334}" destId="{790E6890-1146-4567-929E-685301228954}" srcOrd="1" destOrd="0" presId="urn:microsoft.com/office/officeart/2005/8/layout/chevron2"/>
    <dgm:cxn modelId="{25EA128B-909E-4A4B-97BF-6E35425151E2}" type="presParOf" srcId="{456FD518-6F41-4222-BBE5-06F65A16D894}" destId="{87CB1C19-9806-462E-B993-4DA55DFA4CD4}" srcOrd="9" destOrd="0" presId="urn:microsoft.com/office/officeart/2005/8/layout/chevron2"/>
    <dgm:cxn modelId="{AF96397F-4631-4E36-BD13-89BCE424EB99}" type="presParOf" srcId="{456FD518-6F41-4222-BBE5-06F65A16D894}" destId="{498689F3-50ED-4CD7-88E6-496C003FB5B7}" srcOrd="10" destOrd="0" presId="urn:microsoft.com/office/officeart/2005/8/layout/chevron2"/>
    <dgm:cxn modelId="{D2CD02FB-E3DF-49B4-857B-6A24EFBCA803}" type="presParOf" srcId="{498689F3-50ED-4CD7-88E6-496C003FB5B7}" destId="{1D29DFE8-D933-456A-B709-0879FDE6F998}" srcOrd="0" destOrd="0" presId="urn:microsoft.com/office/officeart/2005/8/layout/chevron2"/>
    <dgm:cxn modelId="{9AE426B9-BC35-45E0-A9F2-BE485E393929}" type="presParOf" srcId="{498689F3-50ED-4CD7-88E6-496C003FB5B7}" destId="{9821F215-F373-48D1-A2EC-EBD97CEFF88D}" srcOrd="1" destOrd="0" presId="urn:microsoft.com/office/officeart/2005/8/layout/chevron2"/>
    <dgm:cxn modelId="{6E46E8C6-7D67-4351-AEB6-2E18313E22FB}" type="presParOf" srcId="{456FD518-6F41-4222-BBE5-06F65A16D894}" destId="{81ECCAFF-0109-44FE-A3C6-539C5DE1616D}" srcOrd="11" destOrd="0" presId="urn:microsoft.com/office/officeart/2005/8/layout/chevron2"/>
    <dgm:cxn modelId="{BDBFFF5B-8C1C-4A7C-A1F8-D8A71FA07BE6}" type="presParOf" srcId="{456FD518-6F41-4222-BBE5-06F65A16D894}" destId="{F6103D35-61C7-4557-A263-3706349CE13A}" srcOrd="12" destOrd="0" presId="urn:microsoft.com/office/officeart/2005/8/layout/chevron2"/>
    <dgm:cxn modelId="{C45BD6CF-B3A4-4A5F-9B59-ADD502A1C16F}" type="presParOf" srcId="{F6103D35-61C7-4557-A263-3706349CE13A}" destId="{93972A6B-018D-4836-9EE9-B3D49BE92557}" srcOrd="0" destOrd="0" presId="urn:microsoft.com/office/officeart/2005/8/layout/chevron2"/>
    <dgm:cxn modelId="{71F8206A-CEAA-47DD-87CE-0E58FBD556CF}" type="presParOf" srcId="{F6103D35-61C7-4557-A263-3706349CE13A}" destId="{F84FEFEC-8F3A-498C-80AC-959879446CE9}" srcOrd="1" destOrd="0" presId="urn:microsoft.com/office/officeart/2005/8/layout/chevron2"/>
    <dgm:cxn modelId="{668E577F-DA2E-40AC-9467-A81405EDF57D}" type="presParOf" srcId="{456FD518-6F41-4222-BBE5-06F65A16D894}" destId="{54D7FD80-4AAB-4639-ADF8-79E535AD352E}" srcOrd="13" destOrd="0" presId="urn:microsoft.com/office/officeart/2005/8/layout/chevron2"/>
    <dgm:cxn modelId="{503BE7CE-98FF-4936-9BB5-FB34CCFE5553}" type="presParOf" srcId="{456FD518-6F41-4222-BBE5-06F65A16D894}" destId="{10937A6B-F2E6-4196-B8E3-0A8E5674D0B8}" srcOrd="14" destOrd="0" presId="urn:microsoft.com/office/officeart/2005/8/layout/chevron2"/>
    <dgm:cxn modelId="{0C31095C-07FE-46FF-B7F2-9E952F4B0F23}" type="presParOf" srcId="{10937A6B-F2E6-4196-B8E3-0A8E5674D0B8}" destId="{9AB3C4EF-19CD-48CD-8398-B97429E2C3FB}" srcOrd="0" destOrd="0" presId="urn:microsoft.com/office/officeart/2005/8/layout/chevron2"/>
    <dgm:cxn modelId="{5957E2B7-078E-4E2D-B311-FA9C5A31E4DC}" type="presParOf" srcId="{10937A6B-F2E6-4196-B8E3-0A8E5674D0B8}" destId="{B8648D56-1C45-4599-8EFA-4DD747DF7322}" srcOrd="1" destOrd="0" presId="urn:microsoft.com/office/officeart/2005/8/layout/chevron2"/>
  </dgm:cxnLst>
  <dgm:bg>
    <a:solidFill>
      <a:schemeClr val="accent6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622B5C-4F8A-42EE-8184-BB60312B72A5}" type="doc">
      <dgm:prSet loTypeId="urn:microsoft.com/office/officeart/2005/8/layout/hProcess9" loCatId="process" qsTypeId="urn:microsoft.com/office/officeart/2005/8/quickstyle/3d3" qsCatId="3D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1C1BCC5D-9867-4EEC-A2F8-E7DB06179ED8}">
      <dgm:prSet custT="1"/>
      <dgm:spPr/>
      <dgm:t>
        <a:bodyPr/>
        <a:lstStyle/>
        <a:p>
          <a:pPr rtl="0"/>
          <a:r>
            <a:rPr lang="ru-RU" sz="2000" b="1" i="0" baseline="0" dirty="0" smtClean="0">
              <a:solidFill>
                <a:schemeClr val="tx1"/>
              </a:solidFill>
            </a:rPr>
            <a:t>Необходимо разрабатывать комплекс мер для контроля непарного шелкопряда на территории ООПТ и </a:t>
          </a:r>
          <a:r>
            <a:rPr lang="ru-RU" sz="2000" b="1" i="0" baseline="0" dirty="0" err="1" smtClean="0">
              <a:solidFill>
                <a:schemeClr val="tx1"/>
              </a:solidFill>
            </a:rPr>
            <a:t>водоохранных</a:t>
          </a:r>
          <a:r>
            <a:rPr lang="ru-RU" sz="2000" b="1" i="0" baseline="0" dirty="0" smtClean="0">
              <a:solidFill>
                <a:schemeClr val="tx1"/>
              </a:solidFill>
            </a:rPr>
            <a:t> зон: они становятся резерватами с запасом вредителей, что снижает возможности для борьбы.</a:t>
          </a:r>
          <a:endParaRPr lang="ru-RU" sz="2000" b="1" dirty="0">
            <a:solidFill>
              <a:schemeClr val="tx1"/>
            </a:solidFill>
          </a:endParaRPr>
        </a:p>
      </dgm:t>
    </dgm:pt>
    <dgm:pt modelId="{4E1A589C-E5B4-419B-918F-275DC2580A0B}" type="parTrans" cxnId="{6C61762D-45BB-4B55-B533-BBC4AC6585CE}">
      <dgm:prSet/>
      <dgm:spPr/>
      <dgm:t>
        <a:bodyPr/>
        <a:lstStyle/>
        <a:p>
          <a:endParaRPr lang="ru-RU"/>
        </a:p>
      </dgm:t>
    </dgm:pt>
    <dgm:pt modelId="{CFA25AEE-7BC0-4CCC-B4CB-E920494A7236}" type="sibTrans" cxnId="{6C61762D-45BB-4B55-B533-BBC4AC6585CE}">
      <dgm:prSet/>
      <dgm:spPr/>
      <dgm:t>
        <a:bodyPr/>
        <a:lstStyle/>
        <a:p>
          <a:endParaRPr lang="ru-RU"/>
        </a:p>
      </dgm:t>
    </dgm:pt>
    <dgm:pt modelId="{E6A7B277-6D2F-4BAD-BD7F-66E07DFE3214}">
      <dgm:prSet custT="1"/>
      <dgm:spPr/>
      <dgm:t>
        <a:bodyPr/>
        <a:lstStyle/>
        <a:p>
          <a:pPr rtl="0"/>
          <a:r>
            <a:rPr lang="ru-RU" sz="2000" b="1" i="0" baseline="0" dirty="0" smtClean="0">
              <a:solidFill>
                <a:schemeClr val="tx1"/>
              </a:solidFill>
            </a:rPr>
            <a:t>Необходим комбинированный способ борьбы с непарным шелкопрядом, совмещающий как применение биологических препаратов, так и биологических инструментов (энтомофагов).</a:t>
          </a:r>
          <a:endParaRPr lang="ru-RU" sz="2000" b="1" dirty="0">
            <a:solidFill>
              <a:schemeClr val="tx1"/>
            </a:solidFill>
          </a:endParaRPr>
        </a:p>
      </dgm:t>
    </dgm:pt>
    <dgm:pt modelId="{7BBB276E-B223-47A6-B650-CBE642296C44}" type="parTrans" cxnId="{0EF1BB8E-06C8-48B6-B2FA-49E10AD409D9}">
      <dgm:prSet/>
      <dgm:spPr/>
      <dgm:t>
        <a:bodyPr/>
        <a:lstStyle/>
        <a:p>
          <a:endParaRPr lang="ru-RU"/>
        </a:p>
      </dgm:t>
    </dgm:pt>
    <dgm:pt modelId="{29E349CE-F205-4BFD-9A68-13B006BBC89C}" type="sibTrans" cxnId="{0EF1BB8E-06C8-48B6-B2FA-49E10AD409D9}">
      <dgm:prSet/>
      <dgm:spPr/>
      <dgm:t>
        <a:bodyPr/>
        <a:lstStyle/>
        <a:p>
          <a:endParaRPr lang="ru-RU"/>
        </a:p>
      </dgm:t>
    </dgm:pt>
    <dgm:pt modelId="{02436237-C11D-4E82-8014-13487E3B45BC}">
      <dgm:prSet custT="1"/>
      <dgm:spPr/>
      <dgm:t>
        <a:bodyPr/>
        <a:lstStyle/>
        <a:p>
          <a:pPr rtl="0"/>
          <a:r>
            <a:rPr lang="ru-RU" sz="2000" b="1" i="0" baseline="0" dirty="0" smtClean="0">
              <a:solidFill>
                <a:schemeClr val="tx1"/>
              </a:solidFill>
            </a:rPr>
            <a:t>При организации борьбы в защитных лесах требуется разрешение проведения авиационной борьбы с помощью беспилотных летательных аппаратов для внесения биологического препарата в труднодоступные участки лес</a:t>
          </a:r>
          <a:r>
            <a:rPr lang="ru-RU" sz="2000" b="0" i="0" baseline="0" dirty="0" smtClean="0">
              <a:solidFill>
                <a:schemeClr val="tx1"/>
              </a:solidFill>
            </a:rPr>
            <a:t>а.</a:t>
          </a:r>
          <a:endParaRPr lang="ru-RU" sz="2000" b="0" i="0" baseline="0" dirty="0">
            <a:solidFill>
              <a:schemeClr val="tx1"/>
            </a:solidFill>
          </a:endParaRPr>
        </a:p>
      </dgm:t>
    </dgm:pt>
    <dgm:pt modelId="{927977F5-D47F-426E-A6B1-991C8035DA29}" type="parTrans" cxnId="{73E143E8-F6D0-43AF-9A23-C806B45020D9}">
      <dgm:prSet/>
      <dgm:spPr/>
      <dgm:t>
        <a:bodyPr/>
        <a:lstStyle/>
        <a:p>
          <a:endParaRPr lang="ru-RU"/>
        </a:p>
      </dgm:t>
    </dgm:pt>
    <dgm:pt modelId="{8351DC34-73D6-43D8-A2E8-0F663588856A}" type="sibTrans" cxnId="{73E143E8-F6D0-43AF-9A23-C806B45020D9}">
      <dgm:prSet/>
      <dgm:spPr/>
      <dgm:t>
        <a:bodyPr/>
        <a:lstStyle/>
        <a:p>
          <a:endParaRPr lang="ru-RU"/>
        </a:p>
      </dgm:t>
    </dgm:pt>
    <dgm:pt modelId="{39347349-D773-4E47-BC4B-55530722875F}" type="pres">
      <dgm:prSet presAssocID="{27622B5C-4F8A-42EE-8184-BB60312B72A5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F55702-335B-43B9-B4E3-2795CC160FF5}" type="pres">
      <dgm:prSet presAssocID="{27622B5C-4F8A-42EE-8184-BB60312B72A5}" presName="arrow" presStyleLbl="bgShp" presStyleIdx="0" presStyleCnt="1"/>
      <dgm:spPr>
        <a:solidFill>
          <a:schemeClr val="accent6">
            <a:lumMod val="60000"/>
            <a:lumOff val="40000"/>
          </a:schemeClr>
        </a:solidFill>
      </dgm:spPr>
    </dgm:pt>
    <dgm:pt modelId="{9D6F30BB-D9A5-459E-B398-3D53E5A41199}" type="pres">
      <dgm:prSet presAssocID="{27622B5C-4F8A-42EE-8184-BB60312B72A5}" presName="linearProcess" presStyleCnt="0"/>
      <dgm:spPr/>
    </dgm:pt>
    <dgm:pt modelId="{BE18DFAC-E7E8-49A1-AF0A-2E2A30AFAEDB}" type="pres">
      <dgm:prSet presAssocID="{1C1BCC5D-9867-4EEC-A2F8-E7DB06179ED8}" presName="textNode" presStyleLbl="node1" presStyleIdx="0" presStyleCnt="3" custScaleY="240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DB774C-51EA-45BC-81FA-20DF35C0A76A}" type="pres">
      <dgm:prSet presAssocID="{CFA25AEE-7BC0-4CCC-B4CB-E920494A7236}" presName="sibTrans" presStyleCnt="0"/>
      <dgm:spPr/>
    </dgm:pt>
    <dgm:pt modelId="{2B1A1F58-001C-43E2-BB44-92D2D033B3E2}" type="pres">
      <dgm:prSet presAssocID="{E6A7B277-6D2F-4BAD-BD7F-66E07DFE3214}" presName="textNode" presStyleLbl="node1" presStyleIdx="1" presStyleCnt="3" custScaleY="240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B6EA40-678B-4A6C-85CD-AA48713517D7}" type="pres">
      <dgm:prSet presAssocID="{29E349CE-F205-4BFD-9A68-13B006BBC89C}" presName="sibTrans" presStyleCnt="0"/>
      <dgm:spPr/>
    </dgm:pt>
    <dgm:pt modelId="{C3AA6ED3-F227-4C0B-85D0-E7B091F65FFE}" type="pres">
      <dgm:prSet presAssocID="{02436237-C11D-4E82-8014-13487E3B45BC}" presName="textNode" presStyleLbl="node1" presStyleIdx="2" presStyleCnt="3" custScaleY="2405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F1BB8E-06C8-48B6-B2FA-49E10AD409D9}" srcId="{27622B5C-4F8A-42EE-8184-BB60312B72A5}" destId="{E6A7B277-6D2F-4BAD-BD7F-66E07DFE3214}" srcOrd="1" destOrd="0" parTransId="{7BBB276E-B223-47A6-B650-CBE642296C44}" sibTransId="{29E349CE-F205-4BFD-9A68-13B006BBC89C}"/>
    <dgm:cxn modelId="{7206F23B-A403-477A-BE6D-E11C0D4F5302}" type="presOf" srcId="{E6A7B277-6D2F-4BAD-BD7F-66E07DFE3214}" destId="{2B1A1F58-001C-43E2-BB44-92D2D033B3E2}" srcOrd="0" destOrd="0" presId="urn:microsoft.com/office/officeart/2005/8/layout/hProcess9"/>
    <dgm:cxn modelId="{C849F68C-A334-4D9E-9B80-F73B638ECC7C}" type="presOf" srcId="{1C1BCC5D-9867-4EEC-A2F8-E7DB06179ED8}" destId="{BE18DFAC-E7E8-49A1-AF0A-2E2A30AFAEDB}" srcOrd="0" destOrd="0" presId="urn:microsoft.com/office/officeart/2005/8/layout/hProcess9"/>
    <dgm:cxn modelId="{6C61762D-45BB-4B55-B533-BBC4AC6585CE}" srcId="{27622B5C-4F8A-42EE-8184-BB60312B72A5}" destId="{1C1BCC5D-9867-4EEC-A2F8-E7DB06179ED8}" srcOrd="0" destOrd="0" parTransId="{4E1A589C-E5B4-419B-918F-275DC2580A0B}" sibTransId="{CFA25AEE-7BC0-4CCC-B4CB-E920494A7236}"/>
    <dgm:cxn modelId="{73E143E8-F6D0-43AF-9A23-C806B45020D9}" srcId="{27622B5C-4F8A-42EE-8184-BB60312B72A5}" destId="{02436237-C11D-4E82-8014-13487E3B45BC}" srcOrd="2" destOrd="0" parTransId="{927977F5-D47F-426E-A6B1-991C8035DA29}" sibTransId="{8351DC34-73D6-43D8-A2E8-0F663588856A}"/>
    <dgm:cxn modelId="{1FA49C3A-B059-474F-AC57-2B2C7D878DAD}" type="presOf" srcId="{02436237-C11D-4E82-8014-13487E3B45BC}" destId="{C3AA6ED3-F227-4C0B-85D0-E7B091F65FFE}" srcOrd="0" destOrd="0" presId="urn:microsoft.com/office/officeart/2005/8/layout/hProcess9"/>
    <dgm:cxn modelId="{EB3E9595-75CB-4C52-BF67-5F3F66721454}" type="presOf" srcId="{27622B5C-4F8A-42EE-8184-BB60312B72A5}" destId="{39347349-D773-4E47-BC4B-55530722875F}" srcOrd="0" destOrd="0" presId="urn:microsoft.com/office/officeart/2005/8/layout/hProcess9"/>
    <dgm:cxn modelId="{43333F26-CC25-4611-96A5-C2CCE367F378}" type="presParOf" srcId="{39347349-D773-4E47-BC4B-55530722875F}" destId="{59F55702-335B-43B9-B4E3-2795CC160FF5}" srcOrd="0" destOrd="0" presId="urn:microsoft.com/office/officeart/2005/8/layout/hProcess9"/>
    <dgm:cxn modelId="{821F7FB2-9BE7-46AF-A525-EA67593E61E8}" type="presParOf" srcId="{39347349-D773-4E47-BC4B-55530722875F}" destId="{9D6F30BB-D9A5-459E-B398-3D53E5A41199}" srcOrd="1" destOrd="0" presId="urn:microsoft.com/office/officeart/2005/8/layout/hProcess9"/>
    <dgm:cxn modelId="{0BFEFE5D-4718-4651-A24D-2E621B4E2961}" type="presParOf" srcId="{9D6F30BB-D9A5-459E-B398-3D53E5A41199}" destId="{BE18DFAC-E7E8-49A1-AF0A-2E2A30AFAEDB}" srcOrd="0" destOrd="0" presId="urn:microsoft.com/office/officeart/2005/8/layout/hProcess9"/>
    <dgm:cxn modelId="{CCFCDD96-CBD2-4049-968D-34E486F2F798}" type="presParOf" srcId="{9D6F30BB-D9A5-459E-B398-3D53E5A41199}" destId="{50DB774C-51EA-45BC-81FA-20DF35C0A76A}" srcOrd="1" destOrd="0" presId="urn:microsoft.com/office/officeart/2005/8/layout/hProcess9"/>
    <dgm:cxn modelId="{3331F802-CE07-435E-9B83-B6BED3AD504B}" type="presParOf" srcId="{9D6F30BB-D9A5-459E-B398-3D53E5A41199}" destId="{2B1A1F58-001C-43E2-BB44-92D2D033B3E2}" srcOrd="2" destOrd="0" presId="urn:microsoft.com/office/officeart/2005/8/layout/hProcess9"/>
    <dgm:cxn modelId="{28C0406E-C67F-4F9B-AA61-12BD4EE6A49E}" type="presParOf" srcId="{9D6F30BB-D9A5-459E-B398-3D53E5A41199}" destId="{97B6EA40-678B-4A6C-85CD-AA48713517D7}" srcOrd="3" destOrd="0" presId="urn:microsoft.com/office/officeart/2005/8/layout/hProcess9"/>
    <dgm:cxn modelId="{B358CA54-8CA1-4823-917C-623367E453D0}" type="presParOf" srcId="{9D6F30BB-D9A5-459E-B398-3D53E5A41199}" destId="{C3AA6ED3-F227-4C0B-85D0-E7B091F65FFE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B873BA-8B6F-456F-906C-412609583AA3}">
      <dsp:nvSpPr>
        <dsp:cNvPr id="0" name=""/>
        <dsp:cNvSpPr/>
      </dsp:nvSpPr>
      <dsp:spPr>
        <a:xfrm rot="5400000">
          <a:off x="-106599" y="113220"/>
          <a:ext cx="710665" cy="497465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/>
        </a:p>
      </dsp:txBody>
      <dsp:txXfrm rot="-5400000">
        <a:off x="2" y="255353"/>
        <a:ext cx="497465" cy="213200"/>
      </dsp:txXfrm>
    </dsp:sp>
    <dsp:sp modelId="{5FA15D35-A96D-4BC4-ADBA-8D55D4EDC318}">
      <dsp:nvSpPr>
        <dsp:cNvPr id="0" name=""/>
        <dsp:cNvSpPr/>
      </dsp:nvSpPr>
      <dsp:spPr>
        <a:xfrm rot="5400000">
          <a:off x="5706398" y="-5202311"/>
          <a:ext cx="461932" cy="10879798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Проводятся фенологические наблюдения за развитием непарного шелкопряда</a:t>
          </a:r>
          <a:endParaRPr lang="ru-RU" sz="1800" b="1" kern="1200" dirty="0"/>
        </a:p>
      </dsp:txBody>
      <dsp:txXfrm rot="-5400000">
        <a:off x="497465" y="29172"/>
        <a:ext cx="10857248" cy="416832"/>
      </dsp:txXfrm>
    </dsp:sp>
    <dsp:sp modelId="{12064AC4-4CE2-42DE-A133-443AB0E69EC5}">
      <dsp:nvSpPr>
        <dsp:cNvPr id="0" name=""/>
        <dsp:cNvSpPr/>
      </dsp:nvSpPr>
      <dsp:spPr>
        <a:xfrm rot="5400000">
          <a:off x="-106599" y="750459"/>
          <a:ext cx="710665" cy="497465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2" y="892592"/>
        <a:ext cx="497465" cy="213200"/>
      </dsp:txXfrm>
    </dsp:sp>
    <dsp:sp modelId="{F9FB8B3A-06AC-41F7-89DE-EFB10A74B3E2}">
      <dsp:nvSpPr>
        <dsp:cNvPr id="0" name=""/>
        <dsp:cNvSpPr/>
      </dsp:nvSpPr>
      <dsp:spPr>
        <a:xfrm rot="5400000">
          <a:off x="5706398" y="-4560860"/>
          <a:ext cx="461932" cy="10879798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Закладываются пробные площади</a:t>
          </a:r>
          <a:endParaRPr lang="ru-RU" sz="1800" kern="1200" dirty="0"/>
        </a:p>
      </dsp:txBody>
      <dsp:txXfrm rot="-5400000">
        <a:off x="497465" y="670623"/>
        <a:ext cx="10857248" cy="416832"/>
      </dsp:txXfrm>
    </dsp:sp>
    <dsp:sp modelId="{2E61A206-088C-46BB-A778-468C7ECEC74C}">
      <dsp:nvSpPr>
        <dsp:cNvPr id="0" name=""/>
        <dsp:cNvSpPr/>
      </dsp:nvSpPr>
      <dsp:spPr>
        <a:xfrm rot="5400000">
          <a:off x="-106599" y="1387697"/>
          <a:ext cx="710665" cy="497465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2" y="1529830"/>
        <a:ext cx="497465" cy="213200"/>
      </dsp:txXfrm>
    </dsp:sp>
    <dsp:sp modelId="{FDBB50D7-18FE-40C9-B228-6DDEA1F48DA3}">
      <dsp:nvSpPr>
        <dsp:cNvPr id="0" name=""/>
        <dsp:cNvSpPr/>
      </dsp:nvSpPr>
      <dsp:spPr>
        <a:xfrm rot="5400000">
          <a:off x="5706398" y="-3984795"/>
          <a:ext cx="461932" cy="10879798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Проводится учет кладок непарного шелкопряда для определения фазы развития вспышки и прогнозирования ее развития</a:t>
          </a:r>
          <a:endParaRPr lang="ru-RU" sz="1800" kern="1200" dirty="0"/>
        </a:p>
      </dsp:txBody>
      <dsp:txXfrm rot="-5400000">
        <a:off x="497465" y="1246688"/>
        <a:ext cx="10857248" cy="416832"/>
      </dsp:txXfrm>
    </dsp:sp>
    <dsp:sp modelId="{A279B808-67F7-4A87-88ED-989A730B09D8}">
      <dsp:nvSpPr>
        <dsp:cNvPr id="0" name=""/>
        <dsp:cNvSpPr/>
      </dsp:nvSpPr>
      <dsp:spPr>
        <a:xfrm rot="5400000">
          <a:off x="-106599" y="2024935"/>
          <a:ext cx="710665" cy="497465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2" y="2167068"/>
        <a:ext cx="497465" cy="213200"/>
      </dsp:txXfrm>
    </dsp:sp>
    <dsp:sp modelId="{F33828F2-AEB6-479E-A14F-69AA536EEED5}">
      <dsp:nvSpPr>
        <dsp:cNvPr id="0" name=""/>
        <dsp:cNvSpPr/>
      </dsp:nvSpPr>
      <dsp:spPr>
        <a:xfrm rot="5400000">
          <a:off x="5706398" y="-3290596"/>
          <a:ext cx="461932" cy="10879798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Проводится учёт яиц непарного шелкопряда</a:t>
          </a:r>
          <a:endParaRPr lang="ru-RU" sz="1800" kern="1200" dirty="0"/>
        </a:p>
      </dsp:txBody>
      <dsp:txXfrm rot="-5400000">
        <a:off x="497465" y="1940887"/>
        <a:ext cx="10857248" cy="416832"/>
      </dsp:txXfrm>
    </dsp:sp>
    <dsp:sp modelId="{AA9A2278-4F24-4D7B-A247-61B85384043D}">
      <dsp:nvSpPr>
        <dsp:cNvPr id="0" name=""/>
        <dsp:cNvSpPr/>
      </dsp:nvSpPr>
      <dsp:spPr>
        <a:xfrm rot="5400000">
          <a:off x="-106599" y="2662174"/>
          <a:ext cx="710665" cy="497465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2" y="2804307"/>
        <a:ext cx="497465" cy="213200"/>
      </dsp:txXfrm>
    </dsp:sp>
    <dsp:sp modelId="{790E6890-1146-4567-929E-685301228954}">
      <dsp:nvSpPr>
        <dsp:cNvPr id="0" name=""/>
        <dsp:cNvSpPr/>
      </dsp:nvSpPr>
      <dsp:spPr>
        <a:xfrm rot="5400000">
          <a:off x="5706398" y="-2688654"/>
          <a:ext cx="461932" cy="10879798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smtClean="0"/>
            <a:t>Проводится учет куколок непарного шелкопряда</a:t>
          </a:r>
          <a:endParaRPr lang="ru-RU" sz="1800" kern="1200"/>
        </a:p>
      </dsp:txBody>
      <dsp:txXfrm rot="-5400000">
        <a:off x="497465" y="2542829"/>
        <a:ext cx="10857248" cy="416832"/>
      </dsp:txXfrm>
    </dsp:sp>
    <dsp:sp modelId="{1D29DFE8-D933-456A-B709-0879FDE6F998}">
      <dsp:nvSpPr>
        <dsp:cNvPr id="0" name=""/>
        <dsp:cNvSpPr/>
      </dsp:nvSpPr>
      <dsp:spPr>
        <a:xfrm rot="5400000">
          <a:off x="-106599" y="3299412"/>
          <a:ext cx="710665" cy="497465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2" y="3441545"/>
        <a:ext cx="497465" cy="213200"/>
      </dsp:txXfrm>
    </dsp:sp>
    <dsp:sp modelId="{9821F215-F373-48D1-A2EC-EBD97CEFF88D}">
      <dsp:nvSpPr>
        <dsp:cNvPr id="0" name=""/>
        <dsp:cNvSpPr/>
      </dsp:nvSpPr>
      <dsp:spPr>
        <a:xfrm rot="5400000">
          <a:off x="5706398" y="-2016120"/>
          <a:ext cx="461932" cy="10879798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Проводится учёт гусениц до и после обработки биологическим препаратом </a:t>
          </a:r>
          <a:endParaRPr lang="ru-RU" sz="1800" kern="1200" dirty="0"/>
        </a:p>
      </dsp:txBody>
      <dsp:txXfrm rot="-5400000">
        <a:off x="497465" y="3215363"/>
        <a:ext cx="10857248" cy="416832"/>
      </dsp:txXfrm>
    </dsp:sp>
    <dsp:sp modelId="{93972A6B-018D-4836-9EE9-B3D49BE92557}">
      <dsp:nvSpPr>
        <dsp:cNvPr id="0" name=""/>
        <dsp:cNvSpPr/>
      </dsp:nvSpPr>
      <dsp:spPr>
        <a:xfrm rot="5400000">
          <a:off x="-106599" y="3936650"/>
          <a:ext cx="710665" cy="497465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2" y="4078783"/>
        <a:ext cx="497465" cy="213200"/>
      </dsp:txXfrm>
    </dsp:sp>
    <dsp:sp modelId="{F84FEFEC-8F3A-498C-80AC-959879446CE9}">
      <dsp:nvSpPr>
        <dsp:cNvPr id="0" name=""/>
        <dsp:cNvSpPr/>
      </dsp:nvSpPr>
      <dsp:spPr>
        <a:xfrm rot="5400000">
          <a:off x="5706398" y="-1378881"/>
          <a:ext cx="461932" cy="10879798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Осуществляется оценка паразитирования непарного шелкопряда</a:t>
          </a:r>
          <a:endParaRPr lang="ru-RU" sz="1800" kern="1200" dirty="0"/>
        </a:p>
      </dsp:txBody>
      <dsp:txXfrm rot="-5400000">
        <a:off x="497465" y="3852602"/>
        <a:ext cx="10857248" cy="416832"/>
      </dsp:txXfrm>
    </dsp:sp>
    <dsp:sp modelId="{9AB3C4EF-19CD-48CD-8398-B97429E2C3FB}">
      <dsp:nvSpPr>
        <dsp:cNvPr id="0" name=""/>
        <dsp:cNvSpPr/>
      </dsp:nvSpPr>
      <dsp:spPr>
        <a:xfrm rot="5400000">
          <a:off x="-106599" y="4573889"/>
          <a:ext cx="710665" cy="497465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2" y="4716022"/>
        <a:ext cx="497465" cy="213200"/>
      </dsp:txXfrm>
    </dsp:sp>
    <dsp:sp modelId="{B8648D56-1C45-4599-8EFA-4DD747DF7322}">
      <dsp:nvSpPr>
        <dsp:cNvPr id="0" name=""/>
        <dsp:cNvSpPr/>
      </dsp:nvSpPr>
      <dsp:spPr>
        <a:xfrm rot="5400000">
          <a:off x="5706398" y="-744438"/>
          <a:ext cx="461932" cy="10879798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Проводится развешивание </a:t>
          </a:r>
          <a:r>
            <a:rPr lang="ru-RU" sz="1800" b="1" kern="1200" dirty="0" err="1" smtClean="0"/>
            <a:t>феромонных</a:t>
          </a:r>
          <a:r>
            <a:rPr lang="ru-RU" sz="1800" b="1" kern="1200" dirty="0" smtClean="0"/>
            <a:t> ловушек и учет по самцам в контрольных ловушках.</a:t>
          </a:r>
          <a:endParaRPr lang="ru-RU" sz="1800" kern="1200" dirty="0"/>
        </a:p>
      </dsp:txBody>
      <dsp:txXfrm rot="-5400000">
        <a:off x="497465" y="4487045"/>
        <a:ext cx="10857248" cy="4168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F55702-335B-43B9-B4E3-2795CC160FF5}">
      <dsp:nvSpPr>
        <dsp:cNvPr id="0" name=""/>
        <dsp:cNvSpPr/>
      </dsp:nvSpPr>
      <dsp:spPr>
        <a:xfrm>
          <a:off x="914399" y="0"/>
          <a:ext cx="10363200" cy="3960440"/>
        </a:xfrm>
        <a:prstGeom prst="rightArrow">
          <a:avLst/>
        </a:prstGeom>
        <a:solidFill>
          <a:schemeClr val="accent6">
            <a:lumMod val="60000"/>
            <a:lumOff val="4000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18DFAC-E7E8-49A1-AF0A-2E2A30AFAEDB}">
      <dsp:nvSpPr>
        <dsp:cNvPr id="0" name=""/>
        <dsp:cNvSpPr/>
      </dsp:nvSpPr>
      <dsp:spPr>
        <a:xfrm>
          <a:off x="267282" y="74725"/>
          <a:ext cx="3575058" cy="3810988"/>
        </a:xfrm>
        <a:prstGeom prst="round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baseline="0" dirty="0" smtClean="0">
              <a:solidFill>
                <a:schemeClr val="tx1"/>
              </a:solidFill>
            </a:rPr>
            <a:t>Необходимо разрабатывать комплекс мер для контроля непарного шелкопряда на территории ООПТ и </a:t>
          </a:r>
          <a:r>
            <a:rPr lang="ru-RU" sz="2000" b="1" i="0" kern="1200" baseline="0" dirty="0" err="1" smtClean="0">
              <a:solidFill>
                <a:schemeClr val="tx1"/>
              </a:solidFill>
            </a:rPr>
            <a:t>водоохранных</a:t>
          </a:r>
          <a:r>
            <a:rPr lang="ru-RU" sz="2000" b="1" i="0" kern="1200" baseline="0" dirty="0" smtClean="0">
              <a:solidFill>
                <a:schemeClr val="tx1"/>
              </a:solidFill>
            </a:rPr>
            <a:t> зон: они становятся резерватами с запасом вредителей, что снижает возможности для борьбы.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441802" y="249245"/>
        <a:ext cx="3226018" cy="3461948"/>
      </dsp:txXfrm>
    </dsp:sp>
    <dsp:sp modelId="{2B1A1F58-001C-43E2-BB44-92D2D033B3E2}">
      <dsp:nvSpPr>
        <dsp:cNvPr id="0" name=""/>
        <dsp:cNvSpPr/>
      </dsp:nvSpPr>
      <dsp:spPr>
        <a:xfrm>
          <a:off x="4308470" y="74725"/>
          <a:ext cx="3575058" cy="3810988"/>
        </a:xfrm>
        <a:prstGeom prst="roundRect">
          <a:avLst/>
        </a:prstGeom>
        <a:solidFill>
          <a:schemeClr val="accent6">
            <a:alpha val="90000"/>
            <a:hueOff val="0"/>
            <a:satOff val="0"/>
            <a:lumOff val="0"/>
            <a:alphaOff val="-2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baseline="0" dirty="0" smtClean="0">
              <a:solidFill>
                <a:schemeClr val="tx1"/>
              </a:solidFill>
            </a:rPr>
            <a:t>Необходим комбинированный способ борьбы с непарным шелкопрядом, совмещающий как применение биологических препаратов, так и биологических инструментов (энтомофагов).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4482990" y="249245"/>
        <a:ext cx="3226018" cy="3461948"/>
      </dsp:txXfrm>
    </dsp:sp>
    <dsp:sp modelId="{C3AA6ED3-F227-4C0B-85D0-E7B091F65FFE}">
      <dsp:nvSpPr>
        <dsp:cNvPr id="0" name=""/>
        <dsp:cNvSpPr/>
      </dsp:nvSpPr>
      <dsp:spPr>
        <a:xfrm>
          <a:off x="8349658" y="74725"/>
          <a:ext cx="3575058" cy="3810988"/>
        </a:xfrm>
        <a:prstGeom prst="roundRect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baseline="0" dirty="0" smtClean="0">
              <a:solidFill>
                <a:schemeClr val="tx1"/>
              </a:solidFill>
            </a:rPr>
            <a:t>При организации борьбы в защитных лесах требуется разрешение проведения авиационной борьбы с помощью беспилотных летательных аппаратов для внесения биологического препарата в труднодоступные участки лес</a:t>
          </a:r>
          <a:r>
            <a:rPr lang="ru-RU" sz="2000" b="0" i="0" kern="1200" baseline="0" dirty="0" smtClean="0">
              <a:solidFill>
                <a:schemeClr val="tx1"/>
              </a:solidFill>
            </a:rPr>
            <a:t>а.</a:t>
          </a:r>
          <a:endParaRPr lang="ru-RU" sz="2000" b="0" i="0" kern="1200" baseline="0" dirty="0">
            <a:solidFill>
              <a:schemeClr val="tx1"/>
            </a:solidFill>
          </a:endParaRPr>
        </a:p>
      </dsp:txBody>
      <dsp:txXfrm>
        <a:off x="8524178" y="249245"/>
        <a:ext cx="3226018" cy="3461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C1386-B7A2-471B-B1B4-F896EBB2DF1A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CB467-57C3-43E3-A277-5190B7319B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184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159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08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852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74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36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404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403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834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296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582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943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7FBC7-45E3-498D-BAA8-822C04127D7F}" type="datetimeFigureOut">
              <a:rPr lang="ru-RU" smtClean="0"/>
              <a:pPr/>
              <a:t>04.10.2024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49B2A-EAF3-4CE0-AB56-29E66A0F6C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451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273EADAD-DF64-4CF0-96CF-FF9D7AA3D45B}"/>
              </a:ext>
            </a:extLst>
          </p:cNvPr>
          <p:cNvSpPr/>
          <p:nvPr/>
        </p:nvSpPr>
        <p:spPr>
          <a:xfrm>
            <a:off x="2135560" y="276299"/>
            <a:ext cx="9002866" cy="26949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Всероссийский конкурс юных исследователей окружающей среды имени Б.В. Всесвятского</a:t>
            </a:r>
            <a:endParaRPr lang="ru-RU" sz="2400" dirty="0" smtClean="0"/>
          </a:p>
          <a:p>
            <a:pPr algn="ctr"/>
            <a:endParaRPr lang="ru-RU" sz="1600" b="1" dirty="0" smtClean="0"/>
          </a:p>
          <a:p>
            <a:pPr algn="ctr"/>
            <a:r>
              <a:rPr lang="ru-RU" sz="1600" b="1" dirty="0" smtClean="0"/>
              <a:t> </a:t>
            </a:r>
            <a:r>
              <a:rPr lang="ru-RU" sz="1600" b="1" dirty="0" smtClean="0"/>
              <a:t>«</a:t>
            </a:r>
            <a:r>
              <a:rPr lang="ru-RU" sz="1600" b="1" dirty="0" smtClean="0"/>
              <a:t>Зоология  и экология беспозвоночных</a:t>
            </a:r>
            <a:r>
              <a:rPr lang="ru-RU" sz="1600" b="1" dirty="0" smtClean="0"/>
              <a:t>  </a:t>
            </a:r>
            <a:r>
              <a:rPr lang="ru-RU" sz="1600" b="1" dirty="0" smtClean="0"/>
              <a:t>животных»</a:t>
            </a:r>
            <a:endParaRPr lang="ru-RU" sz="1600" dirty="0" smtClean="0"/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A0E1319-6F54-4561-8D7E-9B5C0D470A2E}"/>
              </a:ext>
            </a:extLst>
          </p:cNvPr>
          <p:cNvSpPr/>
          <p:nvPr/>
        </p:nvSpPr>
        <p:spPr>
          <a:xfrm>
            <a:off x="479376" y="2492896"/>
            <a:ext cx="10169553" cy="166135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</a:pPr>
            <a:r>
              <a:rPr lang="ru-RU" sz="1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/>
              <a:t>Динамика численности непарного шелкопряда в </a:t>
            </a:r>
            <a:r>
              <a:rPr lang="ru-RU" sz="2400" b="1" dirty="0" err="1" smtClean="0"/>
              <a:t>Коробовском</a:t>
            </a:r>
            <a:r>
              <a:rPr lang="ru-RU" sz="2400" b="1" dirty="0" smtClean="0"/>
              <a:t> участковом лесничестве Шатурского филиала ГКУ МО «Мособллес»</a:t>
            </a:r>
            <a:endParaRPr lang="ru-RU" sz="2400" dirty="0" smtClean="0"/>
          </a:p>
          <a:p>
            <a:pPr algn="ctr"/>
            <a:r>
              <a:rPr lang="ru-RU" sz="2400" b="1" dirty="0" smtClean="0"/>
              <a:t> и меры защиты от него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26022668-4067-41DC-BB99-B11B13B15596}"/>
              </a:ext>
            </a:extLst>
          </p:cNvPr>
          <p:cNvSpPr/>
          <p:nvPr/>
        </p:nvSpPr>
        <p:spPr>
          <a:xfrm>
            <a:off x="5735960" y="4059591"/>
            <a:ext cx="6096000" cy="22618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50870" algn="r">
              <a:lnSpc>
                <a:spcPct val="107000"/>
              </a:lnSpc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Выполнил: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43180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Жильцов Арсений,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4318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обучающийся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 класса МБОУ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4318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Коробовский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лицей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lvl="0" indent="4318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Руководитель: Иванова Н.Н., учитель биологии</a:t>
            </a:r>
          </a:p>
          <a:p>
            <a:pPr lvl="0" indent="4318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Коробовский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лицей»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43180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Консультант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Кузнецова Елена Егоровна,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4318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помощник участкового лесничего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4318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Коробовского участкового лесничества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indent="43180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Шатурского филиала ГКУ МО «Мособллес»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BCFABD96-779E-49CE-9382-F89619143BA4}"/>
              </a:ext>
            </a:extLst>
          </p:cNvPr>
          <p:cNvSpPr/>
          <p:nvPr/>
        </p:nvSpPr>
        <p:spPr>
          <a:xfrm>
            <a:off x="5827981" y="6380020"/>
            <a:ext cx="830292" cy="3886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Фотография пользовате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352" y="332656"/>
            <a:ext cx="1828799" cy="18288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31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 «Коробовский лицей»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31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Московская область, с. Дмитровский Погост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8676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007358" y="188640"/>
            <a:ext cx="3629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исследования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567608" y="3573016"/>
          <a:ext cx="6408712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719736" y="692696"/>
            <a:ext cx="4045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Определение средней массы куколок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1390BCC-8784-6623-3B67-0FECFA8CA5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5658" t="35379" r="9456" b="11794"/>
          <a:stretch/>
        </p:blipFill>
        <p:spPr>
          <a:xfrm>
            <a:off x="6240016" y="1052736"/>
            <a:ext cx="5040560" cy="2352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-20211102-WA0034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7408" y="1124744"/>
            <a:ext cx="432048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07368" y="26064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673105"/>
                </a:solidFill>
              </a:rPr>
              <a:t>9</a:t>
            </a:r>
            <a:endParaRPr lang="ru-RU" sz="2400" dirty="0">
              <a:solidFill>
                <a:srgbClr val="673105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359" y="274638"/>
            <a:ext cx="695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673105"/>
                </a:solidFill>
              </a:rPr>
              <a:t>10</a:t>
            </a:r>
            <a:endParaRPr lang="ru-RU" sz="2400" dirty="0">
              <a:solidFill>
                <a:srgbClr val="673105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9776" y="188640"/>
            <a:ext cx="3629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Результаты исследования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73"/>
          <a:stretch/>
        </p:blipFill>
        <p:spPr>
          <a:xfrm rot="16200000">
            <a:off x="-524290" y="2056404"/>
            <a:ext cx="3447494" cy="1584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3" r="3049" b="30129"/>
          <a:stretch/>
        </p:blipFill>
        <p:spPr>
          <a:xfrm rot="5400000">
            <a:off x="1091444" y="2168860"/>
            <a:ext cx="3456383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3" t="17369" r="22488" b="18699"/>
          <a:stretch/>
        </p:blipFill>
        <p:spPr>
          <a:xfrm rot="5400000">
            <a:off x="7540032" y="2056976"/>
            <a:ext cx="3448640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7" t="9444" r="25574" b="16091"/>
          <a:stretch/>
        </p:blipFill>
        <p:spPr>
          <a:xfrm rot="5400000">
            <a:off x="9247493" y="1933691"/>
            <a:ext cx="3456383" cy="1550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63352" y="486916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Внутрипопуляционная </a:t>
            </a:r>
          </a:p>
          <a:p>
            <a:pPr algn="ctr"/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бакуловирусная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инфекция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28248" y="4725144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Накопление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 популяции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бактериального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заражения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3"/>
          <a:stretch/>
        </p:blipFill>
        <p:spPr>
          <a:xfrm rot="5400000">
            <a:off x="3263576" y="4042009"/>
            <a:ext cx="3299535" cy="1811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60"/>
          <a:stretch/>
        </p:blipFill>
        <p:spPr>
          <a:xfrm rot="5400000">
            <a:off x="5436894" y="3837935"/>
            <a:ext cx="3202501" cy="2172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863752" y="2060848"/>
            <a:ext cx="43093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Дефицит питания и дистрофия развития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гусениц непарного шелкопряда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563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12000656" cy="980728"/>
          </a:xfrm>
        </p:spPr>
        <p:txBody>
          <a:bodyPr>
            <a:normAutofit/>
          </a:bodyPr>
          <a:lstStyle/>
          <a:p>
            <a:pPr lvl="0"/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Паразитирование на личинках непарного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шелкопряда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наездника 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рода </a:t>
            </a:r>
            <a:r>
              <a:rPr lang="en-US" sz="1800" b="1" i="1" dirty="0" err="1">
                <a:solidFill>
                  <a:schemeClr val="accent6">
                    <a:lumMod val="50000"/>
                  </a:schemeClr>
                </a:solidFill>
              </a:rPr>
              <a:t>Apanteles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 (сем. </a:t>
            </a:r>
            <a:r>
              <a:rPr lang="en-US" sz="1800" b="1" i="1" dirty="0" err="1">
                <a:solidFill>
                  <a:schemeClr val="accent6">
                    <a:lumMod val="50000"/>
                  </a:schemeClr>
                </a:solidFill>
              </a:rPr>
              <a:t>Braconidae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endParaRPr lang="ru-RU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13" t="42190" r="43639" b="25023"/>
          <a:stretch/>
        </p:blipFill>
        <p:spPr>
          <a:xfrm>
            <a:off x="1199456" y="980728"/>
            <a:ext cx="1872208" cy="2376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4" t="134" r="22077" b="373"/>
          <a:stretch/>
        </p:blipFill>
        <p:spPr>
          <a:xfrm rot="5400000">
            <a:off x="4490120" y="1218456"/>
            <a:ext cx="2160240" cy="1828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7" r="36797"/>
          <a:stretch/>
        </p:blipFill>
        <p:spPr>
          <a:xfrm>
            <a:off x="7680176" y="1052736"/>
            <a:ext cx="3260063" cy="20882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5359" y="274638"/>
            <a:ext cx="695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673105"/>
                </a:solidFill>
              </a:rPr>
              <a:t>11</a:t>
            </a:r>
            <a:endParaRPr lang="ru-RU" sz="2400" dirty="0">
              <a:solidFill>
                <a:srgbClr val="67310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5400" y="3140968"/>
            <a:ext cx="3056547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Лето </a:t>
            </a:r>
            <a:r>
              <a:rPr lang="ru-RU" sz="1600" dirty="0"/>
              <a:t>2022</a:t>
            </a:r>
          </a:p>
          <a:p>
            <a:pPr algn="ctr"/>
            <a:r>
              <a:rPr lang="ru-RU" sz="1600" dirty="0"/>
              <a:t>Групповые очаги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51784" y="3068960"/>
            <a:ext cx="302433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latin typeface="Century Gothic" panose="020B0502020202020204" pitchFamily="34" charset="0"/>
              </a:defRPr>
            </a:lvl1pPr>
          </a:lstStyle>
          <a:p>
            <a:r>
              <a:rPr lang="ru-RU" sz="1600" dirty="0" smtClean="0">
                <a:latin typeface="+mn-lt"/>
              </a:rPr>
              <a:t>Июнь </a:t>
            </a:r>
            <a:r>
              <a:rPr lang="ru-RU" sz="1600" dirty="0">
                <a:latin typeface="+mn-lt"/>
              </a:rPr>
              <a:t>2023</a:t>
            </a:r>
          </a:p>
          <a:p>
            <a:r>
              <a:rPr lang="ru-RU" sz="1600" dirty="0">
                <a:latin typeface="+mn-lt"/>
              </a:rPr>
              <a:t>Массовое паразитирование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08168" y="2996952"/>
            <a:ext cx="3960440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latin typeface="Century Gothic" panose="020B0502020202020204" pitchFamily="34" charset="0"/>
              </a:defRPr>
            </a:lvl1pPr>
          </a:lstStyle>
          <a:p>
            <a:r>
              <a:rPr lang="ru-RU" sz="1600" dirty="0" smtClean="0">
                <a:latin typeface="+mn-lt"/>
              </a:rPr>
              <a:t>Июнь-июль </a:t>
            </a:r>
            <a:r>
              <a:rPr lang="ru-RU" sz="1600" dirty="0">
                <a:latin typeface="+mn-lt"/>
              </a:rPr>
              <a:t>2023</a:t>
            </a:r>
          </a:p>
          <a:p>
            <a:r>
              <a:rPr lang="ru-RU" sz="1600" dirty="0">
                <a:latin typeface="+mn-lt"/>
              </a:rPr>
              <a:t>Паразитирование на больных гусеницах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055440" y="3717032"/>
            <a:ext cx="9937104" cy="3432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Куколочный паразитизм </a:t>
            </a:r>
            <a:r>
              <a:rPr lang="ru-RU" sz="1800" b="1" dirty="0" err="1">
                <a:solidFill>
                  <a:schemeClr val="accent6">
                    <a:lumMod val="50000"/>
                  </a:schemeClr>
                </a:solidFill>
              </a:rPr>
              <a:t>тахиной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800" b="1" i="1" dirty="0" err="1">
                <a:solidFill>
                  <a:schemeClr val="accent6">
                    <a:lumMod val="50000"/>
                  </a:schemeClr>
                </a:solidFill>
              </a:rPr>
              <a:t>Agria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800" b="1" i="1" dirty="0" err="1">
                <a:solidFill>
                  <a:schemeClr val="accent6">
                    <a:lumMod val="50000"/>
                  </a:schemeClr>
                </a:solidFill>
              </a:rPr>
              <a:t>affinis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1800" b="1" i="1" dirty="0">
                <a:solidFill>
                  <a:schemeClr val="accent6">
                    <a:lumMod val="50000"/>
                  </a:schemeClr>
                </a:solidFill>
              </a:rPr>
              <a:t>(Fallen,1817)</a:t>
            </a:r>
            <a:endParaRPr lang="ru-RU" sz="1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00" t="22646" r="27425" b="43915"/>
          <a:stretch/>
        </p:blipFill>
        <p:spPr>
          <a:xfrm>
            <a:off x="335360" y="4149080"/>
            <a:ext cx="2302208" cy="23774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58" t="41693" r="30812" b="27407"/>
          <a:stretch/>
        </p:blipFill>
        <p:spPr>
          <a:xfrm>
            <a:off x="2711624" y="4221088"/>
            <a:ext cx="2082454" cy="2286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91345" y="6519446"/>
            <a:ext cx="45365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Имаго </a:t>
            </a:r>
            <a:r>
              <a:rPr lang="ru-RU" sz="1600" i="1" dirty="0" err="1"/>
              <a:t>Agria</a:t>
            </a:r>
            <a:r>
              <a:rPr lang="ru-RU" sz="1600" i="1" dirty="0"/>
              <a:t> </a:t>
            </a:r>
            <a:r>
              <a:rPr lang="ru-RU" sz="1600" i="1" dirty="0" err="1"/>
              <a:t>affinis</a:t>
            </a:r>
            <a:r>
              <a:rPr lang="ru-RU" sz="1600" i="1" dirty="0"/>
              <a:t> </a:t>
            </a:r>
            <a:endParaRPr lang="ru-RU" sz="16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5" t="38551" r="55537" b="39357"/>
          <a:stretch/>
        </p:blipFill>
        <p:spPr>
          <a:xfrm>
            <a:off x="5591944" y="4149080"/>
            <a:ext cx="2307076" cy="2286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26" t="60866" r="4677" b="8994"/>
          <a:stretch/>
        </p:blipFill>
        <p:spPr>
          <a:xfrm>
            <a:off x="8112224" y="4221088"/>
            <a:ext cx="2413509" cy="219456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519936" y="6519446"/>
            <a:ext cx="43204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Коконы </a:t>
            </a:r>
            <a:r>
              <a:rPr lang="ru-RU" sz="1600" dirty="0"/>
              <a:t>и личинки </a:t>
            </a:r>
            <a:r>
              <a:rPr lang="ru-RU" sz="1600" i="1" dirty="0" err="1"/>
              <a:t>Agria</a:t>
            </a:r>
            <a:r>
              <a:rPr lang="ru-RU" sz="1600" i="1" dirty="0"/>
              <a:t> </a:t>
            </a:r>
            <a:r>
              <a:rPr lang="ru-RU" sz="1600" i="1" dirty="0" err="1"/>
              <a:t>affinis</a:t>
            </a:r>
            <a:r>
              <a:rPr lang="ru-RU" sz="1600" i="1" dirty="0"/>
              <a:t> 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63752" y="0"/>
            <a:ext cx="3629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исследования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059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35760" y="188640"/>
            <a:ext cx="3629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исследования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672" y="548680"/>
            <a:ext cx="514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Развешивание и проверка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феромонных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ловушек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360" y="260648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673105"/>
                </a:solidFill>
              </a:rPr>
              <a:t>12</a:t>
            </a:r>
            <a:endParaRPr lang="ru-RU" sz="2400" dirty="0">
              <a:solidFill>
                <a:srgbClr val="673105"/>
              </a:solidFill>
            </a:endParaRPr>
          </a:p>
        </p:txBody>
      </p:sp>
      <p:pic>
        <p:nvPicPr>
          <p:cNvPr id="43010" name="Picture 2" descr="C:\Users\Elena Egorovna\Desktop\Подрост 2024\IMG202407161144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0216" y="4293096"/>
            <a:ext cx="3024336" cy="2268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1" name="Picture 3" descr="F:\Подрост 2024\IMG202407291645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1784" y="4293096"/>
            <a:ext cx="3044338" cy="2236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2" name="Picture 4" descr="F:\Подрост 2024\IMG202407190906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7808" y="980728"/>
            <a:ext cx="252028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3" name="Picture 5" descr="F:\Подрост 2024\IMG202407161136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7408" y="980728"/>
            <a:ext cx="243027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4" name="Picture 6" descr="F:\Подрост 2024\IMG202407221552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9376" y="4293096"/>
            <a:ext cx="3024336" cy="2268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5" name="Picture 7" descr="F:\Подрост 2024\IMG2024071909043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56240" y="1052736"/>
            <a:ext cx="2592288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63752" y="116632"/>
            <a:ext cx="36296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исследования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623392" y="1124744"/>
          <a:ext cx="10945216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359696" y="620688"/>
            <a:ext cx="4483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Подсчёт самцов на контрольных ловушках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5360" y="332656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673105"/>
                </a:solidFill>
              </a:rPr>
              <a:t>13</a:t>
            </a:r>
            <a:endParaRPr lang="ru-RU" sz="2400" dirty="0">
              <a:solidFill>
                <a:srgbClr val="673105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2855640" y="188640"/>
            <a:ext cx="6120680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Выводы: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38672" y="836712"/>
            <a:ext cx="11953328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/>
              <a:t>Вспышка 2021-2024 гг. повторила динамику вспышки 1957-1959 гг., что подтверждает цикличность вспышек массового размножения непарного шелкопряда.</a:t>
            </a:r>
          </a:p>
          <a:p>
            <a:pPr lvl="0"/>
            <a:r>
              <a:rPr lang="ru-RU" sz="2000" b="1" dirty="0" smtClean="0"/>
              <a:t>В фенологии развития непарного шелкопряда отмечается растянутый выход гусениц и лет бабочек.</a:t>
            </a:r>
          </a:p>
          <a:p>
            <a:pPr lvl="0"/>
            <a:r>
              <a:rPr lang="ru-RU" sz="2000" b="1" dirty="0" smtClean="0"/>
              <a:t>Эффективность применяемых мер борьбы на обрабатываемых площадях составила в среднем 96,5-99,8 %, что с помощью барьерной обработки удержало очаг от дальнейшего распространения.</a:t>
            </a:r>
          </a:p>
          <a:p>
            <a:pPr lvl="0"/>
            <a:r>
              <a:rPr lang="ru-RU" sz="2000" b="1" dirty="0" smtClean="0"/>
              <a:t>Нами установлено, что энтомофаги начинают оказывать значительное влияние на популяцию непарного шелкопряда к третьему году прохождения вспышки: в среднем на 100 куколок приходится 17 личинок и 48 коконов энтомофагов.</a:t>
            </a:r>
          </a:p>
          <a:p>
            <a:pPr lvl="0"/>
            <a:r>
              <a:rPr lang="ru-RU" sz="2000" b="1" dirty="0" smtClean="0"/>
              <a:t>В результате исследования мы выявили, что наибольшее влияние среди энтомофагов на популяцию непарного шелкопряда оказывают </a:t>
            </a:r>
            <a:r>
              <a:rPr lang="ru-RU" sz="2000" b="1" dirty="0" err="1" smtClean="0"/>
              <a:t>мухи-тахины</a:t>
            </a:r>
            <a:r>
              <a:rPr lang="ru-RU" sz="2000" b="1" dirty="0" smtClean="0"/>
              <a:t> </a:t>
            </a:r>
            <a:r>
              <a:rPr lang="ru-RU" sz="2000" b="1" i="1" dirty="0" err="1" smtClean="0"/>
              <a:t>Agria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affinis</a:t>
            </a:r>
            <a:r>
              <a:rPr lang="ru-RU" sz="2000" b="1" dirty="0" smtClean="0"/>
              <a:t>, наездники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Aleiodes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indiscretus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Apanteles</a:t>
            </a:r>
            <a:r>
              <a:rPr lang="ru-RU" sz="2000" b="1" i="1" dirty="0" smtClean="0"/>
              <a:t>.</a:t>
            </a:r>
            <a:endParaRPr lang="ru-RU" sz="2000" b="1" dirty="0" smtClean="0"/>
          </a:p>
          <a:p>
            <a:pPr lvl="0"/>
            <a:r>
              <a:rPr lang="ru-RU" sz="2000" b="1" dirty="0" smtClean="0"/>
              <a:t>Применение бактериальных пестицидов вызвало в популяциях вредителя не только формирование искусственной бактериальной эпизоотии, но и повлияло на увеличение паразитирования вредителя энтомофагами и стимулировало распространение внутрипопуляционной </a:t>
            </a:r>
            <a:r>
              <a:rPr lang="ru-RU" sz="2000" b="1" dirty="0" err="1" smtClean="0"/>
              <a:t>бакуловирусной</a:t>
            </a:r>
            <a:r>
              <a:rPr lang="ru-RU" sz="2000" b="1" dirty="0" smtClean="0"/>
              <a:t> инфекции.</a:t>
            </a:r>
          </a:p>
          <a:p>
            <a:pPr lvl="0"/>
            <a:r>
              <a:rPr lang="ru-RU" sz="2000" b="1" dirty="0" smtClean="0"/>
              <a:t>Численность непарного шелкопряда в 2024 году уменьшилась в 3 раза.</a:t>
            </a:r>
          </a:p>
          <a:p>
            <a:pPr lvl="0"/>
            <a:r>
              <a:rPr lang="ru-RU" sz="2000" b="1" dirty="0" smtClean="0"/>
              <a:t>Исходя из анализа мониторинга развития вспышки, отмечено затухание вспышки и ее локализация. </a:t>
            </a:r>
          </a:p>
          <a:p>
            <a:pPr marL="0" indent="0" algn="just">
              <a:buNone/>
            </a:pPr>
            <a:endParaRPr lang="ru-RU" sz="2000" dirty="0"/>
          </a:p>
          <a:p>
            <a:pPr marL="0" indent="0" algn="just">
              <a:buNone/>
            </a:pP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35359" y="274638"/>
            <a:ext cx="695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673105"/>
                </a:solidFill>
              </a:rPr>
              <a:t>14</a:t>
            </a:r>
            <a:endParaRPr lang="ru-RU" sz="2400" dirty="0">
              <a:solidFill>
                <a:srgbClr val="6731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433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/>
        </p:nvGraphicFramePr>
        <p:xfrm>
          <a:off x="0" y="1052736"/>
          <a:ext cx="12192000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31704" y="404664"/>
            <a:ext cx="4968552" cy="432048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Calibri" pitchFamily="34" charset="0"/>
              </a:rPr>
              <a:t>Предложения</a:t>
            </a:r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360" y="332656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673105"/>
                </a:solidFill>
              </a:rPr>
              <a:t>15</a:t>
            </a:r>
            <a:endParaRPr lang="ru-RU" sz="2400" dirty="0">
              <a:solidFill>
                <a:srgbClr val="673105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47728" y="5517232"/>
            <a:ext cx="46634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Спасибо за внимание!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12522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5920" y="332656"/>
            <a:ext cx="6328717" cy="15841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Цель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работы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Изучение развития вспышки массового размножения непарного шелкопряда в </a:t>
            </a:r>
            <a:r>
              <a:rPr lang="ru-RU" sz="2000" dirty="0" err="1" smtClean="0"/>
              <a:t>Коробовском</a:t>
            </a:r>
            <a:r>
              <a:rPr lang="ru-RU" sz="2000" dirty="0" smtClean="0"/>
              <a:t> участковом лесничестве Шатурского филиала ГКУ МО «Мособллес» и эффективности мер ее локализации.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35360" y="27463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73105"/>
                </a:solidFill>
              </a:rPr>
              <a:t>2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375920" y="1916832"/>
            <a:ext cx="6624736" cy="2880320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ru-RU" sz="5000" b="1" dirty="0" smtClean="0">
                <a:solidFill>
                  <a:schemeClr val="accent6">
                    <a:lumMod val="50000"/>
                  </a:schemeClr>
                </a:solidFill>
              </a:rPr>
              <a:t>Задачи: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ru-RU" sz="5000" dirty="0" smtClean="0"/>
              <a:t>Выявить особенности формирования и развития очагов непарного шелкопряда;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ru-RU" sz="5000" dirty="0" smtClean="0"/>
              <a:t>Уточнить фенологию развития непарного шелкопряда;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ru-RU" sz="5000" dirty="0" smtClean="0"/>
              <a:t>Оценка результатов проведенных мер защиты;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ru-RU" sz="5000" dirty="0" smtClean="0"/>
              <a:t>Разработать рекомендации к работе по борьбе с непарным шелкопрядом.</a:t>
            </a:r>
          </a:p>
          <a:p>
            <a:pPr marL="0" indent="0">
              <a:lnSpc>
                <a:spcPct val="120000"/>
              </a:lnSpc>
              <a:buNone/>
            </a:pPr>
            <a:endParaRPr lang="ru-RU" sz="8000" dirty="0"/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119336" y="692696"/>
            <a:ext cx="4960744" cy="6165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Объект исследования: </a:t>
            </a:r>
            <a:r>
              <a:rPr lang="ru-RU" sz="2000" dirty="0" smtClean="0"/>
              <a:t>популяция непарного шелкопряда в насаждениях Коробовского участкового лесничества при прохождении вспышки массового размножения.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Актуальность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работы </a:t>
            </a:r>
            <a:r>
              <a:rPr lang="ru-RU" sz="2000" dirty="0"/>
              <a:t>обоснована </a:t>
            </a:r>
            <a:r>
              <a:rPr lang="ru-RU" sz="2000" dirty="0" smtClean="0"/>
              <a:t>возросшим значением непарного шелкопряда и </a:t>
            </a:r>
            <a:r>
              <a:rPr lang="ru-RU" sz="2000" dirty="0"/>
              <a:t>новыми проблемами, возникшими в связи с </a:t>
            </a:r>
            <a:r>
              <a:rPr lang="ru-RU" sz="2000" dirty="0" smtClean="0"/>
              <a:t>необходимостью применения </a:t>
            </a:r>
            <a:r>
              <a:rPr lang="ru-RU" sz="2000" dirty="0"/>
              <a:t>современных мер защиты.</a:t>
            </a:r>
          </a:p>
          <a:p>
            <a:pPr marL="0" indent="0" algn="just">
              <a:buNone/>
            </a:pPr>
            <a:endParaRPr lang="ru-RU" sz="2000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191344" y="4005064"/>
            <a:ext cx="5001250" cy="261211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Практическая значимость и новизна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dirty="0"/>
              <a:t>Заключается в исследовании и описании </a:t>
            </a:r>
            <a:r>
              <a:rPr lang="ru-RU" sz="2400" dirty="0" smtClean="0"/>
              <a:t>крупной вспышки </a:t>
            </a:r>
            <a:r>
              <a:rPr lang="ru-RU" sz="2400" dirty="0"/>
              <a:t>непарного шелкопряда, происходящей раз в 60 лет, а также в исследовании развития очагов в зоне повышенной рекреационной нагрузки, которая характерна для Московской области.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19936" y="5877272"/>
            <a:ext cx="3896205" cy="448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dirty="0" smtClean="0"/>
              <a:t> </a:t>
            </a:r>
            <a:r>
              <a:rPr lang="ru-RU" sz="1600" dirty="0"/>
              <a:t>Гусеницы непарного шелкопряда на березе, объедание кроны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/>
          <a:srcRect t="30068" b="32283"/>
          <a:stretch/>
        </p:blipFill>
        <p:spPr>
          <a:xfrm>
            <a:off x="5879976" y="4149080"/>
            <a:ext cx="3312368" cy="166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9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271464" y="188640"/>
            <a:ext cx="901479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Методика исследования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335360" y="836712"/>
          <a:ext cx="1137726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464" y="548680"/>
            <a:ext cx="9014792" cy="432048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Периодичность вспышек массового размножения непарного шелкопряда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7368" y="1340768"/>
            <a:ext cx="1602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1892 – 1896 гг.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5360" y="27463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73105"/>
                </a:solidFill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99656" y="908720"/>
            <a:ext cx="792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65 лет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063552" y="1556792"/>
            <a:ext cx="3184348" cy="0"/>
          </a:xfrm>
          <a:prstGeom prst="straightConnector1">
            <a:avLst/>
          </a:prstGeom>
          <a:ln>
            <a:solidFill>
              <a:srgbClr val="4C2504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47928" y="1340768"/>
            <a:ext cx="1602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1957 – 1959 гг.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7104112" y="1556792"/>
            <a:ext cx="3428256" cy="0"/>
          </a:xfrm>
          <a:prstGeom prst="straightConnector1">
            <a:avLst/>
          </a:prstGeom>
          <a:ln>
            <a:solidFill>
              <a:srgbClr val="4C2504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84232" y="908720"/>
            <a:ext cx="91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64 года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89510" y="1412776"/>
            <a:ext cx="1602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2021 – 2024 гг.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07568" y="1268760"/>
            <a:ext cx="2709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/>
              <a:t>Межвспышечный</a:t>
            </a:r>
            <a:r>
              <a:rPr lang="ru-RU" dirty="0"/>
              <a:t> период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464152" y="1196752"/>
            <a:ext cx="27092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Межвспышечный</a:t>
            </a:r>
            <a:r>
              <a:rPr lang="ru-RU" dirty="0"/>
              <a:t> период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847528" y="1628800"/>
            <a:ext cx="3546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1889, 1901, 1921, 1935, 1943, 1954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36160" y="1556792"/>
            <a:ext cx="2419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1947-1976, 1982-1984, </a:t>
            </a:r>
            <a:br>
              <a:rPr lang="ru-RU" dirty="0"/>
            </a:br>
            <a:r>
              <a:rPr lang="ru-RU" dirty="0"/>
              <a:t>1993-2000, 2003-2005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79" r="37952" b="47037"/>
          <a:stretch/>
        </p:blipFill>
        <p:spPr>
          <a:xfrm rot="5400000">
            <a:off x="506263" y="2610025"/>
            <a:ext cx="1773654" cy="139538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4" t="9705" r="48498" b="5358"/>
          <a:stretch/>
        </p:blipFill>
        <p:spPr>
          <a:xfrm rot="5400000">
            <a:off x="3145692" y="2346861"/>
            <a:ext cx="1724151" cy="201622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9" t="39219" r="59445" b="22613"/>
          <a:stretch/>
        </p:blipFill>
        <p:spPr>
          <a:xfrm rot="5400000">
            <a:off x="7579654" y="2377395"/>
            <a:ext cx="1641202" cy="187220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6" t="29017" r="2037" b="16738"/>
          <a:stretch/>
        </p:blipFill>
        <p:spPr>
          <a:xfrm>
            <a:off x="9552384" y="2348880"/>
            <a:ext cx="1544965" cy="179815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7" t="27719" r="37321"/>
          <a:stretch/>
        </p:blipFill>
        <p:spPr>
          <a:xfrm rot="5400000">
            <a:off x="359767" y="4772745"/>
            <a:ext cx="1751385" cy="1512168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0" y="4077072"/>
            <a:ext cx="2855641" cy="4480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dirty="0" smtClean="0"/>
              <a:t>Завершение </a:t>
            </a:r>
            <a:r>
              <a:rPr lang="ru-RU" sz="1600" dirty="0"/>
              <a:t>кладки</a:t>
            </a:r>
            <a:br>
              <a:rPr lang="ru-RU" sz="1600" dirty="0"/>
            </a:br>
            <a:r>
              <a:rPr lang="ru-RU" sz="1600" dirty="0"/>
              <a:t>1-3 неделя августа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-1" y="6409929"/>
            <a:ext cx="2063553" cy="4480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dirty="0" smtClean="0"/>
              <a:t>Окукливание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3-4 неделя июня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215680" y="4077072"/>
            <a:ext cx="3240360" cy="4480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dirty="0" err="1" smtClean="0"/>
              <a:t>Отрожедние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3 неделя апреля – 3 неделя мая</a:t>
            </a:r>
            <a:endParaRPr lang="ru-RU" sz="16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104112" y="4077072"/>
            <a:ext cx="3896205" cy="4480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dirty="0" smtClean="0"/>
              <a:t>Развитие </a:t>
            </a:r>
            <a:r>
              <a:rPr lang="ru-RU" sz="1600" dirty="0"/>
              <a:t>гусениц</a:t>
            </a:r>
            <a:br>
              <a:rPr lang="ru-RU" sz="1600" dirty="0"/>
            </a:br>
            <a:r>
              <a:rPr lang="ru-RU" sz="1600" dirty="0"/>
              <a:t>3 неделя апреля – 3 неделя июня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xmlns="" id="{E12DA2FE-74C8-35A7-6A3C-9F938A0B350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25898" t="8468" r="13191" b="-11"/>
          <a:stretch/>
        </p:blipFill>
        <p:spPr bwMode="auto">
          <a:xfrm>
            <a:off x="2711624" y="4653136"/>
            <a:ext cx="1619767" cy="17281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5" t="43026" r="20635" b="5159"/>
          <a:stretch/>
        </p:blipFill>
        <p:spPr>
          <a:xfrm>
            <a:off x="6096000" y="4581128"/>
            <a:ext cx="1656184" cy="1825157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70" r="24622" b="13780"/>
          <a:stretch/>
        </p:blipFill>
        <p:spPr>
          <a:xfrm rot="5400000">
            <a:off x="8802969" y="4754479"/>
            <a:ext cx="1656185" cy="1453499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2207568" y="6420957"/>
            <a:ext cx="3384376" cy="4480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dirty="0" smtClean="0"/>
              <a:t>Выход бабочек и спаривание</a:t>
            </a:r>
            <a:br>
              <a:rPr lang="ru-RU" sz="1600" dirty="0" smtClean="0"/>
            </a:br>
            <a:r>
              <a:rPr lang="ru-RU" sz="1600" dirty="0" smtClean="0"/>
              <a:t>2-4 неделя июля</a:t>
            </a:r>
            <a:endParaRPr lang="ru-RU" sz="1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5735960" y="6409929"/>
            <a:ext cx="2016224" cy="4480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dirty="0" smtClean="0"/>
              <a:t>Массовый </a:t>
            </a:r>
            <a:r>
              <a:rPr lang="ru-RU" sz="1600" dirty="0"/>
              <a:t>лет</a:t>
            </a:r>
            <a:br>
              <a:rPr lang="ru-RU" sz="1600" dirty="0"/>
            </a:br>
            <a:r>
              <a:rPr lang="ru-RU" sz="1600" dirty="0"/>
              <a:t>3-4 неделя июля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968208" y="6409929"/>
            <a:ext cx="3240361" cy="4480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dirty="0" smtClean="0"/>
              <a:t>Массовая </a:t>
            </a:r>
            <a:r>
              <a:rPr lang="ru-RU" sz="1600" dirty="0"/>
              <a:t>кладка</a:t>
            </a:r>
            <a:br>
              <a:rPr lang="ru-RU" sz="1600" dirty="0"/>
            </a:br>
            <a:r>
              <a:rPr lang="ru-RU" sz="1600" dirty="0"/>
              <a:t>4 неделя июля – 1 неделя августа</a:t>
            </a: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1703512" y="2060848"/>
            <a:ext cx="828092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Цикл развития непарного шелкопряда. Фенологические наблюдения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2" name="Рисунок 41" descr="IMG20220511110544"/>
          <p:cNvPicPr/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015880" y="2420888"/>
            <a:ext cx="1512446" cy="16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 descr="IMG-20211102-WA0017"/>
          <p:cNvPicPr/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367808" y="4653136"/>
            <a:ext cx="1240110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Заголовок 1"/>
          <p:cNvSpPr txBox="1">
            <a:spLocks/>
          </p:cNvSpPr>
          <p:nvPr/>
        </p:nvSpPr>
        <p:spPr>
          <a:xfrm>
            <a:off x="2783632" y="116632"/>
            <a:ext cx="554461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Результаты исследования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57038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251806"/>
            <a:ext cx="7776864" cy="800930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6">
                    <a:lumMod val="50000"/>
                  </a:schemeClr>
                </a:solidFill>
              </a:rPr>
              <a:t>Основные кормовые породы по предпочтению питания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39359C1-26AE-0A20-1020-DAD775F425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-23" t="18017" r="12319" b="19263"/>
          <a:stretch/>
        </p:blipFill>
        <p:spPr>
          <a:xfrm>
            <a:off x="5807968" y="836712"/>
            <a:ext cx="2755250" cy="26270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/>
          <a:srcRect l="14291" r="12526"/>
          <a:stretch/>
        </p:blipFill>
        <p:spPr>
          <a:xfrm>
            <a:off x="3215680" y="908720"/>
            <a:ext cx="2506090" cy="25683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37" t="3288" r="39676" b="11616"/>
          <a:stretch/>
        </p:blipFill>
        <p:spPr>
          <a:xfrm rot="5400000">
            <a:off x="497617" y="818470"/>
            <a:ext cx="2551229" cy="27317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26231" y="3140968"/>
            <a:ext cx="118045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Ива козья</a:t>
            </a:r>
          </a:p>
          <a:p>
            <a:pPr algn="ctr"/>
            <a:r>
              <a:rPr lang="en-US" sz="1600" i="1" dirty="0" smtClean="0"/>
              <a:t>Salix </a:t>
            </a:r>
            <a:r>
              <a:rPr lang="en-US" sz="1600" i="1" dirty="0" err="1" smtClean="0"/>
              <a:t>caprea</a:t>
            </a:r>
            <a:endParaRPr lang="ru-RU" sz="16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305445" y="3140968"/>
            <a:ext cx="1661032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Береза </a:t>
            </a:r>
            <a:r>
              <a:rPr lang="ru-RU" sz="1600" dirty="0"/>
              <a:t>пушистая</a:t>
            </a:r>
          </a:p>
          <a:p>
            <a:pPr algn="ctr"/>
            <a:r>
              <a:rPr lang="en-US" sz="1600" i="1" dirty="0" err="1"/>
              <a:t>Betula</a:t>
            </a:r>
            <a:r>
              <a:rPr lang="en-US" sz="1600" i="1" dirty="0"/>
              <a:t> </a:t>
            </a:r>
            <a:r>
              <a:rPr lang="en-US" sz="1600" i="1" dirty="0" err="1"/>
              <a:t>pubescens</a:t>
            </a:r>
            <a:endParaRPr lang="ru-RU" sz="16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3641149" y="3140968"/>
            <a:ext cx="163993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600"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ru-RU" dirty="0" smtClean="0">
                <a:latin typeface="+mn-lt"/>
              </a:rPr>
              <a:t>Дуб </a:t>
            </a:r>
            <a:r>
              <a:rPr lang="ru-RU" dirty="0">
                <a:latin typeface="+mn-lt"/>
              </a:rPr>
              <a:t>черешчатый</a:t>
            </a:r>
          </a:p>
          <a:p>
            <a:pPr algn="ctr"/>
            <a:r>
              <a:rPr lang="en-US" i="1" dirty="0" err="1">
                <a:latin typeface="+mn-lt"/>
              </a:rPr>
              <a:t>Quercus</a:t>
            </a:r>
            <a:r>
              <a:rPr lang="en-US" i="1" dirty="0">
                <a:latin typeface="+mn-lt"/>
              </a:rPr>
              <a:t> </a:t>
            </a:r>
            <a:r>
              <a:rPr lang="en-US" i="1" dirty="0" err="1">
                <a:latin typeface="+mn-lt"/>
              </a:rPr>
              <a:t>robur</a:t>
            </a:r>
            <a:endParaRPr lang="ru-RU" i="1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360" y="27463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673105"/>
                </a:solidFill>
              </a:rPr>
              <a:t>4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1" r="24456"/>
          <a:stretch/>
        </p:blipFill>
        <p:spPr>
          <a:xfrm rot="5400000">
            <a:off x="9021140" y="754858"/>
            <a:ext cx="2579490" cy="27432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185765" y="3140968"/>
            <a:ext cx="245483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600">
                <a:latin typeface="Century Gothic" panose="020B0502020202020204" pitchFamily="34" charset="0"/>
              </a:defRPr>
            </a:lvl1pPr>
          </a:lstStyle>
          <a:p>
            <a:pPr algn="ctr"/>
            <a:r>
              <a:rPr lang="ru-RU" dirty="0" smtClean="0">
                <a:latin typeface="+mn-lt"/>
              </a:rPr>
              <a:t>Яблоня </a:t>
            </a:r>
            <a:r>
              <a:rPr lang="ru-RU" dirty="0">
                <a:latin typeface="+mn-lt"/>
              </a:rPr>
              <a:t>лесная и сортовая</a:t>
            </a:r>
          </a:p>
          <a:p>
            <a:pPr algn="ctr"/>
            <a:r>
              <a:rPr lang="en-US" i="1" dirty="0" err="1">
                <a:latin typeface="+mn-lt"/>
              </a:rPr>
              <a:t>Malus</a:t>
            </a:r>
            <a:endParaRPr lang="ru-RU" i="1" dirty="0">
              <a:latin typeface="+mn-l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55440" y="3717032"/>
            <a:ext cx="3657600" cy="27432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C2FC8738-56A6-7FEE-C727-8657B0072B9E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03912" y="3789040"/>
            <a:ext cx="2057533" cy="2743200"/>
          </a:xfrm>
          <a:prstGeom prst="rect">
            <a:avLst/>
          </a:prstGeom>
        </p:spPr>
      </p:pic>
      <p:pic>
        <p:nvPicPr>
          <p:cNvPr id="18" name="Рисунок 17" descr="IMG-20211102-WA0033"/>
          <p:cNvPicPr/>
          <p:nvPr/>
        </p:nvPicPr>
        <p:blipFill>
          <a:blip r:embed="rId9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8040216" y="3861048"/>
            <a:ext cx="285951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3863752" y="6165304"/>
            <a:ext cx="5760640" cy="4480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1600" dirty="0" smtClean="0"/>
              <a:t>Полное объедание </a:t>
            </a:r>
          </a:p>
          <a:p>
            <a:pPr algn="ctr">
              <a:lnSpc>
                <a:spcPct val="70000"/>
              </a:lnSpc>
            </a:pPr>
            <a:r>
              <a:rPr lang="ru-RU" sz="1600" dirty="0" smtClean="0"/>
              <a:t>3-4 недели июня – 1 неделя июля</a:t>
            </a:r>
            <a:endParaRPr lang="ru-RU" sz="1600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783632" y="0"/>
            <a:ext cx="5544616" cy="548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Результаты исследования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30683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7" y="548680"/>
            <a:ext cx="8856984" cy="79214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Закладка пробных площадей для учета непарного шелкопряда</a:t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359" y="274638"/>
            <a:ext cx="695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673105"/>
                </a:solidFill>
              </a:rPr>
              <a:t>5</a:t>
            </a:r>
            <a:endParaRPr lang="ru-RU" sz="2400" dirty="0">
              <a:solidFill>
                <a:srgbClr val="673105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783632" y="116632"/>
            <a:ext cx="554461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Результаты исследования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</p:nvPr>
        </p:nvGraphicFramePr>
        <p:xfrm>
          <a:off x="1703513" y="1052736"/>
          <a:ext cx="8280918" cy="1808353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389445"/>
                <a:gridCol w="2572427"/>
                <a:gridCol w="3319046"/>
              </a:tblGrid>
              <a:tr h="9671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/>
                        <a:t>Ко-во</a:t>
                      </a:r>
                      <a:r>
                        <a:rPr lang="ru-RU" sz="1200" dirty="0"/>
                        <a:t> пробных площадей при осеннем учете, шт.</a:t>
                      </a:r>
                      <a:endParaRPr lang="ru-RU" sz="11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Кол-во пробных площадей при первичном учете гусениц, шт.</a:t>
                      </a:r>
                      <a:endParaRPr lang="ru-RU" sz="11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/>
                        <a:t>Ко-во</a:t>
                      </a:r>
                      <a:r>
                        <a:rPr lang="ru-RU" sz="1200" dirty="0"/>
                        <a:t> пробных площадей при учете эффективности мероприятий, шт.</a:t>
                      </a:r>
                      <a:endParaRPr lang="ru-RU" sz="11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2021-2022 гг.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35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50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50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10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  <a:tr h="19050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2023-2024 гг.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40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/>
                        <a:t>40</a:t>
                      </a:r>
                      <a:endParaRPr lang="ru-RU" sz="11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8</a:t>
                      </a:r>
                      <a:endParaRPr lang="ru-RU" sz="11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67958" y="3040886"/>
            <a:ext cx="100560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ea typeface="Times New Roman" pitchFamily="18" charset="0"/>
                <a:cs typeface="Calibri" pitchFamily="34" charset="0"/>
              </a:rPr>
              <a:t>Среднее количество кладок на дерево и среднее количество яиц в кладке непарного шелкопряда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2639616" y="3645024"/>
          <a:ext cx="612068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8" name="Рисунок 17" descr="C:\Users\Elena Egorovna\AppData\Local\Microsoft\Windows\Temporary Internet Files\Content.Word\IMG20220413104731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3392" y="3717032"/>
            <a:ext cx="2376264" cy="256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C:\Users\Elena Egorovna\Desktop\ШЛ Январь 2024\ШЛ 2023\сентябрь 2022г ШЛ\работа непарный шелкопряд\Фото к работе по НШ\IMG20220414131412.jpg"/>
          <p:cNvPicPr/>
          <p:nvPr/>
        </p:nvPicPr>
        <p:blipFill>
          <a:blip r:embed="rId5" cstate="email"/>
          <a:srcRect t="5584" r="11169"/>
          <a:stretch>
            <a:fillRect/>
          </a:stretch>
        </p:blipFill>
        <p:spPr bwMode="auto">
          <a:xfrm>
            <a:off x="8832304" y="3501008"/>
            <a:ext cx="2448272" cy="256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52271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847528" y="692696"/>
            <a:ext cx="10081120" cy="4314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Общее количество яиц непарного шелкопряда, а также неоплодотворенных и поврежденных</a:t>
            </a:r>
            <a:endParaRPr lang="ru-RU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359" y="274638"/>
            <a:ext cx="695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673105"/>
                </a:solidFill>
              </a:rPr>
              <a:t>6</a:t>
            </a:r>
            <a:endParaRPr lang="ru-RU" sz="2400" dirty="0">
              <a:solidFill>
                <a:srgbClr val="673105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783632" y="116632"/>
            <a:ext cx="554461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Результаты исследования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4655840" y="1052736"/>
          <a:ext cx="720080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35360" y="4005064"/>
          <a:ext cx="518457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127448" y="3501008"/>
            <a:ext cx="3713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Вес кладок непарного шелкопряда</a:t>
            </a:r>
            <a:endParaRPr lang="ru-RU" dirty="0"/>
          </a:p>
        </p:txBody>
      </p:sp>
      <p:pic>
        <p:nvPicPr>
          <p:cNvPr id="14" name="Рисунок 13" descr="C:\Users\Elena Egorovna\Desktop\ШЛ Январь 2024\ШЛ 2023\сентябрь 2022г ШЛ\работа непарный шелкопряд\Фото к работе по НШ\IMG20220414132053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43472" y="1196752"/>
            <a:ext cx="2520280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:\Users\Elena Egorovna\Desktop\0mRYE3hb6hWRfAKIQv27kCAtgJl8xsZvi4tBBUFYigNmcmmvnlNqLk2mmLFp4sdX4lyFB2TGeJB4ggo5uvdruRcFwtF18RGF.jpg"/>
          <p:cNvPicPr/>
          <p:nvPr/>
        </p:nvPicPr>
        <p:blipFill>
          <a:blip r:embed="rId6" cstate="print"/>
          <a:srcRect r="8643"/>
          <a:stretch>
            <a:fillRect/>
          </a:stretch>
        </p:blipFill>
        <p:spPr bwMode="auto">
          <a:xfrm>
            <a:off x="6023992" y="4005064"/>
            <a:ext cx="2880320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Elena Egorovna\AppData\Local\Microsoft\Windows\Temporary Internet Files\Content.Word\IMG20220414133402.jpg"/>
          <p:cNvPicPr/>
          <p:nvPr/>
        </p:nvPicPr>
        <p:blipFill>
          <a:blip r:embed="rId7" cstate="email"/>
          <a:srcRect l="12274"/>
          <a:stretch>
            <a:fillRect/>
          </a:stretch>
        </p:blipFill>
        <p:spPr bwMode="auto">
          <a:xfrm>
            <a:off x="9264352" y="4077072"/>
            <a:ext cx="2304256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5956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376" y="332656"/>
            <a:ext cx="10972800" cy="576064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</a:rPr>
              <a:t>Результаты исследования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51384" y="1196752"/>
          <a:ext cx="4896544" cy="2394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91344" y="692696"/>
            <a:ext cx="710579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Calibri" pitchFamily="34" charset="0"/>
              </a:rPr>
              <a:t>Первичный учет гусениц непарного шелкопряда (до обработки)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015880" y="2276872"/>
          <a:ext cx="7056784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807968" y="126876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Количество здоровых яиц непарного шелкопряда, больных,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паразитиронных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и погибших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360" y="260648"/>
            <a:ext cx="50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673105"/>
                </a:solidFill>
              </a:rPr>
              <a:t>7</a:t>
            </a:r>
            <a:endParaRPr lang="ru-RU" sz="2400" dirty="0">
              <a:solidFill>
                <a:srgbClr val="673105"/>
              </a:solidFill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7448" y="3789040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72EA895-F7A4-D8ED-D57C-8EFF8BA7AE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9" t="7848" r="11877" b="15784"/>
          <a:stretch/>
        </p:blipFill>
        <p:spPr>
          <a:xfrm>
            <a:off x="479376" y="1052736"/>
            <a:ext cx="3017520" cy="1956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40"/>
          <a:stretch/>
        </p:blipFill>
        <p:spPr>
          <a:xfrm>
            <a:off x="4295800" y="1052736"/>
            <a:ext cx="303945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35359" y="274638"/>
            <a:ext cx="695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673105"/>
                </a:solidFill>
              </a:rPr>
              <a:t>8</a:t>
            </a:r>
            <a:endParaRPr lang="ru-RU" sz="2400" dirty="0">
              <a:solidFill>
                <a:srgbClr val="673105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647728" y="476672"/>
            <a:ext cx="3816424" cy="57606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</a:rPr>
              <a:t>Обработка насаждений</a:t>
            </a:r>
            <a:endParaRPr lang="ru-RU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783632" y="116632"/>
            <a:ext cx="554461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Результаты исследования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11" descr="C:\Users\Elena Egorovna\AppData\Local\Microsoft\Windows\Temporary Internet Files\Content.Word\20220604_170053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184232" y="1124744"/>
            <a:ext cx="3024336" cy="192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5" name="Диаграмма 14"/>
          <p:cNvGraphicFramePr/>
          <p:nvPr/>
        </p:nvGraphicFramePr>
        <p:xfrm>
          <a:off x="335360" y="3789040"/>
          <a:ext cx="5760640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79376" y="3140968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Calibri" pitchFamily="34" charset="0"/>
              </a:rPr>
              <a:t>Учет здоровых, больных и погибших гусениц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Calibri" pitchFamily="34" charset="0"/>
              </a:rPr>
              <a:t>непарного шелкопряда (после обработки)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cs typeface="Arial" pitchFamily="34" charset="0"/>
            </a:endParaRPr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6888088" y="3789040"/>
          <a:ext cx="475252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6023992" y="3068960"/>
            <a:ext cx="59873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Эффективность воздействия инсектицида за 2022-2024 гг.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94545" y="3356992"/>
            <a:ext cx="37055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 smtClean="0"/>
              <a:t>В 2023 году обработка не проводилась.</a:t>
            </a:r>
          </a:p>
        </p:txBody>
      </p:sp>
    </p:spTree>
    <p:extLst>
      <p:ext uri="{BB962C8B-B14F-4D97-AF65-F5344CB8AC3E}">
        <p14:creationId xmlns:p14="http://schemas.microsoft.com/office/powerpoint/2010/main" val="15151209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22036</TotalTime>
  <Words>843</Words>
  <Application>Microsoft Office PowerPoint</Application>
  <PresentationFormat>Широкоэкранный</PresentationFormat>
  <Paragraphs>152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Century Gothic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Периодичность вспышек массового размножения непарного шелкопряда</vt:lpstr>
      <vt:lpstr>Основные кормовые породы по предпочтению питания</vt:lpstr>
      <vt:lpstr>Закладка пробных площадей для учета непарного шелкопряда </vt:lpstr>
      <vt:lpstr>Презентация PowerPoint</vt:lpstr>
      <vt:lpstr>Результаты исследования </vt:lpstr>
      <vt:lpstr>Обработка насаждений</vt:lpstr>
      <vt:lpstr>Презентация PowerPoint</vt:lpstr>
      <vt:lpstr>Презентация PowerPoint</vt:lpstr>
      <vt:lpstr>Паразитирование на личинках непарного шелкопряда наездника рода Apanteles (сем. Braconidae)</vt:lpstr>
      <vt:lpstr>Презентация PowerPoint</vt:lpstr>
      <vt:lpstr>Презентация PowerPoint</vt:lpstr>
      <vt:lpstr>Выводы:</vt:lpstr>
      <vt:lpstr>Предложения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Печать</dc:creator>
  <cp:lastModifiedBy>Надежда</cp:lastModifiedBy>
  <cp:revision>286</cp:revision>
  <dcterms:created xsi:type="dcterms:W3CDTF">2024-03-26T06:23:16Z</dcterms:created>
  <dcterms:modified xsi:type="dcterms:W3CDTF">2024-10-04T09:06:13Z</dcterms:modified>
</cp:coreProperties>
</file>