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8F033F6-287A-4482-A710-822533A2BAE3}">
          <p14:sldIdLst>
            <p14:sldId id="256"/>
          </p14:sldIdLst>
        </p14:section>
        <p14:section name="Раздел без заголовка" id="{EEF096AA-9F9D-479F-9437-6AF4F841397E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rkStation" initials="W" lastIdx="0" clrIdx="0">
    <p:extLst>
      <p:ext uri="{19B8F6BF-5375-455C-9EA6-DF929625EA0E}">
        <p15:presenceInfo xmlns:p15="http://schemas.microsoft.com/office/powerpoint/2012/main" userId="WorkStati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2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734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191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89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827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433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35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784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18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947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041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135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46FEA-A92C-4098-B717-1EC21AB05E65}" type="datetimeFigureOut">
              <a:rPr lang="ru-RU" smtClean="0"/>
              <a:t>26.01.2026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A299A-44A2-482D-AC5D-EAE7D69A2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92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ep.bsmu.by/handle/BSMU/19338" TargetMode="External"/><Relationship Id="rId2" Type="http://schemas.openxmlformats.org/officeDocument/2006/relationships/hyperlink" Target="https://ru.wikipedia.org/wiki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aklass.ru/p/himija/10-klass/azotsoderzhashchie-soedineniia-6852270/aromaticheskie-aminy-anilin-6851421/re-c0792336-8a9f-402c-9226-05cdb4c0033a" TargetMode="External"/><Relationship Id="rId4" Type="http://schemas.openxmlformats.org/officeDocument/2006/relationships/hyperlink" Target="https://libr.msu.by/bitstream/123456789/13187/1/4165n.pdf?ysclid=m738dq93612847216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29045"/>
            <a:ext cx="9144000" cy="788565"/>
          </a:xfrm>
        </p:spPr>
        <p:txBody>
          <a:bodyPr>
            <a:noAutofit/>
          </a:bodyPr>
          <a:lstStyle/>
          <a:p>
            <a:r>
              <a:rPr lang="ru-RU" sz="2000" dirty="0"/>
              <a:t>Муниципальное бюджетное общеобразовательное учреждение</a:t>
            </a:r>
            <a:br>
              <a:rPr lang="ru-RU" sz="2000" dirty="0"/>
            </a:br>
            <a:r>
              <a:rPr lang="ru-RU" sz="2000" dirty="0"/>
              <a:t>«Средняя общеобразовательная школа №1  г. Шатуры»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644241"/>
            <a:ext cx="12192000" cy="505017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«Всероссийский конкурс юных исследователей окружающей среды имени </a:t>
            </a:r>
            <a:r>
              <a:rPr lang="ru-RU" b="1" dirty="0" err="1"/>
              <a:t>Б.В.Всесвятского</a:t>
            </a:r>
            <a:r>
              <a:rPr lang="ru-RU" b="1" dirty="0"/>
              <a:t>»</a:t>
            </a:r>
          </a:p>
          <a:p>
            <a:r>
              <a:rPr lang="ru-RU" b="1" dirty="0"/>
              <a:t>Исследовательская работа на тему</a:t>
            </a:r>
            <a:r>
              <a:rPr lang="en-US" b="1" dirty="0"/>
              <a:t>:</a:t>
            </a:r>
          </a:p>
          <a:p>
            <a:r>
              <a:rPr lang="ru-RU" i="1" dirty="0"/>
              <a:t>« Свойства и эффективность применения анилиновых красителей. Бактерицидные свойства анилиновых красителей.»</a:t>
            </a:r>
          </a:p>
          <a:p>
            <a:endParaRPr lang="ru-RU" dirty="0"/>
          </a:p>
          <a:p>
            <a:endParaRPr lang="ru-RU" dirty="0"/>
          </a:p>
          <a:p>
            <a:r>
              <a:rPr lang="ru-RU" b="1" dirty="0"/>
              <a:t>Направление</a:t>
            </a:r>
            <a:r>
              <a:rPr lang="en-US" b="1" dirty="0"/>
              <a:t>:</a:t>
            </a:r>
            <a:r>
              <a:rPr lang="ru-RU" b="1" dirty="0"/>
              <a:t> </a:t>
            </a:r>
            <a:r>
              <a:rPr lang="ru-RU" i="1" dirty="0"/>
              <a:t>«Человек и его здоровье»</a:t>
            </a:r>
          </a:p>
          <a:p>
            <a:r>
              <a:rPr lang="ru-RU" i="1" dirty="0"/>
              <a:t>  </a:t>
            </a:r>
          </a:p>
          <a:p>
            <a:endParaRPr lang="ru-RU" i="1" dirty="0"/>
          </a:p>
          <a:p>
            <a:r>
              <a:rPr lang="ru-RU" sz="1700" dirty="0"/>
              <a:t>                                                                                                                                                                                                      Лактионова Мария, учащаяся 11 </a:t>
            </a:r>
          </a:p>
          <a:p>
            <a:r>
              <a:rPr lang="ru-RU" sz="1700" dirty="0"/>
              <a:t>                                                                                                                                                                                                                                               «с» класса </a:t>
            </a:r>
          </a:p>
          <a:p>
            <a:r>
              <a:rPr lang="ru-RU" sz="1700" dirty="0"/>
              <a:t>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1700" dirty="0" err="1"/>
              <a:t>Линник</a:t>
            </a:r>
            <a:r>
              <a:rPr lang="ru-RU" sz="1700" dirty="0"/>
              <a:t> Елена Васильевна,</a:t>
            </a:r>
            <a:endParaRPr lang="en-US" sz="1700" dirty="0"/>
          </a:p>
          <a:p>
            <a:r>
              <a:rPr lang="ru-RU" sz="1700" dirty="0"/>
              <a:t>                                                                                                                                                                                                               учитель химии и биологии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5897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6982" y="138545"/>
            <a:ext cx="10428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По результатам проведённых экспериментов можно сделать следующие выводы</a:t>
            </a:r>
            <a:r>
              <a:rPr lang="en-US" sz="2000" b="1" i="1" dirty="0"/>
              <a:t>:</a:t>
            </a:r>
            <a:endParaRPr lang="ru-RU" sz="20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96981" y="938765"/>
            <a:ext cx="7744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*</a:t>
            </a:r>
            <a:r>
              <a:rPr lang="ru-RU" sz="2000" i="1" dirty="0"/>
              <a:t> Анилин-жидкость, имеющая темный оттенок и резкий запах</a:t>
            </a:r>
            <a:r>
              <a:rPr lang="ru-RU" dirty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981" y="1413164"/>
            <a:ext cx="10912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* При нагревании анилин приобретает тёмно-красный оттенок</a:t>
            </a:r>
            <a:r>
              <a:rPr lang="en-US" sz="2000" i="1" dirty="0"/>
              <a:t>;</a:t>
            </a:r>
            <a:r>
              <a:rPr lang="ru-RU" sz="2000" i="1" dirty="0"/>
              <a:t> выделяется газ с очень резким запахом.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981" y="2121050"/>
            <a:ext cx="11679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* Растворы анилиновых красителей способны реагировать с растворами кислот и щелочей</a:t>
            </a:r>
          </a:p>
          <a:p>
            <a:r>
              <a:rPr lang="ru-RU" sz="2000" i="1" dirty="0"/>
              <a:t>( при взаимодействии растворов анилиновых красителей и кислотой раствор будет приобретать желтый оттенок</a:t>
            </a:r>
            <a:r>
              <a:rPr lang="en-US" sz="2000" i="1" dirty="0"/>
              <a:t>;</a:t>
            </a:r>
            <a:r>
              <a:rPr lang="ru-RU" sz="2000" i="1" dirty="0"/>
              <a:t> в случае с щёлочью раствор будет обесцвечиваться).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981" y="3136713"/>
            <a:ext cx="8200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* Анилиновые красители обладают бактерицидными свойствами.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981" y="3536823"/>
            <a:ext cx="7177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* Анилиновые красители способны окрашивать бактерии.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981" y="3952321"/>
            <a:ext cx="11317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* </a:t>
            </a:r>
            <a:r>
              <a:rPr lang="ru-RU" sz="2000" i="1" dirty="0"/>
              <a:t>Анилиновые красители способны вызывать изменения в клетках (приводят клетки к гибели).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6982" y="5860473"/>
            <a:ext cx="3844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Моя гипотеза подтвердилась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4301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0663"/>
            <a:ext cx="9056688" cy="4841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i="1" dirty="0"/>
              <a:t>Используемая литература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1487" y="873185"/>
            <a:ext cx="9886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1. Рудзитис Г.Е Химия 10 класс: учеб. Для </a:t>
            </a:r>
            <a:r>
              <a:rPr lang="ru-RU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общеобразоват</a:t>
            </a:r>
            <a:r>
              <a:rPr lang="ru-RU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. Организаций: базовый уровень/</a:t>
            </a:r>
            <a:r>
              <a:rPr lang="ru-RU" dirty="0" err="1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Г.Е.Рудзитис</a:t>
            </a:r>
            <a:r>
              <a:rPr lang="ru-RU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, Ф.Г. Фельдман. – 9-е изд., стер. – М.: Просвещение, 2022. – 224с.: ил.</a:t>
            </a:r>
            <a:endParaRPr lang="ru-RU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" y="1914525"/>
            <a:ext cx="10119614" cy="87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«Справочник по органической химии» Т. П. Левитиной – Филологическое общество «СЛОВО», Компания «КЛЮЧ-С»,ТКО АСТ – М: 1995.- 245с: ил.</a:t>
            </a:r>
            <a:r>
              <a:rPr lang="ru-RU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endParaRPr lang="ru-RU" sz="16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6" y="3086100"/>
            <a:ext cx="102727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3. Википедия– свободная энциклопедия [Электронный ресурс]. – Режим доступа: </a:t>
            </a:r>
            <a:r>
              <a:rPr lang="ru-RU" u="sng" dirty="0">
                <a:solidFill>
                  <a:srgbClr val="467886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  <a:hlinkClick r:id="rId2"/>
              </a:rPr>
              <a:t>https://ru.wikipedia.org/wiki/</a:t>
            </a:r>
            <a:r>
              <a:rPr lang="ru-RU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(что такое “анилин”)</a:t>
            </a:r>
            <a:endParaRPr lang="ru-RU" sz="16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6" y="4257675"/>
            <a:ext cx="47863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4. </a:t>
            </a:r>
            <a:r>
              <a:rPr lang="en-US" dirty="0">
                <a:hlinkClick r:id="rId3"/>
              </a:rPr>
              <a:t>https://rep.bsmu.by/handle/BSMU/19338</a:t>
            </a:r>
            <a:r>
              <a:rPr lang="ru-RU" dirty="0"/>
              <a:t> (анилин, как антисептическое вещество)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1485" y="4975849"/>
            <a:ext cx="10272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5. </a:t>
            </a:r>
            <a:r>
              <a:rPr lang="en-US" dirty="0">
                <a:hlinkClick r:id="rId4"/>
              </a:rPr>
              <a:t>https://libr.msu.by/bitstream/123456789/13187/1/4165n.pdf?ysclid=m738dq936128472163</a:t>
            </a:r>
            <a:r>
              <a:rPr lang="ru-RU" dirty="0"/>
              <a:t> (бактерицидные свойства анилинов)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1485" y="5886450"/>
            <a:ext cx="105956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6.</a:t>
            </a:r>
            <a:r>
              <a:rPr lang="ru-RU" u="sng" dirty="0">
                <a:solidFill>
                  <a:srgbClr val="467886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  <a:hlinkClick r:id="rId5"/>
              </a:rPr>
              <a:t>https://www.yaklass.ru/p/himija/10-klass/azotsoderzhashchie-soedineniia-6852270/aromaticheskie-aminy-anilin-6851421/re-c0792336-8a9f-402c-9226-05cdb4c0033a</a:t>
            </a:r>
            <a:r>
              <a:rPr lang="ru-RU" dirty="0"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(химические свойства анилиновых красителей)</a:t>
            </a:r>
            <a:endParaRPr lang="ru-RU" sz="16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13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38546" y="-415636"/>
            <a:ext cx="9144000" cy="1450787"/>
          </a:xfrm>
        </p:spPr>
        <p:txBody>
          <a:bodyPr>
            <a:normAutofit fontScale="90000"/>
          </a:bodyPr>
          <a:lstStyle/>
          <a:p>
            <a:pPr algn="l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ru-RU" sz="3300" b="1" i="1" dirty="0"/>
              <a:t>Актуальность</a:t>
            </a:r>
            <a:r>
              <a:rPr lang="en-US" sz="3300" b="1" i="1" dirty="0"/>
              <a:t>:</a:t>
            </a:r>
            <a:br>
              <a:rPr lang="en-US" sz="3300" b="1" i="1" dirty="0"/>
            </a:br>
            <a:endParaRPr lang="ru-RU" sz="3300" b="1" i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24691" y="706581"/>
            <a:ext cx="11845636" cy="1745673"/>
          </a:xfrm>
        </p:spPr>
        <p:txBody>
          <a:bodyPr>
            <a:normAutofit/>
          </a:bodyPr>
          <a:lstStyle/>
          <a:p>
            <a:pPr algn="l"/>
            <a:r>
              <a:rPr lang="ru-RU" sz="2000" i="1" dirty="0"/>
              <a:t>Исследования анилиновых красителей важны из-за их широкого применения и потенциальных рисков для здоровья, включая канцерогенные свойства. Примеры таких красителей- зелёнка, </a:t>
            </a:r>
            <a:r>
              <a:rPr lang="ru-RU" sz="2000" i="1" dirty="0" err="1"/>
              <a:t>фукорцин</a:t>
            </a:r>
            <a:r>
              <a:rPr lang="ru-RU" sz="2000" i="1" dirty="0"/>
              <a:t>, обладающие бактерицидным действием и широко используемые в медицине. Меня заинтересовало влияние анилиновых красителей на бактерии и химические свойства анилиновых красителей в целом. Анализ их применения поможет понять положительные и отрицательные аспекты.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8546" y="2505671"/>
            <a:ext cx="48075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i="1" dirty="0"/>
              <a:t>Гипотеза</a:t>
            </a:r>
            <a:r>
              <a:rPr lang="en-US" sz="3000" i="1" dirty="0"/>
              <a:t>:</a:t>
            </a:r>
            <a:endParaRPr lang="ru-RU" sz="30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48000" y="213633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138546" y="3196223"/>
            <a:ext cx="115685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/>
              <a:t>Многие анилиновые красители способны реагировать с щелочами и кислотами. Большинство анилиновых красителей обладают бактерицидными свойствами</a:t>
            </a:r>
            <a:r>
              <a:rPr lang="ru-RU" sz="2000" dirty="0"/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4691" y="4142508"/>
            <a:ext cx="31726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i="1" dirty="0"/>
              <a:t>Цель работы</a:t>
            </a:r>
            <a:r>
              <a:rPr lang="en-US" sz="3000" i="1" dirty="0"/>
              <a:t>:</a:t>
            </a:r>
            <a:endParaRPr lang="ru-RU" sz="30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124692" y="4749923"/>
            <a:ext cx="122335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Исследовать свойства и применение анилиновых красителей</a:t>
            </a:r>
          </a:p>
        </p:txBody>
      </p:sp>
    </p:spTree>
    <p:extLst>
      <p:ext uri="{BB962C8B-B14F-4D97-AF65-F5344CB8AC3E}">
        <p14:creationId xmlns:p14="http://schemas.microsoft.com/office/powerpoint/2010/main" val="1981147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8479" y="322089"/>
            <a:ext cx="8670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Для реализации цели, поставлены следующие </a:t>
            </a:r>
            <a:r>
              <a:rPr lang="ru-RU" sz="2000" b="1" i="1" dirty="0"/>
              <a:t>задачи</a:t>
            </a:r>
            <a:r>
              <a:rPr lang="en-US" sz="2000" b="1" i="1" dirty="0"/>
              <a:t>:</a:t>
            </a:r>
            <a:endParaRPr lang="ru-RU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66254" y="872837"/>
            <a:ext cx="9947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* </a:t>
            </a:r>
            <a:r>
              <a:rPr lang="ru-RU" sz="2000" i="1" dirty="0"/>
              <a:t>Изучить химическую структуру и свойства анилиновых красителей</a:t>
            </a:r>
            <a:r>
              <a:rPr lang="ru-RU" sz="2200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6253" y="1471376"/>
            <a:ext cx="98863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*</a:t>
            </a:r>
            <a:r>
              <a:rPr lang="ru-RU" sz="2000" i="1" dirty="0"/>
              <a:t> Опытным путём доказать химические свойства анилиновых красителей</a:t>
            </a:r>
            <a:r>
              <a:rPr lang="ru-RU" sz="2200" dirty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6254" y="2069916"/>
            <a:ext cx="104601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*Экспериментально проверить способность анилиновых красителей окрашивать микроорганизмы в различные цвета</a:t>
            </a:r>
            <a:r>
              <a:rPr lang="ru-RU" sz="2200" i="1" dirty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6254" y="3390105"/>
            <a:ext cx="60479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При решении задач использовала </a:t>
            </a:r>
            <a:r>
              <a:rPr lang="ru-RU" sz="2000" b="1" i="1" dirty="0"/>
              <a:t>методы</a:t>
            </a:r>
            <a:r>
              <a:rPr lang="en-US" sz="2200" b="1" i="1" dirty="0"/>
              <a:t>:</a:t>
            </a:r>
            <a:endParaRPr lang="ru-RU" sz="22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6254" y="4017818"/>
            <a:ext cx="89948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* </a:t>
            </a:r>
            <a:r>
              <a:rPr lang="ru-RU" sz="2000" i="1" dirty="0"/>
              <a:t>Теоретические</a:t>
            </a:r>
            <a:r>
              <a:rPr lang="en-US" sz="2000" i="1" dirty="0"/>
              <a:t>:</a:t>
            </a:r>
            <a:r>
              <a:rPr lang="ru-RU" sz="2000" i="1" dirty="0"/>
              <a:t>изучение и анализ литературы, интернет ресурсов</a:t>
            </a:r>
            <a:r>
              <a:rPr lang="ru-RU" sz="2200" i="1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6253" y="4645531"/>
            <a:ext cx="5012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* Практические</a:t>
            </a:r>
            <a:r>
              <a:rPr lang="en-US" sz="2000" i="1" dirty="0"/>
              <a:t>: </a:t>
            </a:r>
            <a:r>
              <a:rPr lang="ru-RU" sz="2000" i="1" dirty="0"/>
              <a:t>проведение опытов.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6253" y="5881379"/>
            <a:ext cx="728866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/>
              <a:t>Сроки выполнения работы</a:t>
            </a:r>
            <a:r>
              <a:rPr lang="en-US" sz="2500" b="1" i="1" dirty="0"/>
              <a:t>:</a:t>
            </a:r>
            <a:r>
              <a:rPr lang="ru-RU" sz="2500" b="1" i="1" dirty="0"/>
              <a:t> февраль 2025 год</a:t>
            </a:r>
          </a:p>
        </p:txBody>
      </p:sp>
    </p:spTree>
    <p:extLst>
      <p:ext uri="{BB962C8B-B14F-4D97-AF65-F5344CB8AC3E}">
        <p14:creationId xmlns:p14="http://schemas.microsoft.com/office/powerpoint/2010/main" val="426378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612775"/>
            <a:ext cx="11417300" cy="6010275"/>
          </a:xfrm>
        </p:spPr>
        <p:txBody>
          <a:bodyPr>
            <a:normAutofit/>
          </a:bodyPr>
          <a:lstStyle/>
          <a:p>
            <a:pPr marL="3657600" lvl="8" indent="0">
              <a:buNone/>
            </a:pPr>
            <a:r>
              <a:rPr lang="ru-RU" sz="2900" dirty="0"/>
              <a:t>Области применения анилина и анилиновых красителей.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50927" y="1595868"/>
            <a:ext cx="1144258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/>
              <a:t>Анилин в основном применяется в </a:t>
            </a:r>
            <a:r>
              <a:rPr lang="ru-RU" sz="2200" i="1" dirty="0" err="1"/>
              <a:t>формацевтической</a:t>
            </a:r>
            <a:r>
              <a:rPr lang="ru-RU" sz="2200" i="1" dirty="0"/>
              <a:t> промышленности для получения сульфамидных препаратов и синтетических заменителей сахара.</a:t>
            </a:r>
          </a:p>
          <a:p>
            <a:endParaRPr lang="ru-RU" sz="2200" i="1" dirty="0"/>
          </a:p>
          <a:p>
            <a:r>
              <a:rPr lang="ru-RU" sz="2200" b="1" i="1" dirty="0"/>
              <a:t>Плюсы применения анилиновых красителей в медицине</a:t>
            </a:r>
            <a:r>
              <a:rPr lang="en-US" sz="2200" b="1" i="1" dirty="0"/>
              <a:t>:</a:t>
            </a:r>
          </a:p>
          <a:p>
            <a:r>
              <a:rPr lang="ru-RU" sz="2200" i="1" dirty="0"/>
              <a:t>1)Бактерицидные свойства (эффективны при взаимодействии на грамположительные бактерии)</a:t>
            </a:r>
          </a:p>
          <a:p>
            <a:r>
              <a:rPr lang="ru-RU" sz="2200" i="1" dirty="0"/>
              <a:t>2) Используются как универсальный антисептик при обработке повреждений на поверхности кожи.</a:t>
            </a:r>
          </a:p>
          <a:p>
            <a:endParaRPr lang="ru-RU" sz="2200" i="1" dirty="0"/>
          </a:p>
          <a:p>
            <a:r>
              <a:rPr lang="ru-RU" sz="2200" b="1" i="1" dirty="0"/>
              <a:t>Минусы применения анилиновых красителей в медицине</a:t>
            </a:r>
            <a:r>
              <a:rPr lang="en-US" sz="2200" b="1" i="1" dirty="0"/>
              <a:t>:</a:t>
            </a:r>
          </a:p>
          <a:p>
            <a:r>
              <a:rPr lang="en-US" sz="2200" i="1" dirty="0"/>
              <a:t>1)</a:t>
            </a:r>
            <a:r>
              <a:rPr lang="ru-RU" sz="2200" i="1" dirty="0"/>
              <a:t>Красящее действие (чрезмерное)</a:t>
            </a:r>
          </a:p>
          <a:p>
            <a:r>
              <a:rPr lang="ru-RU" sz="2200" b="1" i="1" dirty="0"/>
              <a:t>2)</a:t>
            </a:r>
            <a:r>
              <a:rPr lang="ru-RU" sz="2200" b="1" i="1" dirty="0" err="1"/>
              <a:t>Канцерогенность</a:t>
            </a:r>
            <a:r>
              <a:rPr lang="ru-RU" sz="2200" b="1" i="1" dirty="0"/>
              <a:t> </a:t>
            </a:r>
          </a:p>
          <a:p>
            <a:r>
              <a:rPr lang="ru-RU" sz="2200" i="1" dirty="0"/>
              <a:t>(анилин,-химически канцерогенное вещество, которое проникает в организм в форме паров через лёгкие).</a:t>
            </a:r>
          </a:p>
        </p:txBody>
      </p:sp>
    </p:spTree>
    <p:extLst>
      <p:ext uri="{BB962C8B-B14F-4D97-AF65-F5344CB8AC3E}">
        <p14:creationId xmlns:p14="http://schemas.microsoft.com/office/powerpoint/2010/main" val="2911010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60218" y="-110837"/>
            <a:ext cx="4822970" cy="1274619"/>
          </a:xfrm>
        </p:spPr>
        <p:txBody>
          <a:bodyPr>
            <a:noAutofit/>
          </a:bodyPr>
          <a:lstStyle/>
          <a:p>
            <a:r>
              <a:rPr lang="ru-RU" sz="2000" b="1" i="1" dirty="0"/>
              <a:t>Опыт 1</a:t>
            </a:r>
            <a:r>
              <a:rPr lang="en-US" sz="2000" b="1" i="1" dirty="0"/>
              <a:t>:</a:t>
            </a:r>
            <a:br>
              <a:rPr lang="ru-RU" sz="2000" b="1" i="1" dirty="0"/>
            </a:br>
            <a:r>
              <a:rPr lang="ru-RU" sz="2000" b="1" i="1" dirty="0"/>
              <a:t>взаимодействие анилиновых красителей </a:t>
            </a:r>
            <a:br>
              <a:rPr lang="ru-RU" sz="2000" b="1" i="1" dirty="0"/>
            </a:br>
            <a:r>
              <a:rPr lang="ru-RU" sz="2000" b="1" i="1" dirty="0"/>
              <a:t>(зелёнки) щелочами и кислотами</a:t>
            </a:r>
          </a:p>
        </p:txBody>
      </p:sp>
      <p:pic>
        <p:nvPicPr>
          <p:cNvPr id="10" name="Объект 9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665" y="822121"/>
            <a:ext cx="4397860" cy="5243119"/>
          </a:xfrm>
          <a:prstGeom prst="rect">
            <a:avLst/>
          </a:prstGeo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60217" y="1163783"/>
            <a:ext cx="5264727" cy="3893126"/>
          </a:xfrm>
        </p:spPr>
        <p:txBody>
          <a:bodyPr>
            <a:normAutofit/>
          </a:bodyPr>
          <a:lstStyle/>
          <a:p>
            <a:r>
              <a:rPr lang="ru-RU" sz="2000" i="1" dirty="0"/>
              <a:t>Для опыта приготовим растворы зелёнки. Для этого возьмём стакан с водой и добавим пару капель красителя. Получившийся раствор разливаем в две пробирки. В первую пробирку добавим раствор гидроксида натрия (щёлочи). При взаимодействии раствора зелёнки с щёлочью, в пробирке появляется почти бесцветная жидкость с еле заметным осадком.</a:t>
            </a:r>
          </a:p>
          <a:p>
            <a:r>
              <a:rPr lang="ru-RU" sz="2000" i="1" dirty="0"/>
              <a:t>В другую пробирку добавим соляную кислоту. Как только в раствор зелёнки попадает кислота , он становится жёлтого цвета.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0217" y="5223164"/>
            <a:ext cx="56803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Вывод</a:t>
            </a:r>
            <a:r>
              <a:rPr lang="en-US" sz="2000" b="1" i="1" dirty="0"/>
              <a:t>:</a:t>
            </a:r>
            <a:r>
              <a:rPr lang="ru-RU" sz="2000" i="1" dirty="0"/>
              <a:t> любой раствор анилинового красителя при взаимодействии с сильной кислотой будет приобретать желтоватый оттенок. В случае с щелочью раствор будет становится бесцветным.</a:t>
            </a:r>
          </a:p>
        </p:txBody>
      </p:sp>
    </p:spTree>
    <p:extLst>
      <p:ext uri="{BB962C8B-B14F-4D97-AF65-F5344CB8AC3E}">
        <p14:creationId xmlns:p14="http://schemas.microsoft.com/office/powerpoint/2010/main" val="2805387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45" y="207818"/>
            <a:ext cx="4633480" cy="665018"/>
          </a:xfrm>
        </p:spPr>
        <p:txBody>
          <a:bodyPr>
            <a:normAutofit/>
          </a:bodyPr>
          <a:lstStyle/>
          <a:p>
            <a:r>
              <a:rPr lang="ru-RU" sz="2000" b="1" i="1" dirty="0"/>
              <a:t>Опыт 2</a:t>
            </a:r>
            <a:r>
              <a:rPr lang="en-US" sz="2000" b="1" i="1" dirty="0"/>
              <a:t>:</a:t>
            </a:r>
            <a:br>
              <a:rPr lang="en-US" sz="2000" b="1" dirty="0"/>
            </a:br>
            <a:r>
              <a:rPr lang="ru-RU" sz="2000" b="1" i="1" dirty="0"/>
              <a:t>нагревание анилина</a:t>
            </a:r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528" y="573539"/>
            <a:ext cx="4987636" cy="566100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8545" y="987425"/>
            <a:ext cx="4633480" cy="1561811"/>
          </a:xfrm>
        </p:spPr>
        <p:txBody>
          <a:bodyPr>
            <a:normAutofit/>
          </a:bodyPr>
          <a:lstStyle/>
          <a:p>
            <a:r>
              <a:rPr lang="ru-RU" sz="2000" i="1" dirty="0"/>
              <a:t>Для этого опыта нам понадобится анилин. Анилин имеет тёмно-жёлтый оттенок. Нагреем анилин над спиртовкой.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8545" y="2549236"/>
            <a:ext cx="47382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Вывод</a:t>
            </a:r>
            <a:r>
              <a:rPr lang="en-US" sz="2000" b="1" i="1" dirty="0"/>
              <a:t>: </a:t>
            </a:r>
            <a:r>
              <a:rPr lang="ru-RU" sz="2000" i="1" dirty="0"/>
              <a:t>при нагревании анилин приобретает ярко-красный цвет. Начинается выделения газа с резким запахом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0094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4619626" cy="835025"/>
          </a:xfrm>
        </p:spPr>
        <p:txBody>
          <a:bodyPr>
            <a:normAutofit/>
          </a:bodyPr>
          <a:lstStyle/>
          <a:p>
            <a:r>
              <a:rPr lang="ru-RU" sz="2000" b="1" i="1" dirty="0"/>
              <a:t>Опыт 2</a:t>
            </a:r>
            <a:r>
              <a:rPr lang="en-US" sz="2000" b="1" i="1" dirty="0"/>
              <a:t>:</a:t>
            </a:r>
            <a:br>
              <a:rPr lang="en-US" sz="2000" b="1" i="1" dirty="0"/>
            </a:br>
            <a:r>
              <a:rPr lang="ru-RU" sz="2000" b="1" i="1" dirty="0"/>
              <a:t>Бактериологическое исследование</a:t>
            </a:r>
            <a:r>
              <a:rPr lang="ru-RU" sz="2000" i="1" dirty="0"/>
              <a:t>.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031" y="429492"/>
            <a:ext cx="2895599" cy="32004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400" y="987425"/>
            <a:ext cx="5073941" cy="4881563"/>
          </a:xfrm>
        </p:spPr>
        <p:txBody>
          <a:bodyPr>
            <a:noAutofit/>
          </a:bodyPr>
          <a:lstStyle/>
          <a:p>
            <a:r>
              <a:rPr lang="ru-RU" sz="2000" i="1" dirty="0"/>
              <a:t>Перед тем как проводить </a:t>
            </a:r>
            <a:r>
              <a:rPr lang="ru-RU" sz="2000" i="1" dirty="0" err="1"/>
              <a:t>батериологическое</a:t>
            </a:r>
            <a:r>
              <a:rPr lang="ru-RU" sz="2000" i="1" dirty="0"/>
              <a:t> исследование, нужно вырастить бактерии.</a:t>
            </a:r>
          </a:p>
          <a:p>
            <a:r>
              <a:rPr lang="ru-RU" sz="2000" i="1" dirty="0"/>
              <a:t>Для выращивания бактерий подготовим </a:t>
            </a:r>
            <a:r>
              <a:rPr lang="ru-RU" sz="2000" i="1" dirty="0" err="1"/>
              <a:t>агаризированую</a:t>
            </a:r>
            <a:r>
              <a:rPr lang="ru-RU" sz="2000" i="1" dirty="0"/>
              <a:t> среду (в нескольких чашках Петри). Когда среда готова , я подсаживаю культуру бактерий в чашки Петри.</a:t>
            </a:r>
          </a:p>
          <a:p>
            <a:r>
              <a:rPr lang="ru-RU" sz="2000" i="1" dirty="0"/>
              <a:t>Чтобы пересадить культуру бактерий на питательную среду можно использовать два метода</a:t>
            </a:r>
            <a:r>
              <a:rPr lang="en-US" sz="2000" i="1" dirty="0"/>
              <a:t>:</a:t>
            </a:r>
            <a:endParaRPr lang="ru-RU" sz="2000" i="1" dirty="0"/>
          </a:p>
          <a:p>
            <a:r>
              <a:rPr lang="ru-RU" sz="2000" i="1" dirty="0"/>
              <a:t>Первый- прямой контакт</a:t>
            </a:r>
            <a:r>
              <a:rPr lang="en-US" sz="2000" i="1" dirty="0"/>
              <a:t>;</a:t>
            </a:r>
            <a:r>
              <a:rPr lang="ru-RU" sz="2000" i="1" dirty="0"/>
              <a:t> второй-отбор образцов (я использовала оба).</a:t>
            </a:r>
          </a:p>
          <a:p>
            <a:r>
              <a:rPr lang="ru-RU" sz="2000" i="1" dirty="0"/>
              <a:t>После оставляю чашки Петри в тёплом месте, где бактерии смогут развиваться в течение нескольких дней ( посуду оставляю в перевёрнутом состоянии, чтобы возможно сформировавшиеся капли не помешали росту бактерий).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636" y="429492"/>
            <a:ext cx="2604656" cy="320040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297" y="3913210"/>
            <a:ext cx="5114615" cy="264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709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0053" y="302359"/>
            <a:ext cx="57912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Спустя время, когда бактерии выросли я приступаю к следующему этапу.</a:t>
            </a:r>
          </a:p>
          <a:p>
            <a:r>
              <a:rPr lang="ru-RU" sz="2000" i="1" dirty="0"/>
              <a:t>Я беру мазок с бактериями  и высушиваю его. После того как мазок готов приступаю к следующему шагу</a:t>
            </a:r>
            <a:r>
              <a:rPr lang="en-US" sz="2000" i="1" dirty="0"/>
              <a:t>:</a:t>
            </a:r>
            <a:r>
              <a:rPr lang="ru-RU" sz="2000" i="1" dirty="0"/>
              <a:t> к окрашиванию мазка бактерий анилиновыми красителями. Для окрашивания образца наношу на мазок водный раствор бриллиантового зелёного, </a:t>
            </a:r>
            <a:r>
              <a:rPr lang="ru-RU" sz="2000" i="1" dirty="0" err="1"/>
              <a:t>фукорцина</a:t>
            </a:r>
            <a:r>
              <a:rPr lang="ru-RU" sz="2000" i="1" dirty="0"/>
              <a:t> и метиленового синего. Жду пару минут, чтобы мазок высох.</a:t>
            </a:r>
          </a:p>
          <a:p>
            <a:r>
              <a:rPr lang="ru-RU" sz="2000" i="1" dirty="0"/>
              <a:t>Далее приготовленные микропрепараты рассмотрела с помощью цифрового микроскопа.</a:t>
            </a:r>
          </a:p>
        </p:txBody>
      </p:sp>
      <p:pic>
        <p:nvPicPr>
          <p:cNvPr id="15" name="Рисунок 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789" y="110836"/>
            <a:ext cx="1482436" cy="1911928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392" y="110836"/>
            <a:ext cx="2979681" cy="1911930"/>
          </a:xfrm>
          <a:prstGeom prst="rect">
            <a:avLst/>
          </a:prstGeom>
        </p:spPr>
      </p:pic>
      <p:pic>
        <p:nvPicPr>
          <p:cNvPr id="17" name="Рисунок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789" y="2245098"/>
            <a:ext cx="1482436" cy="1925121"/>
          </a:xfrm>
          <a:prstGeom prst="rect">
            <a:avLst/>
          </a:prstGeom>
        </p:spPr>
      </p:pic>
      <p:pic>
        <p:nvPicPr>
          <p:cNvPr id="18" name="Рисунок 1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3" t="16666" r="14375" b="8611"/>
          <a:stretch>
            <a:fillRect/>
          </a:stretch>
        </p:blipFill>
        <p:spPr>
          <a:xfrm>
            <a:off x="8062392" y="2245098"/>
            <a:ext cx="2979681" cy="1925121"/>
          </a:xfrm>
          <a:prstGeom prst="rect">
            <a:avLst/>
          </a:prstGeom>
        </p:spPr>
      </p:pic>
      <p:pic>
        <p:nvPicPr>
          <p:cNvPr id="19" name="Рисунок 1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789" y="4437927"/>
            <a:ext cx="1482436" cy="2049813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13845" r="14166" b="7692"/>
          <a:stretch>
            <a:fillRect/>
          </a:stretch>
        </p:blipFill>
        <p:spPr>
          <a:xfrm>
            <a:off x="8062392" y="4392551"/>
            <a:ext cx="2979681" cy="2049813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-1291905" y="3967993"/>
            <a:ext cx="76316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63980" lvl="2">
              <a:lnSpc>
                <a:spcPct val="150000"/>
              </a:lnSpc>
            </a:pPr>
            <a:r>
              <a:rPr lang="ru-RU" sz="2000" b="1" i="1" dirty="0">
                <a:ea typeface="Aptos"/>
                <a:cs typeface="Times New Roman" panose="02020603050405020304" pitchFamily="18" charset="0"/>
              </a:rPr>
              <a:t>Вывод</a:t>
            </a:r>
            <a:r>
              <a:rPr lang="en-US" sz="2000" b="1" i="1" dirty="0">
                <a:ea typeface="Aptos"/>
                <a:cs typeface="Times New Roman" panose="02020603050405020304" pitchFamily="18" charset="0"/>
              </a:rPr>
              <a:t>:</a:t>
            </a:r>
            <a:r>
              <a:rPr lang="ru-RU" sz="2000" i="1" dirty="0">
                <a:ea typeface="Aptos"/>
                <a:cs typeface="Times New Roman" panose="02020603050405020304" pitchFamily="18" charset="0"/>
              </a:rPr>
              <a:t> при окрашивании бактерий анилиновыми красителями происходит взаимодействие между красящим веществом и структурами микроорганизмов. Этот процесс может вызывать изменения в клетках, включая потерю их жизнеспособности.</a:t>
            </a:r>
            <a:endParaRPr lang="ru-RU" sz="2000" i="1" dirty="0">
              <a:effectLst/>
              <a:ea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430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387928"/>
            <a:ext cx="11914909" cy="3274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>
              <a:lnSpc>
                <a:spcPct val="150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000" i="1" dirty="0">
              <a:ea typeface="Aptos"/>
              <a:cs typeface="Times New Roman" panose="02020603050405020304" pitchFamily="18" charset="0"/>
            </a:endParaRPr>
          </a:p>
          <a:p>
            <a:pPr marL="449580" algn="just">
              <a:lnSpc>
                <a:spcPct val="150000"/>
              </a:lnSpc>
              <a:spcAft>
                <a:spcPts val="0"/>
              </a:spcAft>
            </a:pPr>
            <a:r>
              <a:rPr lang="ru-RU" sz="2000" i="1" dirty="0">
                <a:solidFill>
                  <a:srgbClr val="000000"/>
                </a:solidFill>
                <a:ea typeface="Aptos"/>
                <a:cs typeface="Times New Roman" panose="02020603050405020304" pitchFamily="18" charset="0"/>
              </a:rPr>
              <a:t>    Анилиновые красители, как мы выяснили, представляют собой важный класс органических соединений, обладающих уникальными химическими свойствами, которые делают их незаменимыми в различных отраслях, включая текстильную, медицинскую и научную. Их способность образовывать яркие и стойкие окраски, а также их бактерицидные свойства, открывают широкие горизонты для применения в гистологии и других областях, где требуется высокая степень точности и надежности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. </a:t>
            </a:r>
            <a:endParaRPr lang="ru-RU" sz="20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i?id=242f528ea8d1ca4b8fb264878b652d5ce8d1c4e5-1346574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084" y="3925458"/>
            <a:ext cx="2629188" cy="241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a7544f7e148001173bbae35ad0b3b5bdb7e68c08-4347450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107" y="3793839"/>
            <a:ext cx="2715492" cy="268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434" y="3662222"/>
            <a:ext cx="2881746" cy="308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400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489</TotalTime>
  <Words>1226</Words>
  <Application>Microsoft Office PowerPoint</Application>
  <PresentationFormat>Широкоэкранный</PresentationFormat>
  <Paragraphs>73</Paragraphs>
  <Slides>11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Aptos</vt:lpstr>
      <vt:lpstr>Arial</vt:lpstr>
      <vt:lpstr>Calibri</vt:lpstr>
      <vt:lpstr>Calibri Light</vt:lpstr>
      <vt:lpstr>Times New Roman</vt:lpstr>
      <vt:lpstr>Office Theme</vt:lpstr>
      <vt:lpstr>Муниципальное бюджетное общеобразовательное учреждение «Средняя общеобразовательная школа №1  г. Шатуры»</vt:lpstr>
      <vt:lpstr>                                                                                                                                                                                                     Актуальность: </vt:lpstr>
      <vt:lpstr>Презентация PowerPoint</vt:lpstr>
      <vt:lpstr>Презентация PowerPoint</vt:lpstr>
      <vt:lpstr>Опыт 1: взаимодействие анилиновых красителей  (зелёнки) щелочами и кислотами</vt:lpstr>
      <vt:lpstr>Опыт 2: нагревание анилина</vt:lpstr>
      <vt:lpstr>Опыт 2: Бактериологическое исследование.</vt:lpstr>
      <vt:lpstr>Презентация PowerPoint</vt:lpstr>
      <vt:lpstr>Презентация PowerPoint</vt:lpstr>
      <vt:lpstr>Презентация PowerPoint</vt:lpstr>
      <vt:lpstr>Используемая литература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бюджетное общеобразовательное учреждение</dc:title>
  <dc:creator>WorkStation</dc:creator>
  <cp:lastModifiedBy>Елена Линник</cp:lastModifiedBy>
  <cp:revision>38</cp:revision>
  <dcterms:created xsi:type="dcterms:W3CDTF">2025-02-12T17:01:51Z</dcterms:created>
  <dcterms:modified xsi:type="dcterms:W3CDTF">2026-01-26T16:48:38Z</dcterms:modified>
</cp:coreProperties>
</file>