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Roboto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Roboto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Roboto-bold.fntdata"/><Relationship Id="rId6" Type="http://schemas.openxmlformats.org/officeDocument/2006/relationships/slide" Target="slides/slide1.xml"/><Relationship Id="rId18" Type="http://schemas.openxmlformats.org/officeDocument/2006/relationships/font" Target="fonts/Roboto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1a87b63157_0_6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1a87b63157_0_6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1a87b63157_0_6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1a87b63157_0_6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6caad4f0f3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36caad4f0f3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1a87b63157_0_6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1a87b63157_0_6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18a19c38f2_0_3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18a19c38f2_0_3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1a87b63157_0_6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1a87b63157_0_6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1a9d61550b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31a9d61550b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1a87b63157_0_6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1a87b63157_0_6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1b45eb4dcc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31b45eb4dcc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33d545e0c5_1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333d545e0c5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33cec0e18a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33cec0e18a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11" name="Google Shape;11;p2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11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71" name="Google Shape;71;p1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11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11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11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11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6" name="Google Shape;76;p11"/>
          <p:cNvSpPr txBox="1"/>
          <p:nvPr>
            <p:ph hasCustomPrompt="1" type="title"/>
          </p:nvPr>
        </p:nvSpPr>
        <p:spPr>
          <a:xfrm>
            <a:off x="311700" y="1256050"/>
            <a:ext cx="8520600" cy="2030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1"/>
          <p:cNvSpPr txBox="1"/>
          <p:nvPr>
            <p:ph idx="1" type="body"/>
          </p:nvPr>
        </p:nvSpPr>
        <p:spPr>
          <a:xfrm>
            <a:off x="311700" y="3369225"/>
            <a:ext cx="8520600" cy="128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8" name="Google Shape;78;p11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21" name="Google Shape;21;p3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" name="Google Shape;26;p3"/>
          <p:cNvSpPr txBox="1"/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7" name="Google Shape;27;p3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oogle Shape;29;p4"/>
          <p:cNvGrpSpPr/>
          <p:nvPr/>
        </p:nvGrpSpPr>
        <p:grpSpPr>
          <a:xfrm>
            <a:off x="0" y="3903669"/>
            <a:ext cx="9144000" cy="1239925"/>
            <a:chOff x="0" y="3903669"/>
            <a:chExt cx="9144000" cy="1239925"/>
          </a:xfrm>
        </p:grpSpPr>
        <p:sp>
          <p:nvSpPr>
            <p:cNvPr id="30" name="Google Shape;30;p4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4"/>
            <p:cNvSpPr/>
            <p:nvPr/>
          </p:nvSpPr>
          <p:spPr>
            <a:xfrm flipH="1">
              <a:off x="6181163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4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" name="Google Shape;35;p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" name="Google Shape;37;p4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1" type="body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5"/>
          <p:cNvSpPr txBox="1"/>
          <p:nvPr>
            <p:ph idx="2" type="body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" name="Google Shape;42;p5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311700" y="1465804"/>
            <a:ext cx="2808000" cy="310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4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8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52" name="Google Shape;52;p8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" name="Google Shape;53;p8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" name="Google Shape;54;p8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Google Shape;55;p8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Google Shape;56;p8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7" name="Google Shape;57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/>
          <p:nvPr/>
        </p:nvSpPr>
        <p:spPr>
          <a:xfrm>
            <a:off x="4572000" y="-1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1" name="Google Shape;6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2" name="Google Shape;62;p9"/>
          <p:cNvSpPr txBox="1"/>
          <p:nvPr>
            <p:ph type="title"/>
          </p:nvPr>
        </p:nvSpPr>
        <p:spPr>
          <a:xfrm>
            <a:off x="265500" y="1151100"/>
            <a:ext cx="4045200" cy="156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3" name="Google Shape;63;p9"/>
          <p:cNvSpPr txBox="1"/>
          <p:nvPr>
            <p:ph idx="1" type="subTitle"/>
          </p:nvPr>
        </p:nvSpPr>
        <p:spPr>
          <a:xfrm>
            <a:off x="265500" y="2769001"/>
            <a:ext cx="4045200" cy="12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4" name="Google Shape;6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8" name="Google Shape;68;p10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geometr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17.png"/><Relationship Id="rId5" Type="http://schemas.openxmlformats.org/officeDocument/2006/relationships/image" Target="../media/image4.png"/><Relationship Id="rId6" Type="http://schemas.openxmlformats.org/officeDocument/2006/relationships/image" Target="../media/image2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hyperlink" Target="https://sky.pro/wiki/gadgets/kak-izmerit-i-nastroit-normiruemuyu-osveshennost-ekrana/" TargetMode="External"/><Relationship Id="rId9" Type="http://schemas.openxmlformats.org/officeDocument/2006/relationships/hyperlink" Target="https://epihelp.center/publikatsii/ritmy-pri-eeg/" TargetMode="External"/><Relationship Id="rId5" Type="http://schemas.openxmlformats.org/officeDocument/2006/relationships/hyperlink" Target="https://l-e-journal.com/downloads/teoreticheskaya_svetotekhnika_i_fiziologicheskaya_optika/Nedavno_otkrytyj_fotoreceptor_cheloveka_i_predydushchie_issledovaniya_v_oblasti_zreniya_2008-3.pdf" TargetMode="External"/><Relationship Id="rId6" Type="http://schemas.openxmlformats.org/officeDocument/2006/relationships/hyperlink" Target="https://porarctic.ru/upload/books_files/%D0%A2%D0%B0%D1%80%D0%B1%D0%B0%D0%B5%D0%B2%D0%B0_17.pdf" TargetMode="External"/><Relationship Id="rId7" Type="http://schemas.openxmlformats.org/officeDocument/2006/relationships/hyperlink" Target="https://ledrus.org/blog/svetodiodnye-svetilniki/kakim-dolzhno-byt-iskusstvennoe-osveshchenie/" TargetMode="External"/><Relationship Id="rId8" Type="http://schemas.openxmlformats.org/officeDocument/2006/relationships/hyperlink" Target="https://enfog.ru/blog/health-led?srsltid=AfmBOorIYABgSoqbvWOscnPDwnGBafZNCFrTkpo1ZylayLT3P6TSPwlk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Relationship Id="rId4" Type="http://schemas.openxmlformats.org/officeDocument/2006/relationships/image" Target="../media/image12.png"/><Relationship Id="rId5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8.png"/><Relationship Id="rId5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2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7.png"/><Relationship Id="rId4" Type="http://schemas.openxmlformats.org/officeDocument/2006/relationships/image" Target="../media/image5.png"/><Relationship Id="rId5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2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21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2.png"/><Relationship Id="rId8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2DCF8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/>
          <p:nvPr>
            <p:ph type="ctrTitle"/>
          </p:nvPr>
        </p:nvSpPr>
        <p:spPr>
          <a:xfrm>
            <a:off x="303050" y="1528050"/>
            <a:ext cx="8409300" cy="208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45720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85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Исследовательский проект на тему :</a:t>
            </a:r>
            <a:endParaRPr sz="285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8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“Как влияет различный искусственный свет </a:t>
            </a:r>
            <a:endParaRPr sz="38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8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мозг человека”</a:t>
            </a:r>
            <a:endParaRPr sz="38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5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6" name="Google Shape;86;p13"/>
          <p:cNvSpPr txBox="1"/>
          <p:nvPr>
            <p:ph idx="1" type="subTitle"/>
          </p:nvPr>
        </p:nvSpPr>
        <p:spPr>
          <a:xfrm>
            <a:off x="4699875" y="3083000"/>
            <a:ext cx="4243500" cy="192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Times New Roman"/>
              <a:buNone/>
            </a:pPr>
            <a:r>
              <a:rPr lang="ru" sz="16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Работу выполнила:</a:t>
            </a:r>
            <a:endParaRPr sz="16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Times New Roman"/>
              <a:buNone/>
            </a:pPr>
            <a:r>
              <a:rPr lang="ru" sz="16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Быковская Виктория Евгеньевна</a:t>
            </a:r>
            <a:endParaRPr sz="16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Times New Roman"/>
              <a:buNone/>
            </a:pPr>
            <a:r>
              <a:rPr lang="ru" sz="16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ученица 8 Б класса</a:t>
            </a:r>
            <a:endParaRPr sz="16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Times New Roman"/>
              <a:buNone/>
            </a:pPr>
            <a:r>
              <a:rPr lang="ru" sz="16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МАОУ Домодедовской гимназии №5</a:t>
            </a:r>
            <a:endParaRPr sz="16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r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Times New Roman"/>
              <a:buNone/>
            </a:pPr>
            <a:r>
              <a:rPr lang="ru" sz="16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Научный руководитель: </a:t>
            </a:r>
            <a:endParaRPr sz="16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r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Times New Roman"/>
              <a:buNone/>
            </a:pPr>
            <a:r>
              <a:rPr lang="ru" sz="16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учитель биологии </a:t>
            </a:r>
            <a:endParaRPr sz="16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r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Times New Roman"/>
              <a:buNone/>
            </a:pPr>
            <a:r>
              <a:rPr lang="ru" sz="16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Ивановская И. Ю.</a:t>
            </a:r>
            <a:endParaRPr sz="16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87" name="Google Shape;87;p13" title="Снимок экрана 2025-10-20 13285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65500" y="0"/>
            <a:ext cx="1370150" cy="17962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3"/>
          <p:cNvSpPr txBox="1"/>
          <p:nvPr/>
        </p:nvSpPr>
        <p:spPr>
          <a:xfrm>
            <a:off x="1229725" y="212150"/>
            <a:ext cx="6036900" cy="13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360045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Всероссийский конкурс юных исследователей окружающей среды имени Б.В. Всесвятского</a:t>
            </a:r>
            <a:endParaRPr sz="16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360045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360045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Номинация: «Человек и его здоровье»</a:t>
            </a:r>
            <a:endParaRPr sz="16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3609800" y="4613000"/>
            <a:ext cx="1620600" cy="3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2025</a:t>
            </a:r>
            <a:endParaRPr sz="15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90" name="Google Shape;90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6300" y="3485450"/>
            <a:ext cx="1420425" cy="142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/>
          <p:cNvPicPr preferRelativeResize="0"/>
          <p:nvPr/>
        </p:nvPicPr>
        <p:blipFill>
          <a:blip r:embed="rId5">
            <a:alphaModFix amt="10000"/>
          </a:blip>
          <a:stretch>
            <a:fillRect/>
          </a:stretch>
        </p:blipFill>
        <p:spPr>
          <a:xfrm rot="-3600018">
            <a:off x="7490870" y="840962"/>
            <a:ext cx="1463035" cy="1463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3"/>
          <p:cNvPicPr preferRelativeResize="0"/>
          <p:nvPr/>
        </p:nvPicPr>
        <p:blipFill>
          <a:blip r:embed="rId6">
            <a:alphaModFix amt="10000"/>
          </a:blip>
          <a:stretch>
            <a:fillRect/>
          </a:stretch>
        </p:blipFill>
        <p:spPr>
          <a:xfrm rot="1440018">
            <a:off x="118966" y="233897"/>
            <a:ext cx="1460543" cy="14605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7DCEA">
            <a:alpha val="84280"/>
          </a:srgbClr>
        </a:solid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2"/>
          <p:cNvSpPr txBox="1"/>
          <p:nvPr>
            <p:ph type="title"/>
          </p:nvPr>
        </p:nvSpPr>
        <p:spPr>
          <a:xfrm>
            <a:off x="3846750" y="424200"/>
            <a:ext cx="13413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Вывод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7" name="Google Shape;177;p22"/>
          <p:cNvSpPr txBox="1"/>
          <p:nvPr/>
        </p:nvSpPr>
        <p:spPr>
          <a:xfrm>
            <a:off x="2302350" y="1161050"/>
            <a:ext cx="4525800" cy="29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Данный эксперимент можно признать успешным. Я определила с помощью ЭЭГ яркость и температуру света монитора, наиболее комфортную для человека. </a:t>
            </a:r>
            <a:endParaRPr sz="19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Моя гипотеза подтвердилась.</a:t>
            </a:r>
            <a:endParaRPr sz="19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Также</a:t>
            </a:r>
            <a:r>
              <a:rPr lang="ru" sz="19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я провела </a:t>
            </a:r>
            <a:r>
              <a:rPr lang="ru" sz="19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анкетирование</a:t>
            </a:r>
            <a:r>
              <a:rPr lang="ru" sz="19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которое подтвердило актуальность и </a:t>
            </a:r>
            <a:r>
              <a:rPr lang="ru" sz="19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востребованность</a:t>
            </a:r>
            <a:r>
              <a:rPr lang="ru" sz="19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моей работы.</a:t>
            </a:r>
            <a:endParaRPr sz="19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78" name="Google Shape;178;p22"/>
          <p:cNvPicPr preferRelativeResize="0"/>
          <p:nvPr/>
        </p:nvPicPr>
        <p:blipFill rotWithShape="1">
          <a:blip r:embed="rId3">
            <a:alphaModFix/>
          </a:blip>
          <a:srcRect b="5862" l="19752" r="11205" t="19454"/>
          <a:stretch/>
        </p:blipFill>
        <p:spPr>
          <a:xfrm>
            <a:off x="319675" y="1032001"/>
            <a:ext cx="1982676" cy="2859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2"/>
          <p:cNvPicPr preferRelativeResize="0"/>
          <p:nvPr/>
        </p:nvPicPr>
        <p:blipFill rotWithShape="1">
          <a:blip r:embed="rId4">
            <a:alphaModFix/>
          </a:blip>
          <a:srcRect b="29911" l="23673" r="21904" t="6757"/>
          <a:stretch/>
        </p:blipFill>
        <p:spPr>
          <a:xfrm>
            <a:off x="6948350" y="911175"/>
            <a:ext cx="1908749" cy="29617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2DCF8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3"/>
          <p:cNvSpPr txBox="1"/>
          <p:nvPr>
            <p:ph type="title"/>
          </p:nvPr>
        </p:nvSpPr>
        <p:spPr>
          <a:xfrm>
            <a:off x="311700" y="1731825"/>
            <a:ext cx="8520600" cy="128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60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Спасибо за внимание!</a:t>
            </a:r>
            <a:endParaRPr sz="60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2DCF8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24" title="Снимок экрана 2025-10-20 13285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65500" y="0"/>
            <a:ext cx="3378500" cy="4429025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4"/>
          <p:cNvSpPr txBox="1"/>
          <p:nvPr>
            <p:ph type="title"/>
          </p:nvPr>
        </p:nvSpPr>
        <p:spPr>
          <a:xfrm>
            <a:off x="282150" y="0"/>
            <a:ext cx="8579700" cy="494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1800"/>
              </a:spcBef>
              <a:spcAft>
                <a:spcPts val="0"/>
              </a:spcAft>
              <a:buNone/>
            </a:pPr>
            <a:r>
              <a:rPr b="1"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Список литературы и интернет-ресурсов:</a:t>
            </a:r>
            <a:endParaRPr b="1"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Times New Roman"/>
              <a:buAutoNum type="arabicPeriod"/>
            </a:pPr>
            <a:r>
              <a:rPr lang="ru" sz="1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Статья: “Как измерить и настроить нормируемую освещенность экрана” </a:t>
            </a:r>
            <a:r>
              <a:rPr lang="ru" sz="15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https://sky.pro/wiki/gadgets/kak-izmerit-i-nastroit-normiruemuyu-osveshennost-ekrana/</a:t>
            </a:r>
            <a:r>
              <a:rPr lang="ru" sz="1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//14.09.25//</a:t>
            </a:r>
            <a:endParaRPr sz="1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Times New Roman"/>
              <a:buAutoNum type="arabicPeriod"/>
            </a:pPr>
            <a:r>
              <a:rPr lang="ru" sz="1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С. М. Берман, Р. Д. Клиер “Недавно открытый фоторецептор человека и предыдущие исследования в области зрения” </a:t>
            </a:r>
            <a:r>
              <a:rPr lang="ru" sz="15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https://l-e-journal.com/downloads/teoreticheskaya_svetotekhnika_i_fiziologicheskaya_optika/Nedavno_otkrytyj_fotoreceptor_cheloveka_i_predydushchie_issledovaniya_v_oblasti_zreniya_2008-3.pdf</a:t>
            </a:r>
            <a:r>
              <a:rPr lang="ru" sz="1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//14.09..25//</a:t>
            </a:r>
            <a:endParaRPr sz="1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Times New Roman"/>
              <a:buAutoNum type="arabicPeriod"/>
            </a:pPr>
            <a:r>
              <a:rPr lang="ru" sz="1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Тарбаева В. М. “Влияние современного искусственного освещения на зрение и здоровье человека и животных в северных и арктических регионах” </a:t>
            </a:r>
            <a:r>
              <a:rPr lang="ru" sz="15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https://porarctic.ru/upload/books_files/%D0%A2%D0%B0%D1%80%D0%B1%D0%B0%D0%B5%D0%B2%D0%B0_17.pdf</a:t>
            </a:r>
            <a:r>
              <a:rPr lang="ru" sz="1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//14.09.25//</a:t>
            </a:r>
            <a:endParaRPr sz="1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Times New Roman"/>
              <a:buAutoNum type="arabicPeriod"/>
            </a:pPr>
            <a:r>
              <a:rPr lang="ru" sz="1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Статья: “Каким должно быть искусственное освещение?” </a:t>
            </a:r>
            <a:r>
              <a:rPr lang="ru" sz="15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https://ledrus.org/blog/svetodiodnye-svetilniki/kakim-dolzhno-byt-iskusstvennoe-osveshchenie/</a:t>
            </a:r>
            <a:r>
              <a:rPr lang="ru" sz="1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//14.09.25//</a:t>
            </a:r>
            <a:endParaRPr sz="1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Times New Roman"/>
              <a:buAutoNum type="arabicPeriod"/>
            </a:pPr>
            <a:r>
              <a:rPr lang="ru" sz="1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Статья: “Влияние искусственного света на здоровье” </a:t>
            </a:r>
            <a:r>
              <a:rPr lang="ru" sz="15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https://enfog.ru/blog/health-led?srsltid=AfmBOorIYABgSoqbvWOscnPDwnGBafZNCFrTkpo1ZylayLT3P6TSPwlk</a:t>
            </a:r>
            <a:r>
              <a:rPr lang="ru" sz="1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//14.09.25//</a:t>
            </a:r>
            <a:endParaRPr sz="1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Times New Roman"/>
              <a:buAutoNum type="arabicPeriod"/>
            </a:pPr>
            <a:r>
              <a:rPr lang="ru" sz="1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Статья: “Ритмы при ЭЭГ — обозначение и расшифровка” </a:t>
            </a:r>
            <a:r>
              <a:rPr lang="ru" sz="15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https://epihelp.center/publikatsii/ritmy-pri-eeg/</a:t>
            </a:r>
            <a:r>
              <a:rPr lang="ru" sz="1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//14.09.2025//</a:t>
            </a:r>
            <a:endParaRPr sz="1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4C4F2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 txBox="1"/>
          <p:nvPr>
            <p:ph type="title"/>
          </p:nvPr>
        </p:nvSpPr>
        <p:spPr>
          <a:xfrm>
            <a:off x="1474200" y="119636"/>
            <a:ext cx="3097800" cy="76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4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Цели и задачи</a:t>
            </a:r>
            <a:endParaRPr sz="34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8" name="Google Shape;98;p14"/>
          <p:cNvSpPr txBox="1"/>
          <p:nvPr/>
        </p:nvSpPr>
        <p:spPr>
          <a:xfrm>
            <a:off x="196450" y="935200"/>
            <a:ext cx="5988000" cy="39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9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Цель работы:</a:t>
            </a:r>
            <a:r>
              <a:rPr lang="ru" sz="18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определить с помощью ЭЭГ яркость и температуру света наиболее комфортную и безопасную для человека.</a:t>
            </a:r>
            <a:endParaRPr sz="18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9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Задачи: </a:t>
            </a:r>
            <a:endParaRPr sz="18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измерить активность мозга человека при разном</a:t>
            </a:r>
            <a:endParaRPr sz="18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освещении с помощью ЭЭГ;</a:t>
            </a:r>
            <a:endParaRPr sz="18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провести анкетирование;</a:t>
            </a:r>
            <a:endParaRPr sz="18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сделать вывод о проделанной работе.</a:t>
            </a:r>
            <a:endParaRPr sz="18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9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Гипотеза:</a:t>
            </a:r>
            <a:r>
              <a:rPr lang="ru" sz="18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можно ли с помощью ЭЭГ определить наиболее комфортную для человека яркость и температуру монитора.</a:t>
            </a:r>
            <a:endParaRPr sz="18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99" name="Google Shape;99;p14"/>
          <p:cNvPicPr preferRelativeResize="0"/>
          <p:nvPr/>
        </p:nvPicPr>
        <p:blipFill rotWithShape="1">
          <a:blip r:embed="rId3">
            <a:alphaModFix/>
          </a:blip>
          <a:srcRect b="0" l="0" r="0" t="7646"/>
          <a:stretch/>
        </p:blipFill>
        <p:spPr>
          <a:xfrm>
            <a:off x="8154200" y="71475"/>
            <a:ext cx="935200" cy="86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6096650" y="1631625"/>
            <a:ext cx="2926200" cy="29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7DCEA">
            <a:alpha val="84280"/>
          </a:srgbClr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5"/>
          <p:cNvSpPr txBox="1"/>
          <p:nvPr>
            <p:ph type="title"/>
          </p:nvPr>
        </p:nvSpPr>
        <p:spPr>
          <a:xfrm>
            <a:off x="297850" y="133425"/>
            <a:ext cx="5471100" cy="1257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860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Искусственный свет.</a:t>
            </a:r>
            <a:endParaRPr sz="2860">
              <a:solidFill>
                <a:srgbClr val="85183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860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Какой бывает и что такое ЭЭГ</a:t>
            </a:r>
            <a:r>
              <a:rPr lang="ru" sz="2860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?</a:t>
            </a:r>
            <a:endParaRPr sz="2860">
              <a:solidFill>
                <a:srgbClr val="85183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6" name="Google Shape;106;p15"/>
          <p:cNvSpPr txBox="1"/>
          <p:nvPr/>
        </p:nvSpPr>
        <p:spPr>
          <a:xfrm>
            <a:off x="297850" y="1624400"/>
            <a:ext cx="5274600" cy="29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45720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Ритм ЭЭГ - это тип сигнала электрической активности человеческого мозга, связанный с различными состояниями человека. </a:t>
            </a:r>
            <a:endParaRPr sz="1800">
              <a:solidFill>
                <a:srgbClr val="85183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85183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 оттенку свет делится на:</a:t>
            </a:r>
            <a:endParaRPr sz="1800">
              <a:solidFill>
                <a:srgbClr val="85183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85183D"/>
              </a:buClr>
              <a:buSzPts val="1800"/>
              <a:buFont typeface="Times New Roman"/>
              <a:buChar char="●"/>
            </a:pPr>
            <a:r>
              <a:rPr lang="ru" sz="1800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тёплый белый</a:t>
            </a:r>
            <a:endParaRPr sz="1800">
              <a:solidFill>
                <a:srgbClr val="85183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85183D"/>
              </a:buClr>
              <a:buSzPts val="1800"/>
              <a:buFont typeface="Times New Roman"/>
              <a:buChar char="●"/>
            </a:pPr>
            <a:r>
              <a:rPr lang="ru" sz="1800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</a:t>
            </a:r>
            <a:r>
              <a:rPr lang="ru" sz="1800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ейтральный белый или дневной</a:t>
            </a:r>
            <a:endParaRPr sz="1800">
              <a:solidFill>
                <a:srgbClr val="85183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85183D"/>
              </a:buClr>
              <a:buSzPts val="1800"/>
              <a:buFont typeface="Times New Roman"/>
              <a:buChar char="●"/>
            </a:pPr>
            <a:r>
              <a:rPr lang="ru" sz="1800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холодный белый</a:t>
            </a:r>
            <a:endParaRPr sz="1800">
              <a:solidFill>
                <a:srgbClr val="85183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Оттенок</a:t>
            </a:r>
            <a:r>
              <a:rPr lang="ru" sz="1800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измеряется в </a:t>
            </a:r>
            <a:r>
              <a:rPr lang="ru" sz="1800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 (кельвинах</a:t>
            </a:r>
            <a:r>
              <a:rPr lang="ru" sz="1800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).</a:t>
            </a:r>
            <a:endParaRPr sz="1800">
              <a:solidFill>
                <a:srgbClr val="85183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7" name="Google Shape;107;p15"/>
          <p:cNvPicPr preferRelativeResize="0"/>
          <p:nvPr/>
        </p:nvPicPr>
        <p:blipFill rotWithShape="1">
          <a:blip r:embed="rId3">
            <a:alphaModFix/>
          </a:blip>
          <a:srcRect b="20439" l="17984" r="16403" t="18052"/>
          <a:stretch/>
        </p:blipFill>
        <p:spPr>
          <a:xfrm>
            <a:off x="8146375" y="49650"/>
            <a:ext cx="1048349" cy="98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5"/>
          <p:cNvPicPr preferRelativeResize="0"/>
          <p:nvPr/>
        </p:nvPicPr>
        <p:blipFill rotWithShape="1">
          <a:blip r:embed="rId4">
            <a:alphaModFix/>
          </a:blip>
          <a:srcRect b="5785" l="13418" r="8748" t="8627"/>
          <a:stretch/>
        </p:blipFill>
        <p:spPr>
          <a:xfrm>
            <a:off x="5774688" y="2930425"/>
            <a:ext cx="3199674" cy="184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5"/>
          <p:cNvPicPr preferRelativeResize="0"/>
          <p:nvPr/>
        </p:nvPicPr>
        <p:blipFill rotWithShape="1">
          <a:blip r:embed="rId5">
            <a:alphaModFix/>
          </a:blip>
          <a:srcRect b="12416" l="32228" r="28419" t="12968"/>
          <a:stretch/>
        </p:blipFill>
        <p:spPr>
          <a:xfrm>
            <a:off x="6275850" y="49650"/>
            <a:ext cx="1702050" cy="2419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5"/>
          <p:cNvSpPr txBox="1"/>
          <p:nvPr/>
        </p:nvSpPr>
        <p:spPr>
          <a:xfrm>
            <a:off x="5659725" y="2454325"/>
            <a:ext cx="3429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</a:t>
            </a:r>
            <a:r>
              <a:rPr lang="ru" sz="160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Датчик на голове </a:t>
            </a:r>
            <a:r>
              <a:rPr lang="ru" sz="160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испытуемого №1</a:t>
            </a:r>
            <a:endParaRPr sz="1600">
              <a:solidFill>
                <a:schemeClr val="accent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1" name="Google Shape;111;p15"/>
          <p:cNvSpPr txBox="1"/>
          <p:nvPr/>
        </p:nvSpPr>
        <p:spPr>
          <a:xfrm>
            <a:off x="5572425" y="4733400"/>
            <a:ext cx="3604200" cy="41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2.Лампы от теплого к холодному свету</a:t>
            </a:r>
            <a:endParaRPr sz="1600">
              <a:solidFill>
                <a:schemeClr val="accent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2DCF8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 txBox="1"/>
          <p:nvPr>
            <p:ph type="title"/>
          </p:nvPr>
        </p:nvSpPr>
        <p:spPr>
          <a:xfrm>
            <a:off x="96575" y="-83050"/>
            <a:ext cx="5684100" cy="83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Подготовка к эксперименту</a:t>
            </a:r>
            <a:endParaRPr sz="36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7" name="Google Shape;117;p16"/>
          <p:cNvSpPr txBox="1"/>
          <p:nvPr/>
        </p:nvSpPr>
        <p:spPr>
          <a:xfrm>
            <a:off x="495125" y="837825"/>
            <a:ext cx="4887000" cy="21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Свой эксперимент я проводила в образовательном центре “Взлет”, используя представленную аппаратуру.</a:t>
            </a:r>
            <a:endParaRPr sz="18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 проведения эксперимента я подготовила место в комнате: </a:t>
            </a:r>
            <a:r>
              <a:rPr lang="ru" sz="18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выключила</a:t>
            </a:r>
            <a:r>
              <a:rPr lang="ru" sz="18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свет, задвинула шторы.</a:t>
            </a:r>
            <a:endParaRPr sz="18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8" name="Google Shape;118;p16"/>
          <p:cNvSpPr txBox="1"/>
          <p:nvPr/>
        </p:nvSpPr>
        <p:spPr>
          <a:xfrm>
            <a:off x="4740850" y="3489100"/>
            <a:ext cx="4126200" cy="12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Перед экспериментом, а именно за 10 часов, испытуемые не употребляли продукты, содержащие кофеин. </a:t>
            </a:r>
            <a:endParaRPr sz="1800">
              <a:solidFill>
                <a:schemeClr val="accen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9" name="Google Shape;11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86475" y="581225"/>
            <a:ext cx="2933499" cy="243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4875" y="3204913"/>
            <a:ext cx="3028950" cy="15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48650" y="4282625"/>
            <a:ext cx="1149476" cy="766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 rot="10800000">
            <a:off x="338250" y="2838350"/>
            <a:ext cx="1149476" cy="766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2DCF8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7"/>
          <p:cNvSpPr txBox="1"/>
          <p:nvPr/>
        </p:nvSpPr>
        <p:spPr>
          <a:xfrm>
            <a:off x="1626750" y="464800"/>
            <a:ext cx="3341700" cy="66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9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Первое измерение</a:t>
            </a:r>
            <a:endParaRPr sz="29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8" name="Google Shape;128;p17"/>
          <p:cNvSpPr txBox="1"/>
          <p:nvPr/>
        </p:nvSpPr>
        <p:spPr>
          <a:xfrm>
            <a:off x="664500" y="1333638"/>
            <a:ext cx="5266200" cy="14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Первое измерение производилось без использования компьютера и других </a:t>
            </a:r>
            <a:r>
              <a:rPr lang="ru" sz="18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отвлекающих</a:t>
            </a:r>
            <a:r>
              <a:rPr lang="ru" sz="18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устройств с прикрытыми веками. На графике мы наблюдаем альфа волны.</a:t>
            </a:r>
            <a:endParaRPr sz="18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9" name="Google Shape;129;p17"/>
          <p:cNvPicPr preferRelativeResize="0"/>
          <p:nvPr/>
        </p:nvPicPr>
        <p:blipFill rotWithShape="1">
          <a:blip r:embed="rId3">
            <a:alphaModFix/>
          </a:blip>
          <a:srcRect b="53707" l="1852" r="672" t="0"/>
          <a:stretch/>
        </p:blipFill>
        <p:spPr>
          <a:xfrm>
            <a:off x="176213" y="3082650"/>
            <a:ext cx="8791573" cy="195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7"/>
          <p:cNvPicPr preferRelativeResize="0"/>
          <p:nvPr/>
        </p:nvPicPr>
        <p:blipFill rotWithShape="1">
          <a:blip r:embed="rId4">
            <a:alphaModFix/>
          </a:blip>
          <a:srcRect b="4432" l="0" r="20590" t="19539"/>
          <a:stretch/>
        </p:blipFill>
        <p:spPr>
          <a:xfrm>
            <a:off x="6408225" y="76600"/>
            <a:ext cx="2013876" cy="257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7"/>
          <p:cNvSpPr txBox="1"/>
          <p:nvPr/>
        </p:nvSpPr>
        <p:spPr>
          <a:xfrm>
            <a:off x="5930700" y="2606375"/>
            <a:ext cx="3213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Датчик на голове испытуемого №2</a:t>
            </a:r>
            <a:endParaRPr sz="16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7DCEA">
            <a:alpha val="84280"/>
          </a:srgbClr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8"/>
          <p:cNvSpPr txBox="1"/>
          <p:nvPr>
            <p:ph type="title"/>
          </p:nvPr>
        </p:nvSpPr>
        <p:spPr>
          <a:xfrm>
            <a:off x="2730450" y="2476100"/>
            <a:ext cx="3683100" cy="103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891"/>
              <a:buNone/>
            </a:pPr>
            <a:r>
              <a:rPr lang="ru" sz="3232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Высокая</a:t>
            </a:r>
            <a:r>
              <a:rPr lang="ru" sz="3232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яркость</a:t>
            </a:r>
            <a:endParaRPr sz="3232">
              <a:solidFill>
                <a:srgbClr val="85183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7" name="Google Shape;137;p18"/>
          <p:cNvSpPr txBox="1"/>
          <p:nvPr/>
        </p:nvSpPr>
        <p:spPr>
          <a:xfrm>
            <a:off x="2762063" y="83350"/>
            <a:ext cx="3177900" cy="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Низкая яркость</a:t>
            </a:r>
            <a:endParaRPr sz="3200">
              <a:solidFill>
                <a:srgbClr val="85183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38" name="Google Shape;138;p18"/>
          <p:cNvPicPr preferRelativeResize="0"/>
          <p:nvPr/>
        </p:nvPicPr>
        <p:blipFill rotWithShape="1">
          <a:blip r:embed="rId3">
            <a:alphaModFix/>
          </a:blip>
          <a:srcRect b="56567" l="0" r="0" t="0"/>
          <a:stretch/>
        </p:blipFill>
        <p:spPr>
          <a:xfrm>
            <a:off x="384525" y="828000"/>
            <a:ext cx="8039433" cy="164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8"/>
          <p:cNvPicPr preferRelativeResize="0"/>
          <p:nvPr/>
        </p:nvPicPr>
        <p:blipFill rotWithShape="1">
          <a:blip r:embed="rId4">
            <a:alphaModFix/>
          </a:blip>
          <a:srcRect b="57600" l="0" r="0" t="0"/>
          <a:stretch/>
        </p:blipFill>
        <p:spPr>
          <a:xfrm>
            <a:off x="757463" y="3394075"/>
            <a:ext cx="7629052" cy="1540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8"/>
          <p:cNvPicPr preferRelativeResize="0"/>
          <p:nvPr/>
        </p:nvPicPr>
        <p:blipFill rotWithShape="1">
          <a:blip r:embed="rId5">
            <a:alphaModFix amt="49000"/>
          </a:blip>
          <a:srcRect b="22178" l="0" r="0" t="28960"/>
          <a:stretch/>
        </p:blipFill>
        <p:spPr>
          <a:xfrm>
            <a:off x="618875" y="1350475"/>
            <a:ext cx="7805074" cy="823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8"/>
          <p:cNvPicPr preferRelativeResize="0"/>
          <p:nvPr/>
        </p:nvPicPr>
        <p:blipFill rotWithShape="1">
          <a:blip r:embed="rId5">
            <a:alphaModFix amt="41000"/>
          </a:blip>
          <a:srcRect b="29294" l="0" r="0" t="29335"/>
          <a:stretch/>
        </p:blipFill>
        <p:spPr>
          <a:xfrm>
            <a:off x="995225" y="3836975"/>
            <a:ext cx="7336725" cy="65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4C4F2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9"/>
          <p:cNvSpPr txBox="1"/>
          <p:nvPr>
            <p:ph type="title"/>
          </p:nvPr>
        </p:nvSpPr>
        <p:spPr>
          <a:xfrm>
            <a:off x="-74850" y="0"/>
            <a:ext cx="6913200" cy="102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1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ЭЭГ при </a:t>
            </a:r>
            <a:r>
              <a:rPr lang="ru" sz="31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различной температуре</a:t>
            </a:r>
            <a:r>
              <a:rPr lang="ru" sz="31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света.</a:t>
            </a:r>
            <a:endParaRPr sz="31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7" name="Google Shape;147;p19"/>
          <p:cNvSpPr txBox="1"/>
          <p:nvPr/>
        </p:nvSpPr>
        <p:spPr>
          <a:xfrm>
            <a:off x="89125" y="3814175"/>
            <a:ext cx="4648500" cy="10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0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Тёплый</a:t>
            </a:r>
            <a:r>
              <a:rPr lang="ru" sz="20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белый. Измерения проводилось в темной комнате, испытуемый был спокоен. </a:t>
            </a:r>
            <a:endParaRPr sz="1800">
              <a:solidFill>
                <a:schemeClr val="accen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8" name="Google Shape;148;p19"/>
          <p:cNvSpPr txBox="1"/>
          <p:nvPr/>
        </p:nvSpPr>
        <p:spPr>
          <a:xfrm>
            <a:off x="131025" y="2430275"/>
            <a:ext cx="4303200" cy="12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0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Нейтральный</a:t>
            </a:r>
            <a:r>
              <a:rPr lang="ru" sz="20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белый. </a:t>
            </a:r>
            <a:r>
              <a:rPr lang="ru" sz="18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Измерение производилось в темной комнате с 10% яркости. </a:t>
            </a:r>
            <a:endParaRPr sz="1800">
              <a:solidFill>
                <a:schemeClr val="accen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9" name="Google Shape;149;p19"/>
          <p:cNvSpPr txBox="1"/>
          <p:nvPr/>
        </p:nvSpPr>
        <p:spPr>
          <a:xfrm>
            <a:off x="131025" y="1038475"/>
            <a:ext cx="5291700" cy="12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0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Холодный</a:t>
            </a:r>
            <a:r>
              <a:rPr lang="ru" sz="20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белый. </a:t>
            </a:r>
            <a:r>
              <a:rPr lang="ru" sz="180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Измерение проводилось в темной комнате с настроенным на мониторе холодным светом на 10% яркости.</a:t>
            </a:r>
            <a:endParaRPr sz="1800">
              <a:solidFill>
                <a:schemeClr val="accen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50" name="Google Shape;150;p19"/>
          <p:cNvPicPr preferRelativeResize="0"/>
          <p:nvPr/>
        </p:nvPicPr>
        <p:blipFill rotWithShape="1">
          <a:blip r:embed="rId3">
            <a:alphaModFix/>
          </a:blip>
          <a:srcRect b="56146" l="26247" r="9215" t="0"/>
          <a:stretch/>
        </p:blipFill>
        <p:spPr>
          <a:xfrm>
            <a:off x="4704225" y="3631475"/>
            <a:ext cx="4303299" cy="141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2335000"/>
            <a:ext cx="4462300" cy="120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9"/>
          <p:cNvPicPr preferRelativeResize="0"/>
          <p:nvPr/>
        </p:nvPicPr>
        <p:blipFill rotWithShape="1">
          <a:blip r:embed="rId5">
            <a:alphaModFix/>
          </a:blip>
          <a:srcRect b="7689" l="10073" r="15527" t="0"/>
          <a:stretch/>
        </p:blipFill>
        <p:spPr>
          <a:xfrm>
            <a:off x="5177475" y="929275"/>
            <a:ext cx="4018950" cy="131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9"/>
          <p:cNvPicPr preferRelativeResize="0"/>
          <p:nvPr/>
        </p:nvPicPr>
        <p:blipFill rotWithShape="1">
          <a:blip r:embed="rId6">
            <a:alphaModFix amt="44000"/>
          </a:blip>
          <a:srcRect b="31669" l="3343" r="16470" t="24160"/>
          <a:stretch/>
        </p:blipFill>
        <p:spPr>
          <a:xfrm>
            <a:off x="4572000" y="2615688"/>
            <a:ext cx="4462299" cy="530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9"/>
          <p:cNvPicPr preferRelativeResize="0"/>
          <p:nvPr/>
        </p:nvPicPr>
        <p:blipFill rotWithShape="1">
          <a:blip r:embed="rId6">
            <a:alphaModFix amt="41000"/>
          </a:blip>
          <a:srcRect b="37173" l="0" r="0" t="28075"/>
          <a:stretch/>
        </p:blipFill>
        <p:spPr>
          <a:xfrm>
            <a:off x="5177475" y="1321163"/>
            <a:ext cx="4018951" cy="417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9"/>
          <p:cNvPicPr preferRelativeResize="0"/>
          <p:nvPr/>
        </p:nvPicPr>
        <p:blipFill rotWithShape="1">
          <a:blip r:embed="rId6">
            <a:alphaModFix amt="46000"/>
          </a:blip>
          <a:srcRect b="31727" l="26228" r="8330" t="30897"/>
          <a:stretch/>
        </p:blipFill>
        <p:spPr>
          <a:xfrm>
            <a:off x="4704225" y="4070150"/>
            <a:ext cx="4303300" cy="530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2D2E3">
            <a:alpha val="92160"/>
          </a:srgbClr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0"/>
          <p:cNvSpPr txBox="1"/>
          <p:nvPr>
            <p:ph type="title"/>
          </p:nvPr>
        </p:nvSpPr>
        <p:spPr>
          <a:xfrm>
            <a:off x="270100" y="981650"/>
            <a:ext cx="8308200" cy="115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>
                <a:solidFill>
                  <a:srgbClr val="8518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Увеличенный график ЭЭГ второго измерения</a:t>
            </a:r>
            <a:endParaRPr sz="3200">
              <a:solidFill>
                <a:srgbClr val="85183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1" name="Google Shape;16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260975"/>
            <a:ext cx="8839199" cy="21852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2DCF8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21"/>
          <p:cNvPicPr preferRelativeResize="0"/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-3599999">
            <a:off x="-18717" y="115582"/>
            <a:ext cx="1798686" cy="17986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1"/>
          <p:cNvPicPr preferRelativeResize="0"/>
          <p:nvPr/>
        </p:nvPicPr>
        <p:blipFill>
          <a:blip r:embed="rId4">
            <a:alphaModFix amt="20000"/>
          </a:blip>
          <a:stretch>
            <a:fillRect/>
          </a:stretch>
        </p:blipFill>
        <p:spPr>
          <a:xfrm rot="1440001">
            <a:off x="7535099" y="259126"/>
            <a:ext cx="1618051" cy="1618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1"/>
          <p:cNvPicPr preferRelativeResize="0"/>
          <p:nvPr/>
        </p:nvPicPr>
        <p:blipFill rotWithShape="1">
          <a:blip r:embed="rId5">
            <a:alphaModFix amt="20000"/>
          </a:blip>
          <a:srcRect b="62041" l="28916" r="25482" t="21697"/>
          <a:stretch/>
        </p:blipFill>
        <p:spPr>
          <a:xfrm flipH="1" rot="8639933">
            <a:off x="6856266" y="254249"/>
            <a:ext cx="1226714" cy="4374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25850" y="76625"/>
            <a:ext cx="5607199" cy="292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73800" y="2435012"/>
            <a:ext cx="4485162" cy="292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-83025" y="2768663"/>
            <a:ext cx="5982274" cy="250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