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5120000" cx="10692000"/>
  <p:notesSz cx="6858000" cy="9144000"/>
  <p:embeddedFontLst>
    <p:embeddedFont>
      <p:font typeface="Oswald ExtraLight"/>
      <p:regular r:id="rId7"/>
      <p:bold r:id="rId8"/>
    </p:embeddedFont>
    <p:embeddedFont>
      <p:font typeface="Oswald Light"/>
      <p:regular r:id="rId9"/>
      <p:bold r:id="rId10"/>
    </p:embeddedFont>
    <p:embeddedFont>
      <p:font typeface="Oswald"/>
      <p:regular r:id="rId11"/>
      <p:bold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4762">
          <p15:clr>
            <a:srgbClr val="747775"/>
          </p15:clr>
        </p15:guide>
        <p15:guide id="2" pos="336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762" orient="horz"/>
        <p:guide pos="33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Oswald-regular.fntdata"/><Relationship Id="rId10" Type="http://schemas.openxmlformats.org/officeDocument/2006/relationships/font" Target="fonts/OswaldLight-bold.fntdata"/><Relationship Id="rId12" Type="http://schemas.openxmlformats.org/officeDocument/2006/relationships/font" Target="fonts/Oswald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OswaldLight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OswaldExtraLight-regular.fntdata"/><Relationship Id="rId8" Type="http://schemas.openxmlformats.org/officeDocument/2006/relationships/font" Target="fonts/OswaldExtraLight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16926" y="685800"/>
            <a:ext cx="2424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216904" y="685800"/>
            <a:ext cx="2424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64478" y="2188777"/>
            <a:ext cx="9963000" cy="6033900"/>
          </a:xfrm>
          <a:prstGeom prst="rect">
            <a:avLst/>
          </a:prstGeom>
        </p:spPr>
        <p:txBody>
          <a:bodyPr anchorCtr="0" anchor="b" bIns="160850" lIns="160850" spcFirstLastPara="1" rIns="160850" wrap="square" tIns="160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1pPr>
            <a:lvl2pPr lvl="1" algn="ctr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2pPr>
            <a:lvl3pPr lvl="2" algn="ctr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3pPr>
            <a:lvl4pPr lvl="3" algn="ctr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4pPr>
            <a:lvl5pPr lvl="4" algn="ctr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5pPr>
            <a:lvl6pPr lvl="5" algn="ctr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6pPr>
            <a:lvl7pPr lvl="6" algn="ctr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7pPr>
            <a:lvl8pPr lvl="7" algn="ctr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8pPr>
            <a:lvl9pPr lvl="8" algn="ctr">
              <a:spcBef>
                <a:spcPts val="0"/>
              </a:spcBef>
              <a:spcAft>
                <a:spcPts val="0"/>
              </a:spcAft>
              <a:buSzPts val="9100"/>
              <a:buNone/>
              <a:defRPr sz="91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64468" y="8331286"/>
            <a:ext cx="9963000" cy="23301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64468" y="3251601"/>
            <a:ext cx="9963000" cy="5772000"/>
          </a:xfrm>
          <a:prstGeom prst="rect">
            <a:avLst/>
          </a:prstGeom>
        </p:spPr>
        <p:txBody>
          <a:bodyPr anchorCtr="0" anchor="b" bIns="160850" lIns="160850" spcFirstLastPara="1" rIns="160850" wrap="square" tIns="160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100"/>
              <a:buNone/>
              <a:defRPr sz="21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100"/>
              <a:buNone/>
              <a:defRPr sz="21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100"/>
              <a:buNone/>
              <a:defRPr sz="21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100"/>
              <a:buNone/>
              <a:defRPr sz="21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100"/>
              <a:buNone/>
              <a:defRPr sz="21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100"/>
              <a:buNone/>
              <a:defRPr sz="21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100"/>
              <a:buNone/>
              <a:defRPr sz="21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100"/>
              <a:buNone/>
              <a:defRPr sz="21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100"/>
              <a:buNone/>
              <a:defRPr sz="211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64468" y="9266383"/>
            <a:ext cx="9963000" cy="38238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rmAutofit/>
          </a:bodyPr>
          <a:lstStyle>
            <a:lvl1pPr indent="-431800" lvl="0" marL="457200" algn="ctr">
              <a:spcBef>
                <a:spcPts val="0"/>
              </a:spcBef>
              <a:spcAft>
                <a:spcPts val="0"/>
              </a:spcAft>
              <a:buSzPts val="3200"/>
              <a:buChar char="●"/>
              <a:defRPr/>
            </a:lvl1pPr>
            <a:lvl2pPr indent="-387350" lvl="1" marL="914400" algn="ctr"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2pPr>
            <a:lvl3pPr indent="-387350" lvl="2" marL="1371600" algn="ctr"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3pPr>
            <a:lvl4pPr indent="-387350" lvl="3" marL="182880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4pPr>
            <a:lvl5pPr indent="-387350" lvl="4" marL="2286000" algn="ctr"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5pPr>
            <a:lvl6pPr indent="-387350" lvl="5" marL="2743200" algn="ctr"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6pPr>
            <a:lvl7pPr indent="-387350" lvl="6" marL="320040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7pPr>
            <a:lvl8pPr indent="-387350" lvl="7" marL="3657600" algn="ctr"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8pPr>
            <a:lvl9pPr indent="-387350" lvl="8" marL="4114800" algn="ctr"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64468" y="6322709"/>
            <a:ext cx="9963000" cy="24747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1pPr>
            <a:lvl2pPr lvl="1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2pPr>
            <a:lvl3pPr lvl="2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3pPr>
            <a:lvl4pPr lvl="3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4pPr>
            <a:lvl5pPr lvl="4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5pPr>
            <a:lvl6pPr lvl="5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6pPr>
            <a:lvl7pPr lvl="6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7pPr>
            <a:lvl8pPr lvl="7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8pPr>
            <a:lvl9pPr lvl="8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64468" y="1308210"/>
            <a:ext cx="9963000" cy="16836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64468" y="3387853"/>
            <a:ext cx="9963000" cy="100431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rmAutofit/>
          </a:bodyPr>
          <a:lstStyle>
            <a:lvl1pPr indent="-431800" lvl="0" marL="457200">
              <a:spcBef>
                <a:spcPts val="0"/>
              </a:spcBef>
              <a:spcAft>
                <a:spcPts val="0"/>
              </a:spcAft>
              <a:buSzPts val="3200"/>
              <a:buChar char="●"/>
              <a:defRPr/>
            </a:lvl1pPr>
            <a:lvl2pPr indent="-387350" lvl="1" marL="914400"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2pPr>
            <a:lvl3pPr indent="-387350" lvl="2" marL="1371600"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3pPr>
            <a:lvl4pPr indent="-387350" lvl="3" marL="182880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4pPr>
            <a:lvl5pPr indent="-387350" lvl="4" marL="2286000"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5pPr>
            <a:lvl6pPr indent="-387350" lvl="5" marL="2743200"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6pPr>
            <a:lvl7pPr indent="-387350" lvl="6" marL="320040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7pPr>
            <a:lvl8pPr indent="-387350" lvl="7" marL="3657600"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8pPr>
            <a:lvl9pPr indent="-387350" lvl="8" marL="4114800"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64468" y="1308210"/>
            <a:ext cx="9963000" cy="16836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64468" y="3387853"/>
            <a:ext cx="4677000" cy="100431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rmAutofit/>
          </a:bodyPr>
          <a:lstStyle>
            <a:lvl1pPr indent="-387350" lvl="0" marL="457200">
              <a:spcBef>
                <a:spcPts val="0"/>
              </a:spcBef>
              <a:spcAft>
                <a:spcPts val="0"/>
              </a:spcAft>
              <a:buSzPts val="2500"/>
              <a:buChar char="●"/>
              <a:defRPr sz="2500"/>
            </a:lvl1pPr>
            <a:lvl2pPr indent="-361950" lvl="1" marL="91440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indent="-361950" lvl="2" marL="137160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3pPr>
            <a:lvl4pPr indent="-361950" lvl="3" marL="182880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4pPr>
            <a:lvl5pPr indent="-361950" lvl="4" marL="228600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5pPr>
            <a:lvl6pPr indent="-361950" lvl="5" marL="274320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6pPr>
            <a:lvl7pPr indent="-361950" lvl="6" marL="320040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7pPr>
            <a:lvl8pPr indent="-361950" lvl="7" marL="365760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8pPr>
            <a:lvl9pPr indent="-361950" lvl="8" marL="411480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650483" y="3387853"/>
            <a:ext cx="4677000" cy="100431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rmAutofit/>
          </a:bodyPr>
          <a:lstStyle>
            <a:lvl1pPr indent="-387350" lvl="0" marL="457200">
              <a:spcBef>
                <a:spcPts val="0"/>
              </a:spcBef>
              <a:spcAft>
                <a:spcPts val="0"/>
              </a:spcAft>
              <a:buSzPts val="2500"/>
              <a:buChar char="●"/>
              <a:defRPr sz="2500"/>
            </a:lvl1pPr>
            <a:lvl2pPr indent="-361950" lvl="1" marL="91440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indent="-361950" lvl="2" marL="137160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3pPr>
            <a:lvl4pPr indent="-361950" lvl="3" marL="182880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4pPr>
            <a:lvl5pPr indent="-361950" lvl="4" marL="228600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5pPr>
            <a:lvl6pPr indent="-361950" lvl="5" marL="274320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6pPr>
            <a:lvl7pPr indent="-361950" lvl="6" marL="320040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7pPr>
            <a:lvl8pPr indent="-361950" lvl="7" marL="365760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8pPr>
            <a:lvl9pPr indent="-361950" lvl="8" marL="411480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64468" y="1308210"/>
            <a:ext cx="9963000" cy="16836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9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64468" y="1633260"/>
            <a:ext cx="3283500" cy="2221500"/>
          </a:xfrm>
          <a:prstGeom prst="rect">
            <a:avLst/>
          </a:prstGeom>
        </p:spPr>
        <p:txBody>
          <a:bodyPr anchorCtr="0" anchor="b" bIns="160850" lIns="160850" spcFirstLastPara="1" rIns="160850" wrap="square" tIns="160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64468" y="4084913"/>
            <a:ext cx="3283500" cy="93462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rmAutofit/>
          </a:bodyPr>
          <a:lstStyle>
            <a:lvl1pPr indent="-361950" lvl="0" marL="45720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1pPr>
            <a:lvl2pPr indent="-361950" lvl="1" marL="91440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indent="-361950" lvl="2" marL="137160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3pPr>
            <a:lvl4pPr indent="-361950" lvl="3" marL="182880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4pPr>
            <a:lvl5pPr indent="-361950" lvl="4" marL="228600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5pPr>
            <a:lvl6pPr indent="-361950" lvl="5" marL="274320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6pPr>
            <a:lvl7pPr indent="-361950" lvl="6" marL="320040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7pPr>
            <a:lvl8pPr indent="-361950" lvl="7" marL="365760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8pPr>
            <a:lvl9pPr indent="-361950" lvl="8" marL="411480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73245" y="1323276"/>
            <a:ext cx="7445700" cy="120255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1pPr>
            <a:lvl2pPr lvl="1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2pPr>
            <a:lvl3pPr lvl="2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3pPr>
            <a:lvl4pPr lvl="3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4pPr>
            <a:lvl5pPr lvl="4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5pPr>
            <a:lvl6pPr lvl="5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6pPr>
            <a:lvl7pPr lvl="6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7pPr>
            <a:lvl8pPr lvl="7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8pPr>
            <a:lvl9pPr lvl="8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346000" y="-367"/>
            <a:ext cx="5346000" cy="1512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60850" lIns="160850" spcFirstLastPara="1" rIns="160850" wrap="square" tIns="1608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10447" y="3625081"/>
            <a:ext cx="4730100" cy="4357500"/>
          </a:xfrm>
          <a:prstGeom prst="rect">
            <a:avLst/>
          </a:prstGeom>
        </p:spPr>
        <p:txBody>
          <a:bodyPr anchorCtr="0" anchor="b" bIns="160850" lIns="160850" spcFirstLastPara="1" rIns="160850" wrap="square" tIns="160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10447" y="8240010"/>
            <a:ext cx="4730100" cy="36306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775715" y="2128514"/>
            <a:ext cx="4486500" cy="10862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indent="-431800" lvl="0" marL="457200">
              <a:spcBef>
                <a:spcPts val="0"/>
              </a:spcBef>
              <a:spcAft>
                <a:spcPts val="0"/>
              </a:spcAft>
              <a:buSzPts val="3200"/>
              <a:buChar char="●"/>
              <a:defRPr/>
            </a:lvl1pPr>
            <a:lvl2pPr indent="-387350" lvl="1" marL="914400"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2pPr>
            <a:lvl3pPr indent="-387350" lvl="2" marL="1371600"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3pPr>
            <a:lvl4pPr indent="-387350" lvl="3" marL="182880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4pPr>
            <a:lvl5pPr indent="-387350" lvl="4" marL="2286000"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5pPr>
            <a:lvl6pPr indent="-387350" lvl="5" marL="2743200"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6pPr>
            <a:lvl7pPr indent="-387350" lvl="6" marL="320040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7pPr>
            <a:lvl8pPr indent="-387350" lvl="7" marL="3657600">
              <a:spcBef>
                <a:spcPts val="0"/>
              </a:spcBef>
              <a:spcAft>
                <a:spcPts val="0"/>
              </a:spcAft>
              <a:buSzPts val="2500"/>
              <a:buChar char="○"/>
              <a:defRPr/>
            </a:lvl8pPr>
            <a:lvl9pPr indent="-387350" lvl="8" marL="4114800">
              <a:spcBef>
                <a:spcPts val="0"/>
              </a:spcBef>
              <a:spcAft>
                <a:spcPts val="0"/>
              </a:spcAft>
              <a:buSzPts val="25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64468" y="12436336"/>
            <a:ext cx="7014300" cy="17787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64468" y="1308210"/>
            <a:ext cx="99630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60850" lIns="160850" spcFirstLastPara="1" rIns="160850" wrap="square" tIns="160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None/>
              <a:defRPr sz="4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64468" y="3387853"/>
            <a:ext cx="9963000" cy="10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160850" lIns="160850" spcFirstLastPara="1" rIns="160850" wrap="square" tIns="160850">
            <a:normAutofit/>
          </a:bodyPr>
          <a:lstStyle>
            <a:lvl1pPr indent="-431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Char char="●"/>
              <a:defRPr sz="3200">
                <a:solidFill>
                  <a:schemeClr val="dk2"/>
                </a:solidFill>
              </a:defRPr>
            </a:lvl1pPr>
            <a:lvl2pPr indent="-3873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○"/>
              <a:defRPr sz="2500">
                <a:solidFill>
                  <a:schemeClr val="dk2"/>
                </a:solidFill>
              </a:defRPr>
            </a:lvl2pPr>
            <a:lvl3pPr indent="-3873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■"/>
              <a:defRPr sz="2500">
                <a:solidFill>
                  <a:schemeClr val="dk2"/>
                </a:solidFill>
              </a:defRPr>
            </a:lvl3pPr>
            <a:lvl4pPr indent="-3873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4pPr>
            <a:lvl5pPr indent="-3873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○"/>
              <a:defRPr sz="2500">
                <a:solidFill>
                  <a:schemeClr val="dk2"/>
                </a:solidFill>
              </a:defRPr>
            </a:lvl5pPr>
            <a:lvl6pPr indent="-3873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■"/>
              <a:defRPr sz="2500">
                <a:solidFill>
                  <a:schemeClr val="dk2"/>
                </a:solidFill>
              </a:defRPr>
            </a:lvl6pPr>
            <a:lvl7pPr indent="-3873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7pPr>
            <a:lvl8pPr indent="-3873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○"/>
              <a:defRPr sz="2500">
                <a:solidFill>
                  <a:schemeClr val="dk2"/>
                </a:solidFill>
              </a:defRPr>
            </a:lvl8pPr>
            <a:lvl9pPr indent="-3873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■"/>
              <a:defRPr sz="25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906772" y="13708144"/>
            <a:ext cx="641700" cy="115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60850" lIns="160850" spcFirstLastPara="1" rIns="160850" wrap="square" tIns="160850">
            <a:normAutofit/>
          </a:bodyPr>
          <a:lstStyle>
            <a:lvl1pPr lvl="0" algn="r">
              <a:buNone/>
              <a:defRPr sz="1800">
                <a:solidFill>
                  <a:schemeClr val="dk2"/>
                </a:solidFill>
              </a:defRPr>
            </a:lvl1pPr>
            <a:lvl2pPr lvl="1" algn="r">
              <a:buNone/>
              <a:defRPr sz="1800">
                <a:solidFill>
                  <a:schemeClr val="dk2"/>
                </a:solidFill>
              </a:defRPr>
            </a:lvl2pPr>
            <a:lvl3pPr lvl="2" algn="r">
              <a:buNone/>
              <a:defRPr sz="1800">
                <a:solidFill>
                  <a:schemeClr val="dk2"/>
                </a:solidFill>
              </a:defRPr>
            </a:lvl3pPr>
            <a:lvl4pPr lvl="3" algn="r">
              <a:buNone/>
              <a:defRPr sz="1800">
                <a:solidFill>
                  <a:schemeClr val="dk2"/>
                </a:solidFill>
              </a:defRPr>
            </a:lvl4pPr>
            <a:lvl5pPr lvl="4" algn="r">
              <a:buNone/>
              <a:defRPr sz="1800">
                <a:solidFill>
                  <a:schemeClr val="dk2"/>
                </a:solidFill>
              </a:defRPr>
            </a:lvl5pPr>
            <a:lvl6pPr lvl="5" algn="r">
              <a:buNone/>
              <a:defRPr sz="1800">
                <a:solidFill>
                  <a:schemeClr val="dk2"/>
                </a:solidFill>
              </a:defRPr>
            </a:lvl6pPr>
            <a:lvl7pPr lvl="6" algn="r">
              <a:buNone/>
              <a:defRPr sz="1800">
                <a:solidFill>
                  <a:schemeClr val="dk2"/>
                </a:solidFill>
              </a:defRPr>
            </a:lvl7pPr>
            <a:lvl8pPr lvl="7" algn="r">
              <a:buNone/>
              <a:defRPr sz="1800">
                <a:solidFill>
                  <a:schemeClr val="dk2"/>
                </a:solidFill>
              </a:defRPr>
            </a:lvl8pPr>
            <a:lvl9pPr lvl="8" algn="r">
              <a:buNone/>
              <a:defRPr sz="18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4.png"/><Relationship Id="rId10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10.png"/><Relationship Id="rId5" Type="http://schemas.openxmlformats.org/officeDocument/2006/relationships/image" Target="../media/image5.png"/><Relationship Id="rId6" Type="http://schemas.openxmlformats.org/officeDocument/2006/relationships/image" Target="../media/image7.png"/><Relationship Id="rId7" Type="http://schemas.openxmlformats.org/officeDocument/2006/relationships/image" Target="../media/image9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93000">
              <a:schemeClr val="lt1"/>
            </a:gs>
            <a:gs pos="100000">
              <a:srgbClr val="6D9EEB"/>
            </a:gs>
          </a:gsLst>
          <a:lin ang="16200038" scaled="0"/>
        </a:gra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96575" y="-88900"/>
            <a:ext cx="10498800" cy="1854900"/>
          </a:xfrm>
          <a:prstGeom prst="rect">
            <a:avLst/>
          </a:prstGeom>
        </p:spPr>
        <p:txBody>
          <a:bodyPr anchorCtr="0" anchor="t" bIns="160850" lIns="160850" spcFirstLastPara="1" rIns="160850" wrap="square" tIns="160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“Как влияет различный искусственный свет </a:t>
            </a:r>
            <a:endParaRPr sz="23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3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на мозг человека”</a:t>
            </a:r>
            <a:endParaRPr sz="23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72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72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Работу выполнила: Быковская Виктория Евгеньевна, ученица 8Б класса, МАОУ Домодедовской гимназии №5</a:t>
            </a:r>
            <a:endParaRPr sz="1720">
              <a:solidFill>
                <a:srgbClr val="002060"/>
              </a:solidFill>
              <a:latin typeface="Oswald Light"/>
              <a:ea typeface="Oswald Light"/>
              <a:cs typeface="Oswald Light"/>
              <a:sym typeface="Oswald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72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Научный руководитель: учитель биологии Ивановская Ирина Юрьевна</a:t>
            </a:r>
            <a:endParaRPr sz="1520">
              <a:solidFill>
                <a:srgbClr val="002060"/>
              </a:solidFill>
              <a:latin typeface="Oswald ExtraLight"/>
              <a:ea typeface="Oswald ExtraLight"/>
              <a:cs typeface="Oswald ExtraLight"/>
              <a:sym typeface="Oswald ExtraLight"/>
            </a:endParaRPr>
          </a:p>
        </p:txBody>
      </p:sp>
      <p:cxnSp>
        <p:nvCxnSpPr>
          <p:cNvPr id="55" name="Google Shape;55;p13"/>
          <p:cNvCxnSpPr/>
          <p:nvPr/>
        </p:nvCxnSpPr>
        <p:spPr>
          <a:xfrm>
            <a:off x="-15000" y="1988700"/>
            <a:ext cx="10722000" cy="0"/>
          </a:xfrm>
          <a:prstGeom prst="straightConnector1">
            <a:avLst/>
          </a:prstGeom>
          <a:noFill/>
          <a:ln cap="flat" cmpd="sng" w="28575">
            <a:solidFill>
              <a:srgbClr val="0277B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" name="Google Shape;56;p13"/>
          <p:cNvSpPr txBox="1"/>
          <p:nvPr/>
        </p:nvSpPr>
        <p:spPr>
          <a:xfrm>
            <a:off x="154950" y="2001275"/>
            <a:ext cx="7858200" cy="26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1155CC"/>
                </a:solidFill>
                <a:latin typeface="Oswald"/>
                <a:ea typeface="Oswald"/>
                <a:cs typeface="Oswald"/>
                <a:sym typeface="Oswald"/>
              </a:rPr>
              <a:t>Введение</a:t>
            </a:r>
            <a:endParaRPr sz="2000">
              <a:solidFill>
                <a:srgbClr val="1155CC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В современном мире с огромной скоростью развиваются технологии, и огромное количество людей больше проводят время перед компьютером с ярко включенным монитором или лампой. Поэтому, на мой взгляд, будет полезно изучить окружающий нас свет для улучшения самочувствия человека при работе за компьютером, улучшения состояния здоровья и минимального чувства усталости. </a:t>
            </a:r>
            <a:r>
              <a:rPr lang="ru" sz="1500">
                <a:solidFill>
                  <a:srgbClr val="002060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Электроэнцефалография (ЭЭГ) – это метод исследования электрической активности мозга путем размещения электродов на поверхности головы. Он позволяет обнаруживать болезни и считывать электрическую активность мозга. </a:t>
            </a: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Я решила проверить, можно ли определить с помощью ЭЭГ наиболее комфортную яркость и температуру экрана и насколько это сложно</a:t>
            </a:r>
            <a:r>
              <a:rPr lang="ru" sz="1500">
                <a:solidFill>
                  <a:srgbClr val="002060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. Свой эксперимент я проводила во время </a:t>
            </a:r>
            <a:r>
              <a:rPr lang="ru" sz="1500">
                <a:solidFill>
                  <a:srgbClr val="002060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обучения в</a:t>
            </a:r>
            <a:r>
              <a:rPr lang="ru" sz="1500">
                <a:solidFill>
                  <a:srgbClr val="002060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 образовательном центре “Взлет”.</a:t>
            </a:r>
            <a:endParaRPr sz="1500">
              <a:solidFill>
                <a:srgbClr val="002060"/>
              </a:solidFill>
              <a:highlight>
                <a:srgbClr val="FFFFFF"/>
              </a:highlight>
              <a:latin typeface="Oswald Light"/>
              <a:ea typeface="Oswald Light"/>
              <a:cs typeface="Oswald Light"/>
              <a:sym typeface="Oswald Light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 rotWithShape="1">
          <a:blip r:embed="rId3">
            <a:alphaModFix/>
          </a:blip>
          <a:srcRect b="23900" l="32228" r="28419" t="12972"/>
          <a:stretch/>
        </p:blipFill>
        <p:spPr>
          <a:xfrm>
            <a:off x="8459900" y="2062249"/>
            <a:ext cx="1837600" cy="220985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8504800" y="4345650"/>
            <a:ext cx="1747800" cy="3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1155CC"/>
                </a:solidFill>
                <a:latin typeface="Oswald"/>
                <a:ea typeface="Oswald"/>
                <a:cs typeface="Oswald"/>
                <a:sym typeface="Oswald"/>
              </a:rPr>
              <a:t>датчик ЭЭГ на голове</a:t>
            </a:r>
            <a:endParaRPr sz="1500">
              <a:solidFill>
                <a:srgbClr val="1155CC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300" y="4748613"/>
            <a:ext cx="10692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1155CC"/>
                </a:solidFill>
                <a:latin typeface="Oswald"/>
                <a:ea typeface="Oswald"/>
                <a:cs typeface="Oswald"/>
                <a:sym typeface="Oswald"/>
              </a:rPr>
              <a:t>Результаты</a:t>
            </a:r>
            <a:endParaRPr sz="2000">
              <a:solidFill>
                <a:srgbClr val="1155CC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60" name="Google Shape;60;p13"/>
          <p:cNvCxnSpPr/>
          <p:nvPr/>
        </p:nvCxnSpPr>
        <p:spPr>
          <a:xfrm>
            <a:off x="-14700" y="5242425"/>
            <a:ext cx="10722000" cy="0"/>
          </a:xfrm>
          <a:prstGeom prst="straightConnector1">
            <a:avLst/>
          </a:prstGeom>
          <a:noFill/>
          <a:ln cap="flat" cmpd="sng" w="28575">
            <a:solidFill>
              <a:srgbClr val="0277B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1" name="Google Shape;61;p13"/>
          <p:cNvCxnSpPr/>
          <p:nvPr/>
        </p:nvCxnSpPr>
        <p:spPr>
          <a:xfrm>
            <a:off x="-14700" y="4759138"/>
            <a:ext cx="10722000" cy="0"/>
          </a:xfrm>
          <a:prstGeom prst="straightConnector1">
            <a:avLst/>
          </a:prstGeom>
          <a:noFill/>
          <a:ln cap="flat" cmpd="sng" w="28575">
            <a:solidFill>
              <a:srgbClr val="0277B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" name="Google Shape;62;p13"/>
          <p:cNvCxnSpPr/>
          <p:nvPr/>
        </p:nvCxnSpPr>
        <p:spPr>
          <a:xfrm>
            <a:off x="-14700" y="14043325"/>
            <a:ext cx="10722000" cy="0"/>
          </a:xfrm>
          <a:prstGeom prst="straightConnector1">
            <a:avLst/>
          </a:prstGeom>
          <a:noFill/>
          <a:ln cap="flat" cmpd="sng" w="28575">
            <a:solidFill>
              <a:srgbClr val="0277B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3" name="Google Shape;63;p13"/>
          <p:cNvSpPr txBox="1"/>
          <p:nvPr/>
        </p:nvSpPr>
        <p:spPr>
          <a:xfrm>
            <a:off x="197250" y="14043325"/>
            <a:ext cx="10298100" cy="10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1155CC"/>
                </a:solidFill>
                <a:latin typeface="Oswald"/>
                <a:ea typeface="Oswald"/>
                <a:cs typeface="Oswald"/>
                <a:sym typeface="Oswald"/>
              </a:rPr>
              <a:t>Выводы</a:t>
            </a:r>
            <a:endParaRPr sz="2000">
              <a:solidFill>
                <a:srgbClr val="1155CC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500"/>
              <a:buFont typeface="Oswald Light"/>
              <a:buChar char="●"/>
            </a:pPr>
            <a:r>
              <a:rPr lang="ru" sz="1500">
                <a:solidFill>
                  <a:srgbClr val="002060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По результатам эксперимента и опроса я могу сделать вывод и рекомендовать использовать низкую, совпадающую с окружающей освещенностью яркость, с теплым светом от экрана (около 50%) в темное время суток.</a:t>
            </a:r>
            <a:endParaRPr sz="1500">
              <a:solidFill>
                <a:srgbClr val="002060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cxnSp>
        <p:nvCxnSpPr>
          <p:cNvPr id="64" name="Google Shape;64;p13"/>
          <p:cNvCxnSpPr/>
          <p:nvPr/>
        </p:nvCxnSpPr>
        <p:spPr>
          <a:xfrm>
            <a:off x="-15025" y="10922163"/>
            <a:ext cx="10722000" cy="0"/>
          </a:xfrm>
          <a:prstGeom prst="straightConnector1">
            <a:avLst/>
          </a:prstGeom>
          <a:noFill/>
          <a:ln cap="flat" cmpd="sng" w="28575">
            <a:solidFill>
              <a:srgbClr val="CC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5" name="Google Shape;65;p13"/>
          <p:cNvCxnSpPr/>
          <p:nvPr/>
        </p:nvCxnSpPr>
        <p:spPr>
          <a:xfrm>
            <a:off x="-15025" y="11408513"/>
            <a:ext cx="10722000" cy="0"/>
          </a:xfrm>
          <a:prstGeom prst="straightConnector1">
            <a:avLst/>
          </a:prstGeom>
          <a:noFill/>
          <a:ln cap="flat" cmpd="sng" w="28575">
            <a:solidFill>
              <a:srgbClr val="CC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3"/>
          <p:cNvSpPr txBox="1"/>
          <p:nvPr/>
        </p:nvSpPr>
        <p:spPr>
          <a:xfrm>
            <a:off x="-25" y="10921100"/>
            <a:ext cx="10692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Опрос</a:t>
            </a:r>
            <a:endParaRPr sz="200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67" name="Google Shape;67;p13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6800" y="11426450"/>
            <a:ext cx="4799150" cy="2616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3" title="Chart"/>
          <p:cNvPicPr preferRelativeResize="0"/>
          <p:nvPr/>
        </p:nvPicPr>
        <p:blipFill rotWithShape="1">
          <a:blip r:embed="rId5">
            <a:alphaModFix/>
          </a:blip>
          <a:srcRect b="0" l="15713" r="15849" t="0"/>
          <a:stretch/>
        </p:blipFill>
        <p:spPr>
          <a:xfrm>
            <a:off x="-78525" y="11457025"/>
            <a:ext cx="3954829" cy="2555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 title="Chart"/>
          <p:cNvPicPr preferRelativeResize="0"/>
          <p:nvPr/>
        </p:nvPicPr>
        <p:blipFill rotWithShape="1">
          <a:blip r:embed="rId6">
            <a:alphaModFix/>
          </a:blip>
          <a:srcRect b="0" l="10061" r="12658" t="0"/>
          <a:stretch/>
        </p:blipFill>
        <p:spPr>
          <a:xfrm>
            <a:off x="7576175" y="11426438"/>
            <a:ext cx="3099601" cy="261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 rotWithShape="1">
          <a:blip r:embed="rId7">
            <a:alphaModFix/>
          </a:blip>
          <a:srcRect b="53709" l="1852" r="672" t="1000"/>
          <a:stretch/>
        </p:blipFill>
        <p:spPr>
          <a:xfrm>
            <a:off x="5481950" y="5277087"/>
            <a:ext cx="5209898" cy="1133961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3"/>
          <p:cNvSpPr txBox="1"/>
          <p:nvPr/>
        </p:nvSpPr>
        <p:spPr>
          <a:xfrm>
            <a:off x="300" y="5276525"/>
            <a:ext cx="5481600" cy="10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1. Первое измерение производилось без использования компьютера и других отвлекающих устройств с прикрытыми веками. На графике мы наблюдаем альфа волны и 8 колебаний в секунду. Этот график будет </a:t>
            </a: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обозначаться</a:t>
            </a: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 </a:t>
            </a:r>
            <a:r>
              <a:rPr lang="ru" sz="1500">
                <a:solidFill>
                  <a:srgbClr val="85183D"/>
                </a:solidFill>
                <a:latin typeface="Oswald Light"/>
                <a:ea typeface="Oswald Light"/>
                <a:cs typeface="Oswald Light"/>
                <a:sym typeface="Oswald Light"/>
              </a:rPr>
              <a:t>красным</a:t>
            </a: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 в </a:t>
            </a: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следующих</a:t>
            </a: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 измерениях. </a:t>
            </a:r>
            <a:endParaRPr sz="1500">
              <a:solidFill>
                <a:srgbClr val="002060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pic>
        <p:nvPicPr>
          <p:cNvPr id="72" name="Google Shape;72;p13" title="низкая яркость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6219" y="6375324"/>
            <a:ext cx="5118382" cy="10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3" title="высокая яркость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481950" y="6391150"/>
            <a:ext cx="5209900" cy="10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3" title="холодный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57799" y="9115501"/>
            <a:ext cx="3575219" cy="113397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3"/>
          <p:cNvSpPr txBox="1"/>
          <p:nvPr/>
        </p:nvSpPr>
        <p:spPr>
          <a:xfrm>
            <a:off x="230325" y="8720650"/>
            <a:ext cx="10498800" cy="3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4. Нейтральный белый. </a:t>
            </a: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На графике 13 колебаний в секунду.			5. Тёплый белый. На графике 10 колебаний в секунду. (схож с 1 изм.)</a:t>
            </a:r>
            <a:endParaRPr sz="2200">
              <a:solidFill>
                <a:schemeClr val="dk2"/>
              </a:solidFill>
            </a:endParaRPr>
          </a:p>
        </p:txBody>
      </p:sp>
      <p:pic>
        <p:nvPicPr>
          <p:cNvPr id="76" name="Google Shape;76;p13" title="нейтральный белый.png"/>
          <p:cNvPicPr preferRelativeResize="0"/>
          <p:nvPr/>
        </p:nvPicPr>
        <p:blipFill rotWithShape="1">
          <a:blip r:embed="rId11">
            <a:alphaModFix/>
          </a:blip>
          <a:srcRect b="0" l="0" r="-836" t="0"/>
          <a:stretch/>
        </p:blipFill>
        <p:spPr>
          <a:xfrm>
            <a:off x="840950" y="7705025"/>
            <a:ext cx="3977824" cy="10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3" title="теплый.png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631750" y="7725438"/>
            <a:ext cx="3295292" cy="106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481888" y="9127088"/>
            <a:ext cx="4919966" cy="12163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3"/>
          <p:cNvSpPr txBox="1"/>
          <p:nvPr/>
        </p:nvSpPr>
        <p:spPr>
          <a:xfrm>
            <a:off x="176975" y="7303425"/>
            <a:ext cx="10498800" cy="3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2. </a:t>
            </a: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Низкая яркость. На графике 9 колебаний в секунду. (схож с 1 изм.) 	     	      	3. Высокая яркость. На графике 13 колебаний в секунду.</a:t>
            </a:r>
            <a:endParaRPr sz="1500">
              <a:solidFill>
                <a:srgbClr val="002060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cxnSp>
        <p:nvCxnSpPr>
          <p:cNvPr id="80" name="Google Shape;80;p13"/>
          <p:cNvCxnSpPr/>
          <p:nvPr/>
        </p:nvCxnSpPr>
        <p:spPr>
          <a:xfrm>
            <a:off x="-14700" y="6371450"/>
            <a:ext cx="10722000" cy="0"/>
          </a:xfrm>
          <a:prstGeom prst="straightConnector1">
            <a:avLst/>
          </a:prstGeom>
          <a:noFill/>
          <a:ln cap="flat" cmpd="sng" w="9525">
            <a:solidFill>
              <a:srgbClr val="0277B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1" name="Google Shape;81;p13"/>
          <p:cNvCxnSpPr/>
          <p:nvPr/>
        </p:nvCxnSpPr>
        <p:spPr>
          <a:xfrm>
            <a:off x="-14700" y="7693375"/>
            <a:ext cx="10722000" cy="0"/>
          </a:xfrm>
          <a:prstGeom prst="straightConnector1">
            <a:avLst/>
          </a:prstGeom>
          <a:noFill/>
          <a:ln cap="flat" cmpd="sng" w="9525">
            <a:solidFill>
              <a:srgbClr val="0277B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2" name="Google Shape;82;p13"/>
          <p:cNvCxnSpPr/>
          <p:nvPr/>
        </p:nvCxnSpPr>
        <p:spPr>
          <a:xfrm>
            <a:off x="-14700" y="9087650"/>
            <a:ext cx="10722000" cy="0"/>
          </a:xfrm>
          <a:prstGeom prst="straightConnector1">
            <a:avLst/>
          </a:prstGeom>
          <a:noFill/>
          <a:ln cap="flat" cmpd="sng" w="9525">
            <a:solidFill>
              <a:srgbClr val="0277B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3" name="Google Shape;83;p13"/>
          <p:cNvSpPr txBox="1"/>
          <p:nvPr/>
        </p:nvSpPr>
        <p:spPr>
          <a:xfrm>
            <a:off x="133925" y="10382813"/>
            <a:ext cx="104241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500">
                <a:solidFill>
                  <a:srgbClr val="002060"/>
                </a:solidFill>
                <a:latin typeface="Oswald Light"/>
                <a:ea typeface="Oswald Light"/>
                <a:cs typeface="Oswald Light"/>
                <a:sym typeface="Oswald Light"/>
              </a:rPr>
              <a:t>    6. Холодный белый. На графике 12 колебаний в секунду.				2. Увеличенный график ЭЭГ второго измерения</a:t>
            </a:r>
            <a:endParaRPr sz="1500">
              <a:solidFill>
                <a:srgbClr val="002060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