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7" r:id="rId3"/>
    <p:sldId id="257" r:id="rId4"/>
    <p:sldId id="259" r:id="rId5"/>
    <p:sldId id="260" r:id="rId6"/>
    <p:sldId id="262" r:id="rId7"/>
    <p:sldId id="263" r:id="rId8"/>
    <p:sldId id="269" r:id="rId9"/>
    <p:sldId id="264" r:id="rId10"/>
    <p:sldId id="270" r:id="rId11"/>
    <p:sldId id="265" r:id="rId12"/>
    <p:sldId id="268" r:id="rId13"/>
    <p:sldId id="266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678" y="1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ABF4C-B22A-4256-9087-69BD04C6A6E6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BEBC3051-AF79-457E-8FD6-5367E5CAD9E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ABF4C-B22A-4256-9087-69BD04C6A6E6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EBC3051-AF79-457E-8FD6-5367E5CAD9E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ABF4C-B22A-4256-9087-69BD04C6A6E6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EBC3051-AF79-457E-8FD6-5367E5CAD9E0}" type="slidenum">
              <a:rPr lang="ru-RU" smtClean="0"/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/>
              </a:solidFill>
              <a:effectLst/>
              <a:latin typeface="Arial" panose="020B060402020202020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”</a:t>
            </a:r>
            <a:endParaRPr lang="en-US" sz="8000" baseline="0" dirty="0">
              <a:ln w="3175" cmpd="sng">
                <a:noFill/>
              </a:ln>
              <a:solidFill>
                <a:schemeClr val="accent1"/>
              </a:solidFill>
              <a:effectLst/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ABF4C-B22A-4256-9087-69BD04C6A6E6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EBC3051-AF79-457E-8FD6-5367E5CAD9E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ABF4C-B22A-4256-9087-69BD04C6A6E6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EBC3051-AF79-457E-8FD6-5367E5CAD9E0}" type="slidenum">
              <a:rPr lang="ru-RU" smtClean="0"/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/>
              </a:solidFill>
              <a:effectLst/>
              <a:latin typeface="Arial" panose="020B060402020202020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”</a:t>
            </a:r>
            <a:endParaRPr lang="en-US" sz="8000" baseline="0" dirty="0">
              <a:ln w="3175" cmpd="sng">
                <a:noFill/>
              </a:ln>
              <a:solidFill>
                <a:schemeClr val="accent1"/>
              </a:solidFill>
              <a:effectLst/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ABF4C-B22A-4256-9087-69BD04C6A6E6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EBC3051-AF79-457E-8FD6-5367E5CAD9E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ABF4C-B22A-4256-9087-69BD04C6A6E6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C3051-AF79-457E-8FD6-5367E5CAD9E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ABF4C-B22A-4256-9087-69BD04C6A6E6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C3051-AF79-457E-8FD6-5367E5CAD9E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ABF4C-B22A-4256-9087-69BD04C6A6E6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C3051-AF79-457E-8FD6-5367E5CAD9E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ABF4C-B22A-4256-9087-69BD04C6A6E6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EBC3051-AF79-457E-8FD6-5367E5CAD9E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ABF4C-B22A-4256-9087-69BD04C6A6E6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BEBC3051-AF79-457E-8FD6-5367E5CAD9E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ABF4C-B22A-4256-9087-69BD04C6A6E6}" type="datetimeFigureOut">
              <a:rPr lang="ru-RU" smtClean="0"/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BEBC3051-AF79-457E-8FD6-5367E5CAD9E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ABF4C-B22A-4256-9087-69BD04C6A6E6}" type="datetimeFigureOut">
              <a:rPr lang="ru-RU" smtClean="0"/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C3051-AF79-457E-8FD6-5367E5CAD9E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ABF4C-B22A-4256-9087-69BD04C6A6E6}" type="datetimeFigureOut">
              <a:rPr lang="ru-RU" smtClean="0"/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C3051-AF79-457E-8FD6-5367E5CAD9E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ABF4C-B22A-4256-9087-69BD04C6A6E6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C3051-AF79-457E-8FD6-5367E5CAD9E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ABF4C-B22A-4256-9087-69BD04C6A6E6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EBC3051-AF79-457E-8FD6-5367E5CAD9E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2ABF4C-B22A-4256-9087-69BD04C6A6E6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BEBC3051-AF79-457E-8FD6-5367E5CAD9E0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hyperlink" Target="https://kolomna-gimn9.edumsko.ru/" TargetMode="Externa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29569" y="-600531"/>
            <a:ext cx="11018836" cy="2262781"/>
          </a:xfrm>
        </p:spPr>
        <p:txBody>
          <a:bodyPr/>
          <a:lstStyle/>
          <a:p>
            <a:r>
              <a:rPr lang="ru-RU" sz="3600" dirty="0">
                <a:latin typeface="Cambria" panose="02040503050406030204" charset="0"/>
                <a:cs typeface="Cambria" panose="02040503050406030204" charset="0"/>
              </a:rPr>
              <a:t>Ряска – </a:t>
            </a:r>
            <a:r>
              <a:rPr lang="ru-RU" sz="3600" dirty="0" err="1">
                <a:latin typeface="Cambria" panose="02040503050406030204" charset="0"/>
                <a:cs typeface="Cambria" panose="02040503050406030204" charset="0"/>
              </a:rPr>
              <a:t>суперфуд</a:t>
            </a:r>
            <a:r>
              <a:rPr lang="ru-RU" sz="3600" dirty="0">
                <a:latin typeface="Cambria" panose="02040503050406030204" charset="0"/>
                <a:cs typeface="Cambria" panose="02040503050406030204" charset="0"/>
              </a:rPr>
              <a:t> будущего</a:t>
            </a:r>
            <a:endParaRPr lang="ru-RU" sz="3600" dirty="0">
              <a:latin typeface="Cambria" panose="02040503050406030204" charset="0"/>
              <a:cs typeface="Cambria" panose="0204050305040603020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684962" y="5524707"/>
            <a:ext cx="5592763" cy="1126283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b="1" dirty="0">
                <a:latin typeface="Cambria" panose="02040503050406030204" charset="0"/>
                <a:cs typeface="Cambria" panose="02040503050406030204" charset="0"/>
              </a:rPr>
              <a:t>Работу выполнила: </a:t>
            </a:r>
            <a:r>
              <a:rPr lang="ru-RU" b="1" dirty="0" err="1">
                <a:latin typeface="Cambria" panose="02040503050406030204" charset="0"/>
                <a:cs typeface="Cambria" panose="02040503050406030204" charset="0"/>
              </a:rPr>
              <a:t>Демпке</a:t>
            </a:r>
            <a:r>
              <a:rPr lang="ru-RU" b="1" dirty="0">
                <a:latin typeface="Cambria" panose="02040503050406030204" charset="0"/>
                <a:cs typeface="Cambria" panose="02040503050406030204" charset="0"/>
              </a:rPr>
              <a:t> Алиса</a:t>
            </a:r>
            <a:r>
              <a:rPr lang="uk-UA" altLang="ru-RU" b="1" dirty="0">
                <a:latin typeface="Cambria" panose="02040503050406030204" charset="0"/>
                <a:cs typeface="Cambria" panose="02040503050406030204" charset="0"/>
              </a:rPr>
              <a:t>, </a:t>
            </a:r>
            <a:r>
              <a:rPr lang="ru-RU" altLang="uk-UA" b="1" dirty="0">
                <a:latin typeface="Cambria" panose="02040503050406030204" charset="0"/>
                <a:cs typeface="Cambria" panose="02040503050406030204" charset="0"/>
              </a:rPr>
              <a:t>17 лет</a:t>
            </a:r>
            <a:endParaRPr lang="ru-RU" b="1" dirty="0">
              <a:latin typeface="Cambria" panose="02040503050406030204" charset="0"/>
              <a:cs typeface="Cambria" panose="02040503050406030204" charset="0"/>
            </a:endParaRPr>
          </a:p>
          <a:p>
            <a:pPr algn="ctr"/>
            <a:r>
              <a:rPr lang="uk-UA" b="1" dirty="0">
                <a:latin typeface="Cambria" panose="02040503050406030204" charset="0"/>
                <a:cs typeface="Cambria" panose="02040503050406030204" charset="0"/>
              </a:rPr>
              <a:t>ученица 11 М класса</a:t>
            </a:r>
            <a:r>
              <a:rPr lang="ru-RU" altLang="uk-UA" b="1" dirty="0">
                <a:latin typeface="Cambria" panose="02040503050406030204" charset="0"/>
                <a:cs typeface="Cambria" panose="02040503050406030204" charset="0"/>
              </a:rPr>
              <a:t> МБОУ Гимназии 9 г.Коломна</a:t>
            </a:r>
            <a:r>
              <a:rPr lang="ru-RU" b="1" dirty="0">
                <a:latin typeface="Cambria" panose="02040503050406030204" charset="0"/>
                <a:cs typeface="Cambria" panose="02040503050406030204" charset="0"/>
              </a:rPr>
              <a:t> </a:t>
            </a:r>
            <a:endParaRPr lang="ru-RU" b="1" dirty="0">
              <a:latin typeface="Cambria" panose="02040503050406030204" charset="0"/>
              <a:cs typeface="Cambria" panose="0204050305040603020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466975" y="1254760"/>
            <a:ext cx="3836670" cy="51155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9840" y="1047750"/>
            <a:ext cx="3743325" cy="427418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Текстовое поле 5"/>
          <p:cNvSpPr txBox="1"/>
          <p:nvPr/>
        </p:nvSpPr>
        <p:spPr>
          <a:xfrm>
            <a:off x="1722120" y="227965"/>
            <a:ext cx="9399270" cy="617220"/>
          </a:xfrm>
          <a:prstGeom prst="rect">
            <a:avLst/>
          </a:prstGeom>
        </p:spPr>
        <p:txBody>
          <a:bodyPr wrap="square">
            <a:spAutoFit/>
          </a:bodyPr>
          <a:p>
            <a:pPr algn="ctr" defTabSz="266700">
              <a:lnSpc>
                <a:spcPct val="107000"/>
              </a:lnSpc>
            </a:pPr>
            <a:r>
              <a:rPr sz="160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charset="0"/>
                <a:ea typeface="Times New Roman" panose="02020603050405020304"/>
                <a:cs typeface="Cambria" panose="02040503050406030204" charset="0"/>
              </a:rPr>
              <a:t>Муниципальное бюджетное общеобразовательное учреждение</a:t>
            </a:r>
            <a:endParaRPr sz="160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charset="0"/>
              <a:ea typeface="Times New Roman" panose="02020603050405020304"/>
              <a:cs typeface="Cambria" panose="02040503050406030204" charset="0"/>
            </a:endParaRPr>
          </a:p>
          <a:p>
            <a:pPr algn="ctr" defTabSz="266700">
              <a:lnSpc>
                <a:spcPct val="107000"/>
              </a:lnSpc>
            </a:pPr>
            <a:r>
              <a:rPr sz="1600">
                <a:solidFill>
                  <a:schemeClr val="tx1">
                    <a:lumMod val="85000"/>
                    <a:lumOff val="15000"/>
                  </a:schemeClr>
                </a:solidFill>
                <a:latin typeface="Cambria" panose="02040503050406030204" charset="0"/>
                <a:ea typeface="Times New Roman" panose="02020603050405020304"/>
                <a:cs typeface="Cambria" panose="02040503050406030204" charset="0"/>
                <a:hlinkClick r:id="rId3"/>
              </a:rPr>
              <a:t>«Гимназия №9 имени дважды Героя Советского Союза С.Г. Горшков</a:t>
            </a:r>
            <a:r>
              <a:rPr sz="160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charset="0"/>
                <a:ea typeface="Times New Roman" panose="02020603050405020304"/>
                <a:cs typeface="Cambria" panose="02040503050406030204" charset="0"/>
                <a:hlinkClick r:id="rId3"/>
              </a:rPr>
              <a:t>а»</a:t>
            </a:r>
            <a:endParaRPr sz="160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charset="0"/>
              <a:ea typeface="Times New Roman" panose="02020603050405020304"/>
              <a:cs typeface="Cambria" panose="02040503050406030204" charset="0"/>
              <a:hlinkClick r:id="rId3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Ряска в рационе человека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374233" y="1284235"/>
            <a:ext cx="2702748" cy="3086469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171825" y="3141345"/>
            <a:ext cx="2702560" cy="280797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0493" y="1284234"/>
            <a:ext cx="2702748" cy="308646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60485" y="3429000"/>
            <a:ext cx="3160395" cy="3086735"/>
          </a:xfrm>
          <a:prstGeom prst="rect">
            <a:avLst/>
          </a:prstGeom>
        </p:spPr>
      </p:pic>
      <p:sp>
        <p:nvSpPr>
          <p:cNvPr id="9" name="Овал 8"/>
          <p:cNvSpPr/>
          <p:nvPr/>
        </p:nvSpPr>
        <p:spPr>
          <a:xfrm>
            <a:off x="621084" y="4641148"/>
            <a:ext cx="2291595" cy="914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Бутерброд с ряской</a:t>
            </a:r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>
            <a:off x="3283663" y="1770745"/>
            <a:ext cx="2291595" cy="914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500" dirty="0"/>
              <a:t>Салат из ряски и квашеной капусты</a:t>
            </a:r>
            <a:endParaRPr lang="ru-RU" sz="1500" dirty="0"/>
          </a:p>
        </p:txBody>
      </p:sp>
      <p:sp>
        <p:nvSpPr>
          <p:cNvPr id="11" name="Овал 10"/>
          <p:cNvSpPr/>
          <p:nvPr/>
        </p:nvSpPr>
        <p:spPr>
          <a:xfrm>
            <a:off x="6405759" y="4571933"/>
            <a:ext cx="2291595" cy="914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500" dirty="0"/>
              <a:t>Салат из ряски и свежих овощей</a:t>
            </a:r>
            <a:endParaRPr lang="ru-RU" sz="1500" dirty="0"/>
          </a:p>
        </p:txBody>
      </p:sp>
      <p:sp>
        <p:nvSpPr>
          <p:cNvPr id="13" name="Овал 12"/>
          <p:cNvSpPr/>
          <p:nvPr/>
        </p:nvSpPr>
        <p:spPr>
          <a:xfrm>
            <a:off x="9460214" y="2209530"/>
            <a:ext cx="2291595" cy="914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Смузи с ряской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Ограничения к применению ряски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17577" y="1571347"/>
            <a:ext cx="9587035" cy="4891596"/>
          </a:xfrm>
        </p:spPr>
        <p:txBody>
          <a:bodyPr/>
          <a:lstStyle/>
          <a:p>
            <a:r>
              <a:rPr lang="ru-RU" sz="2200" dirty="0"/>
              <a:t>Существуют определенные ограничения к применению ряски:</a:t>
            </a:r>
            <a:endParaRPr lang="ru-RU" sz="2200" dirty="0"/>
          </a:p>
          <a:p>
            <a:r>
              <a:rPr lang="ru-RU" sz="2200" dirty="0"/>
              <a:t>Расстройства нервной системы. При некоторых неврологических состояниях ряска способна провоцировать повышенную возбудимость и необоснованную раздражительность, вплоть до нервного истощения и истерических реакций.</a:t>
            </a:r>
            <a:endParaRPr lang="ru-RU" sz="2200" dirty="0"/>
          </a:p>
          <a:p>
            <a:r>
              <a:rPr lang="ru-RU" sz="2200" dirty="0"/>
              <a:t>Вегетативная дисфункция. При наличии данного синдрома следует избегать продолжительного употребления ряски.</a:t>
            </a:r>
            <a:endParaRPr lang="ru-RU" sz="2200" dirty="0"/>
          </a:p>
          <a:p>
            <a:r>
              <a:rPr lang="ru-RU" sz="2200" dirty="0"/>
              <a:t>Индивидуальная чувствительность.</a:t>
            </a:r>
            <a:endParaRPr lang="ru-RU" sz="2200" dirty="0"/>
          </a:p>
          <a:p>
            <a:r>
              <a:rPr lang="ru-RU" sz="2200" dirty="0"/>
              <a:t>Кроме того, для приготовления лекарств следует избегать использования ряски, произрастающей в загрязненных водных источниках.</a:t>
            </a:r>
            <a:endParaRPr lang="ru-RU" sz="2200" dirty="0"/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73624" y="192350"/>
            <a:ext cx="3873732" cy="1521041"/>
          </a:xfrm>
        </p:spPr>
        <p:txBody>
          <a:bodyPr>
            <a:noAutofit/>
          </a:bodyPr>
          <a:lstStyle/>
          <a:p>
            <a:r>
              <a:rPr lang="ru-RU" sz="9600" dirty="0"/>
              <a:t>Вывод</a:t>
            </a:r>
            <a:endParaRPr lang="ru-RU" sz="9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29030" y="1320800"/>
            <a:ext cx="11062970" cy="5240020"/>
          </a:xfrm>
        </p:spPr>
        <p:txBody>
          <a:bodyPr>
            <a:normAutofit/>
          </a:bodyPr>
          <a:lstStyle/>
          <a:p>
            <a:r>
              <a:rPr lang="en-US" altLang="ru-RU" dirty="0"/>
              <a:t>1.</a:t>
            </a:r>
            <a:r>
              <a:rPr lang="en-US" altLang="en-US" dirty="0"/>
              <a:t>Анализируя</a:t>
            </a:r>
            <a:r>
              <a:rPr lang="en-US" altLang="ru-RU" dirty="0"/>
              <a:t> </a:t>
            </a:r>
            <a:r>
              <a:rPr lang="en-US" altLang="en-US" dirty="0"/>
              <a:t>специализированную</a:t>
            </a:r>
            <a:r>
              <a:rPr lang="en-US" altLang="ru-RU" dirty="0"/>
              <a:t> </a:t>
            </a:r>
            <a:r>
              <a:rPr lang="en-US" altLang="en-US" dirty="0"/>
              <a:t>литературу</a:t>
            </a:r>
            <a:r>
              <a:rPr lang="en-US" altLang="ru-RU" dirty="0"/>
              <a:t> </a:t>
            </a:r>
            <a:r>
              <a:rPr lang="en-US" altLang="en-US" dirty="0"/>
              <a:t>по</a:t>
            </a:r>
            <a:r>
              <a:rPr lang="en-US" altLang="ru-RU" dirty="0"/>
              <a:t> </a:t>
            </a:r>
            <a:r>
              <a:rPr lang="en-US" altLang="en-US" dirty="0"/>
              <a:t>данной</a:t>
            </a:r>
            <a:r>
              <a:rPr lang="en-US" altLang="ru-RU" dirty="0"/>
              <a:t> </a:t>
            </a:r>
            <a:r>
              <a:rPr lang="en-US" altLang="en-US" dirty="0"/>
              <a:t>теме</a:t>
            </a:r>
            <a:r>
              <a:rPr lang="en-US" altLang="ru-RU" dirty="0"/>
              <a:t>, </a:t>
            </a:r>
            <a:r>
              <a:rPr lang="en-US" altLang="en-US" dirty="0"/>
              <a:t>установили</a:t>
            </a:r>
            <a:r>
              <a:rPr lang="en-US" altLang="ru-RU" dirty="0"/>
              <a:t>: </a:t>
            </a:r>
            <a:r>
              <a:rPr lang="en-US" altLang="en-US" dirty="0"/>
              <a:t>ряска</a:t>
            </a:r>
            <a:r>
              <a:rPr lang="en-US" altLang="ru-RU" dirty="0"/>
              <a:t> </a:t>
            </a:r>
            <a:r>
              <a:rPr lang="en-US" altLang="en-US" dirty="0"/>
              <a:t>является</a:t>
            </a:r>
            <a:r>
              <a:rPr lang="en-US" altLang="ru-RU" dirty="0"/>
              <a:t> </a:t>
            </a:r>
            <a:r>
              <a:rPr lang="en-US" altLang="en-US" dirty="0"/>
              <a:t>богатым</a:t>
            </a:r>
            <a:r>
              <a:rPr lang="en-US" altLang="ru-RU" dirty="0"/>
              <a:t> </a:t>
            </a:r>
            <a:r>
              <a:rPr lang="en-US" altLang="en-US" dirty="0"/>
              <a:t>источником</a:t>
            </a:r>
            <a:r>
              <a:rPr lang="en-US" altLang="ru-RU" dirty="0"/>
              <a:t> </a:t>
            </a:r>
            <a:r>
              <a:rPr lang="en-US" altLang="en-US" dirty="0"/>
              <a:t>белка</a:t>
            </a:r>
            <a:r>
              <a:rPr lang="en-US" altLang="ru-RU" dirty="0"/>
              <a:t> </a:t>
            </a:r>
            <a:r>
              <a:rPr lang="en-US" altLang="en-US" dirty="0"/>
              <a:t>для</a:t>
            </a:r>
            <a:r>
              <a:rPr lang="en-US" altLang="ru-RU" dirty="0"/>
              <a:t> </a:t>
            </a:r>
            <a:r>
              <a:rPr lang="en-US" altLang="en-US" dirty="0"/>
              <a:t>питания</a:t>
            </a:r>
            <a:r>
              <a:rPr lang="en-US" altLang="ru-RU" dirty="0"/>
              <a:t> </a:t>
            </a:r>
            <a:r>
              <a:rPr lang="en-US" altLang="en-US" dirty="0"/>
              <a:t>человека</a:t>
            </a:r>
            <a:r>
              <a:rPr lang="en-US" altLang="ru-RU" dirty="0"/>
              <a:t> </a:t>
            </a:r>
            <a:r>
              <a:rPr lang="en-US" altLang="en-US" dirty="0"/>
              <a:t>и</a:t>
            </a:r>
            <a:r>
              <a:rPr lang="en-US" altLang="ru-RU" dirty="0"/>
              <a:t> </a:t>
            </a:r>
            <a:r>
              <a:rPr lang="en-US" altLang="en-US" dirty="0"/>
              <a:t>может</a:t>
            </a:r>
            <a:r>
              <a:rPr lang="en-US" altLang="ru-RU" dirty="0"/>
              <a:t> </a:t>
            </a:r>
            <a:r>
              <a:rPr lang="en-US" altLang="en-US" dirty="0"/>
              <a:t>успешно</a:t>
            </a:r>
            <a:r>
              <a:rPr lang="en-US" altLang="ru-RU" dirty="0"/>
              <a:t> </a:t>
            </a:r>
            <a:r>
              <a:rPr lang="en-US" altLang="en-US" dirty="0"/>
              <a:t>дополнить</a:t>
            </a:r>
            <a:r>
              <a:rPr lang="en-US" altLang="ru-RU" dirty="0"/>
              <a:t> </a:t>
            </a:r>
            <a:r>
              <a:rPr lang="en-US" altLang="en-US" dirty="0"/>
              <a:t>овощи</a:t>
            </a:r>
            <a:r>
              <a:rPr lang="en-US" altLang="ru-RU" dirty="0"/>
              <a:t> </a:t>
            </a:r>
            <a:r>
              <a:rPr lang="en-US" altLang="en-US" dirty="0"/>
              <a:t>на</a:t>
            </a:r>
            <a:r>
              <a:rPr lang="en-US" altLang="ru-RU" dirty="0"/>
              <a:t> </a:t>
            </a:r>
            <a:r>
              <a:rPr lang="en-US" altLang="en-US" dirty="0"/>
              <a:t>столе</a:t>
            </a:r>
            <a:r>
              <a:rPr lang="en-US" altLang="ru-RU" dirty="0"/>
              <a:t>. </a:t>
            </a:r>
            <a:endParaRPr lang="en-US" altLang="ru-RU" dirty="0"/>
          </a:p>
          <a:p>
            <a:r>
              <a:rPr lang="en-US" altLang="ru-RU" dirty="0"/>
              <a:t>2.</a:t>
            </a:r>
            <a:r>
              <a:rPr lang="en-US" altLang="en-US" dirty="0"/>
              <a:t>Изучение</a:t>
            </a:r>
            <a:r>
              <a:rPr lang="en-US" altLang="ru-RU" dirty="0"/>
              <a:t> </a:t>
            </a:r>
            <a:r>
              <a:rPr lang="en-US" altLang="en-US" dirty="0"/>
              <a:t>температурного</a:t>
            </a:r>
            <a:r>
              <a:rPr lang="en-US" altLang="ru-RU" dirty="0"/>
              <a:t> </a:t>
            </a:r>
            <a:r>
              <a:rPr lang="en-US" altLang="en-US" dirty="0"/>
              <a:t>режима</a:t>
            </a:r>
            <a:r>
              <a:rPr lang="en-US" altLang="ru-RU" dirty="0"/>
              <a:t> </a:t>
            </a:r>
            <a:r>
              <a:rPr lang="en-US" altLang="en-US" dirty="0"/>
              <a:t>и</a:t>
            </a:r>
            <a:r>
              <a:rPr lang="en-US" altLang="ru-RU" dirty="0"/>
              <a:t> </a:t>
            </a:r>
            <a:r>
              <a:rPr lang="en-US" altLang="en-US" dirty="0"/>
              <a:t>освещения</a:t>
            </a:r>
            <a:r>
              <a:rPr lang="en-US" altLang="ru-RU" dirty="0"/>
              <a:t> </a:t>
            </a:r>
            <a:r>
              <a:rPr lang="en-US" altLang="en-US" dirty="0"/>
              <a:t>показало</a:t>
            </a:r>
            <a:r>
              <a:rPr lang="en-US" altLang="ru-RU" dirty="0"/>
              <a:t>, </a:t>
            </a:r>
            <a:r>
              <a:rPr lang="en-US" altLang="en-US" dirty="0"/>
              <a:t>что</a:t>
            </a:r>
            <a:r>
              <a:rPr lang="en-US" altLang="ru-RU" dirty="0"/>
              <a:t> </a:t>
            </a:r>
            <a:r>
              <a:rPr lang="en-US" altLang="en-US" dirty="0"/>
              <a:t>ряска</a:t>
            </a:r>
            <a:r>
              <a:rPr lang="en-US" altLang="ru-RU" dirty="0"/>
              <a:t> </a:t>
            </a:r>
            <a:r>
              <a:rPr lang="en-US" altLang="en-US" dirty="0"/>
              <a:t>лучше</a:t>
            </a:r>
            <a:r>
              <a:rPr lang="en-US" altLang="ru-RU" dirty="0"/>
              <a:t> </a:t>
            </a:r>
            <a:r>
              <a:rPr lang="en-US" altLang="en-US" dirty="0"/>
              <a:t>всего</a:t>
            </a:r>
            <a:r>
              <a:rPr lang="en-US" altLang="ru-RU" dirty="0"/>
              <a:t> </a:t>
            </a:r>
            <a:r>
              <a:rPr lang="en-US" altLang="en-US" dirty="0"/>
              <a:t>растёт</a:t>
            </a:r>
            <a:r>
              <a:rPr lang="en-US" altLang="ru-RU" dirty="0"/>
              <a:t> </a:t>
            </a:r>
            <a:r>
              <a:rPr lang="en-US" altLang="en-US" dirty="0"/>
              <a:t>и</a:t>
            </a:r>
            <a:r>
              <a:rPr lang="en-US" altLang="ru-RU" dirty="0"/>
              <a:t> </a:t>
            </a:r>
            <a:r>
              <a:rPr lang="en-US" altLang="en-US" dirty="0"/>
              <a:t>размножается</a:t>
            </a:r>
            <a:r>
              <a:rPr lang="en-US" altLang="ru-RU" dirty="0"/>
              <a:t> </a:t>
            </a:r>
            <a:r>
              <a:rPr lang="en-US" altLang="en-US" dirty="0"/>
              <a:t>при</a:t>
            </a:r>
            <a:r>
              <a:rPr lang="en-US" altLang="ru-RU" dirty="0"/>
              <a:t> </a:t>
            </a:r>
            <a:r>
              <a:rPr lang="en-US" altLang="en-US" dirty="0"/>
              <a:t>температуре</a:t>
            </a:r>
            <a:r>
              <a:rPr lang="en-US" altLang="ru-RU" dirty="0"/>
              <a:t> </a:t>
            </a:r>
            <a:r>
              <a:rPr lang="en-US" altLang="en-US" dirty="0"/>
              <a:t>примерно</a:t>
            </a:r>
            <a:r>
              <a:rPr lang="en-US" altLang="ru-RU" dirty="0"/>
              <a:t> 26</a:t>
            </a:r>
            <a:r>
              <a:rPr lang="" altLang="en-US" dirty="0"/>
              <a:t>°</a:t>
            </a:r>
            <a:r>
              <a:rPr lang="en-US" altLang="ru-RU" dirty="0"/>
              <a:t>C </a:t>
            </a:r>
            <a:r>
              <a:rPr lang="en-US" altLang="en-US" dirty="0"/>
              <a:t>в</a:t>
            </a:r>
            <a:r>
              <a:rPr lang="en-US" altLang="ru-RU" dirty="0"/>
              <a:t> </a:t>
            </a:r>
            <a:r>
              <a:rPr lang="en-US" altLang="en-US" dirty="0"/>
              <a:t>условиях</a:t>
            </a:r>
            <a:r>
              <a:rPr lang="en-US" altLang="ru-RU" dirty="0"/>
              <a:t> </a:t>
            </a:r>
            <a:r>
              <a:rPr lang="en-US" altLang="en-US" dirty="0"/>
              <a:t>яркого</a:t>
            </a:r>
            <a:r>
              <a:rPr lang="en-US" altLang="ru-RU" dirty="0"/>
              <a:t>, </a:t>
            </a:r>
            <a:r>
              <a:rPr lang="en-US" altLang="en-US" dirty="0"/>
              <a:t>но</a:t>
            </a:r>
            <a:r>
              <a:rPr lang="en-US" altLang="ru-RU" dirty="0"/>
              <a:t> </a:t>
            </a:r>
            <a:r>
              <a:rPr lang="en-US" altLang="en-US" dirty="0"/>
              <a:t>не</a:t>
            </a:r>
            <a:r>
              <a:rPr lang="en-US" altLang="ru-RU" dirty="0"/>
              <a:t> </a:t>
            </a:r>
            <a:r>
              <a:rPr lang="en-US" altLang="en-US" dirty="0"/>
              <a:t>прямого</a:t>
            </a:r>
            <a:r>
              <a:rPr lang="en-US" altLang="ru-RU" dirty="0"/>
              <a:t> </a:t>
            </a:r>
            <a:r>
              <a:rPr lang="en-US" altLang="en-US" dirty="0"/>
              <a:t>солнечного</a:t>
            </a:r>
            <a:r>
              <a:rPr lang="en-US" altLang="ru-RU" dirty="0"/>
              <a:t> </a:t>
            </a:r>
            <a:r>
              <a:rPr lang="en-US" altLang="en-US" dirty="0"/>
              <a:t>света</a:t>
            </a:r>
            <a:r>
              <a:rPr lang="en-US" altLang="ru-RU" dirty="0"/>
              <a:t>.</a:t>
            </a:r>
            <a:endParaRPr lang="en-US" altLang="ru-RU" dirty="0"/>
          </a:p>
          <a:p>
            <a:r>
              <a:rPr lang="en-US" altLang="ru-RU" dirty="0"/>
              <a:t>3. </a:t>
            </a:r>
            <a:r>
              <a:rPr lang="en-US" altLang="en-US" dirty="0"/>
              <a:t>Изучение</a:t>
            </a:r>
            <a:r>
              <a:rPr lang="en-US" altLang="ru-RU" dirty="0"/>
              <a:t> </a:t>
            </a:r>
            <a:r>
              <a:rPr lang="en-US" altLang="en-US" dirty="0"/>
              <a:t>динамики</a:t>
            </a:r>
            <a:r>
              <a:rPr lang="en-US" altLang="ru-RU" dirty="0"/>
              <a:t> </a:t>
            </a:r>
            <a:r>
              <a:rPr lang="en-US" altLang="en-US" dirty="0"/>
              <a:t>увеличения</a:t>
            </a:r>
            <a:r>
              <a:rPr lang="en-US" altLang="ru-RU" dirty="0"/>
              <a:t> </a:t>
            </a:r>
            <a:r>
              <a:rPr lang="en-US" altLang="en-US" dirty="0"/>
              <a:t>биомассы</a:t>
            </a:r>
            <a:r>
              <a:rPr lang="en-US" altLang="ru-RU" dirty="0"/>
              <a:t> </a:t>
            </a:r>
            <a:r>
              <a:rPr lang="en-US" altLang="en-US" dirty="0"/>
              <a:t>ряски</a:t>
            </a:r>
            <a:r>
              <a:rPr lang="en-US" altLang="ru-RU" dirty="0"/>
              <a:t> </a:t>
            </a:r>
            <a:r>
              <a:rPr lang="en-US" altLang="en-US" dirty="0"/>
              <a:t>показало</a:t>
            </a:r>
            <a:r>
              <a:rPr lang="en-US" altLang="ru-RU" dirty="0"/>
              <a:t>, </a:t>
            </a:r>
            <a:r>
              <a:rPr lang="en-US" altLang="en-US" dirty="0"/>
              <a:t>что</a:t>
            </a:r>
            <a:r>
              <a:rPr lang="en-US" altLang="ru-RU" dirty="0"/>
              <a:t> </a:t>
            </a:r>
            <a:r>
              <a:rPr lang="en-US" altLang="en-US" dirty="0"/>
              <a:t>в</a:t>
            </a:r>
            <a:r>
              <a:rPr lang="en-US" altLang="ru-RU" dirty="0"/>
              <a:t> </a:t>
            </a:r>
            <a:r>
              <a:rPr lang="en-US" altLang="en-US" dirty="0"/>
              <a:t>оптимальных</a:t>
            </a:r>
            <a:r>
              <a:rPr lang="en-US" altLang="ru-RU" dirty="0"/>
              <a:t> </a:t>
            </a:r>
            <a:r>
              <a:rPr lang="en-US" altLang="en-US" dirty="0"/>
              <a:t>условиях</a:t>
            </a:r>
            <a:r>
              <a:rPr lang="en-US" altLang="ru-RU" dirty="0"/>
              <a:t> </a:t>
            </a:r>
            <a:r>
              <a:rPr lang="en-US" altLang="en-US" dirty="0"/>
              <a:t>растение</a:t>
            </a:r>
            <a:r>
              <a:rPr lang="en-US" altLang="ru-RU" dirty="0"/>
              <a:t> </a:t>
            </a:r>
            <a:r>
              <a:rPr lang="en-US" altLang="en-US" dirty="0"/>
              <a:t>демонстрирует</a:t>
            </a:r>
            <a:r>
              <a:rPr lang="en-US" altLang="ru-RU" dirty="0"/>
              <a:t> </a:t>
            </a:r>
            <a:r>
              <a:rPr lang="en-US" altLang="en-US" dirty="0"/>
              <a:t>стремительный</a:t>
            </a:r>
            <a:r>
              <a:rPr lang="en-US" altLang="ru-RU" dirty="0"/>
              <a:t> </a:t>
            </a:r>
            <a:r>
              <a:rPr lang="en-US" altLang="en-US" dirty="0"/>
              <a:t>рост</a:t>
            </a:r>
            <a:r>
              <a:rPr lang="en-US" altLang="ru-RU" dirty="0"/>
              <a:t>  (</a:t>
            </a:r>
            <a:r>
              <a:rPr lang="en-US" altLang="en-US" dirty="0"/>
              <a:t>средний</a:t>
            </a:r>
            <a:r>
              <a:rPr lang="en-US" altLang="ru-RU" dirty="0"/>
              <a:t> </a:t>
            </a:r>
            <a:r>
              <a:rPr lang="en-US" altLang="en-US" dirty="0"/>
              <a:t>прирост</a:t>
            </a:r>
            <a:r>
              <a:rPr lang="en-US" altLang="ru-RU" dirty="0"/>
              <a:t> </a:t>
            </a:r>
            <a:r>
              <a:rPr lang="en-US" altLang="en-US" dirty="0"/>
              <a:t>биомассы</a:t>
            </a:r>
            <a:r>
              <a:rPr lang="en-US" altLang="ru-RU" dirty="0"/>
              <a:t> </a:t>
            </a:r>
            <a:r>
              <a:rPr lang="en-US" altLang="en-US" dirty="0"/>
              <a:t>за</a:t>
            </a:r>
            <a:r>
              <a:rPr lang="en-US" altLang="ru-RU" dirty="0"/>
              <a:t> 30 </a:t>
            </a:r>
            <a:r>
              <a:rPr lang="en-US" altLang="en-US" dirty="0"/>
              <a:t>дней</a:t>
            </a:r>
            <a:r>
              <a:rPr lang="en-US" altLang="ru-RU" dirty="0"/>
              <a:t> </a:t>
            </a:r>
            <a:r>
              <a:rPr lang="en-US" altLang="en-US" dirty="0"/>
              <a:t>летнего</a:t>
            </a:r>
            <a:r>
              <a:rPr lang="en-US" altLang="ru-RU" dirty="0"/>
              <a:t> </a:t>
            </a:r>
            <a:r>
              <a:rPr lang="en-US" altLang="en-US" dirty="0"/>
              <a:t>периода</a:t>
            </a:r>
            <a:r>
              <a:rPr lang="en-US" altLang="ru-RU" dirty="0"/>
              <a:t> </a:t>
            </a:r>
            <a:r>
              <a:rPr lang="en-US" altLang="en-US" dirty="0"/>
              <a:t>составил</a:t>
            </a:r>
            <a:r>
              <a:rPr lang="en-US" altLang="ru-RU" dirty="0"/>
              <a:t> </a:t>
            </a:r>
            <a:r>
              <a:rPr lang="ru-RU" altLang="en-US" dirty="0"/>
              <a:t>22</a:t>
            </a:r>
            <a:r>
              <a:rPr lang="en-US" altLang="ru-RU" dirty="0"/>
              <a:t> </a:t>
            </a:r>
            <a:r>
              <a:rPr lang="en-US" altLang="en-US" dirty="0"/>
              <a:t>грамм</a:t>
            </a:r>
            <a:r>
              <a:rPr lang="ru-RU" altLang="en-US" dirty="0"/>
              <a:t>а</a:t>
            </a:r>
            <a:r>
              <a:rPr lang="en-US" altLang="ru-RU" dirty="0"/>
              <a:t>). </a:t>
            </a:r>
            <a:endParaRPr lang="en-US" altLang="ru-RU" dirty="0"/>
          </a:p>
          <a:p>
            <a:r>
              <a:rPr lang="en-US" altLang="ru-RU" dirty="0"/>
              <a:t>4. </a:t>
            </a:r>
            <a:r>
              <a:rPr lang="en-US" altLang="en-US" dirty="0"/>
              <a:t>Были</a:t>
            </a:r>
            <a:r>
              <a:rPr lang="en-US" altLang="ru-RU" dirty="0"/>
              <a:t> </a:t>
            </a:r>
            <a:r>
              <a:rPr lang="en-US" altLang="en-US" dirty="0"/>
              <a:t>разработаны</a:t>
            </a:r>
            <a:r>
              <a:rPr lang="en-US" altLang="ru-RU" dirty="0"/>
              <a:t> </a:t>
            </a:r>
            <a:r>
              <a:rPr lang="en-US" altLang="en-US" dirty="0"/>
              <a:t>и</a:t>
            </a:r>
            <a:r>
              <a:rPr lang="en-US" altLang="ru-RU" dirty="0"/>
              <a:t> </a:t>
            </a:r>
            <a:r>
              <a:rPr lang="en-US" altLang="en-US" dirty="0"/>
              <a:t>испытаны</a:t>
            </a:r>
            <a:r>
              <a:rPr lang="en-US" altLang="ru-RU" dirty="0"/>
              <a:t> </a:t>
            </a:r>
            <a:r>
              <a:rPr lang="en-US" altLang="en-US" dirty="0"/>
              <a:t>кулинарные</a:t>
            </a:r>
            <a:r>
              <a:rPr lang="en-US" altLang="ru-RU" dirty="0"/>
              <a:t> </a:t>
            </a:r>
            <a:r>
              <a:rPr lang="en-US" altLang="en-US" dirty="0"/>
              <a:t>изделия</a:t>
            </a:r>
            <a:r>
              <a:rPr lang="en-US" altLang="ru-RU" dirty="0"/>
              <a:t> </a:t>
            </a:r>
            <a:r>
              <a:rPr lang="en-US" altLang="en-US" dirty="0"/>
              <a:t>с</a:t>
            </a:r>
            <a:r>
              <a:rPr lang="en-US" altLang="ru-RU" dirty="0"/>
              <a:t> </a:t>
            </a:r>
            <a:r>
              <a:rPr lang="en-US" altLang="en-US" dirty="0"/>
              <a:t>использованием</a:t>
            </a:r>
            <a:r>
              <a:rPr lang="en-US" altLang="ru-RU" dirty="0"/>
              <a:t> </a:t>
            </a:r>
            <a:r>
              <a:rPr lang="en-US" altLang="en-US" dirty="0"/>
              <a:t>ряски</a:t>
            </a:r>
            <a:r>
              <a:rPr lang="en-US" altLang="ru-RU" dirty="0"/>
              <a:t>; </a:t>
            </a:r>
            <a:r>
              <a:rPr lang="en-US" altLang="en-US" dirty="0"/>
              <a:t>отмечено</a:t>
            </a:r>
            <a:r>
              <a:rPr lang="en-US" altLang="ru-RU" dirty="0"/>
              <a:t> </a:t>
            </a:r>
            <a:r>
              <a:rPr lang="en-US" altLang="en-US" dirty="0"/>
              <a:t>отсутствие</a:t>
            </a:r>
            <a:r>
              <a:rPr lang="en-US" altLang="ru-RU" dirty="0"/>
              <a:t> </a:t>
            </a:r>
            <a:r>
              <a:rPr lang="en-US" altLang="en-US" dirty="0"/>
              <a:t>нежелательных</a:t>
            </a:r>
            <a:r>
              <a:rPr lang="en-US" altLang="ru-RU" dirty="0"/>
              <a:t> </a:t>
            </a:r>
            <a:r>
              <a:rPr lang="en-US" altLang="en-US" dirty="0"/>
              <a:t>привкусов</a:t>
            </a:r>
            <a:r>
              <a:rPr lang="en-US" altLang="ru-RU" dirty="0"/>
              <a:t>, </a:t>
            </a:r>
            <a:r>
              <a:rPr lang="en-US" altLang="en-US" dirty="0"/>
              <a:t>а</a:t>
            </a:r>
            <a:r>
              <a:rPr lang="en-US" altLang="ru-RU" dirty="0"/>
              <a:t> </a:t>
            </a:r>
            <a:r>
              <a:rPr lang="en-US" altLang="en-US" dirty="0"/>
              <a:t>качество</a:t>
            </a:r>
            <a:r>
              <a:rPr lang="en-US" altLang="ru-RU" dirty="0"/>
              <a:t> </a:t>
            </a:r>
            <a:r>
              <a:rPr lang="en-US" altLang="en-US" dirty="0"/>
              <a:t>вкуса</a:t>
            </a:r>
            <a:r>
              <a:rPr lang="en-US" altLang="ru-RU" dirty="0"/>
              <a:t> </a:t>
            </a:r>
            <a:r>
              <a:rPr lang="en-US" altLang="en-US" dirty="0"/>
              <a:t>оказалось</a:t>
            </a:r>
            <a:r>
              <a:rPr lang="en-US" altLang="ru-RU" dirty="0"/>
              <a:t> </a:t>
            </a:r>
            <a:r>
              <a:rPr lang="en-US" altLang="en-US" dirty="0"/>
              <a:t>весьма</a:t>
            </a:r>
            <a:r>
              <a:rPr lang="en-US" altLang="ru-RU" dirty="0"/>
              <a:t> </a:t>
            </a:r>
            <a:r>
              <a:rPr lang="en-US" altLang="en-US" dirty="0"/>
              <a:t>приемлемым</a:t>
            </a:r>
            <a:r>
              <a:rPr lang="en-US" altLang="ru-RU" dirty="0"/>
              <a:t> </a:t>
            </a:r>
            <a:r>
              <a:rPr lang="en-US" altLang="en-US" dirty="0"/>
              <a:t>для</a:t>
            </a:r>
            <a:r>
              <a:rPr lang="en-US" altLang="ru-RU" dirty="0"/>
              <a:t> </a:t>
            </a:r>
            <a:r>
              <a:rPr lang="en-US" altLang="en-US" dirty="0"/>
              <a:t>употребления</a:t>
            </a:r>
            <a:r>
              <a:rPr lang="en-US" altLang="ru-RU" dirty="0"/>
              <a:t>.</a:t>
            </a:r>
            <a:endParaRPr lang="en-US" alt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9911" y="288195"/>
            <a:ext cx="8911687" cy="1280890"/>
          </a:xfrm>
        </p:spPr>
        <p:txBody>
          <a:bodyPr>
            <a:noAutofit/>
          </a:bodyPr>
          <a:lstStyle/>
          <a:p>
            <a:r>
              <a:rPr lang="en-US" altLang="en-US" sz="2000" dirty="0"/>
              <a:t>Гипотеза</a:t>
            </a:r>
            <a:r>
              <a:rPr lang="en-US" altLang="ru-RU" sz="2000" dirty="0"/>
              <a:t>:</a:t>
            </a:r>
            <a:r>
              <a:rPr lang="en-US" altLang="en-US" sz="2000" dirty="0"/>
              <a:t> </a:t>
            </a:r>
            <a:r>
              <a:rPr lang="en-US" altLang="en-US" sz="2000" dirty="0"/>
              <a:t>Ряска</a:t>
            </a:r>
            <a:r>
              <a:rPr lang="en-US" altLang="ru-RU" sz="2000" dirty="0"/>
              <a:t> </a:t>
            </a:r>
            <a:r>
              <a:rPr lang="en-US" altLang="en-US" sz="2000" dirty="0"/>
              <a:t>обладает</a:t>
            </a:r>
            <a:r>
              <a:rPr lang="en-US" altLang="ru-RU" sz="2000" dirty="0"/>
              <a:t> </a:t>
            </a:r>
            <a:r>
              <a:rPr lang="en-US" altLang="en-US" sz="2000" dirty="0"/>
              <a:t>потенциалом</a:t>
            </a:r>
            <a:r>
              <a:rPr lang="en-US" altLang="ru-RU" sz="2000" dirty="0"/>
              <a:t> </a:t>
            </a:r>
            <a:r>
              <a:rPr lang="en-US" altLang="en-US" sz="2000" dirty="0"/>
              <a:t>для</a:t>
            </a:r>
            <a:r>
              <a:rPr lang="en-US" altLang="ru-RU" sz="2000" dirty="0"/>
              <a:t> </a:t>
            </a:r>
            <a:r>
              <a:rPr lang="en-US" altLang="en-US" sz="2000" dirty="0"/>
              <a:t>использования</a:t>
            </a:r>
            <a:r>
              <a:rPr lang="en-US" altLang="ru-RU" sz="2000" dirty="0"/>
              <a:t> </a:t>
            </a:r>
            <a:r>
              <a:rPr lang="en-US" altLang="en-US" sz="2000" dirty="0"/>
              <a:t>в</a:t>
            </a:r>
            <a:r>
              <a:rPr lang="en-US" altLang="ru-RU" sz="2000" dirty="0"/>
              <a:t> </a:t>
            </a:r>
            <a:r>
              <a:rPr lang="en-US" altLang="en-US" sz="2000" dirty="0"/>
              <a:t>питании</a:t>
            </a:r>
            <a:r>
              <a:rPr lang="en-US" altLang="ru-RU" sz="2000" dirty="0"/>
              <a:t> </a:t>
            </a:r>
            <a:r>
              <a:rPr lang="en-US" altLang="en-US" sz="2000" dirty="0"/>
              <a:t>человека</a:t>
            </a:r>
            <a:r>
              <a:rPr lang="en-US" altLang="ru-RU" sz="2000" dirty="0"/>
              <a:t> </a:t>
            </a:r>
            <a:r>
              <a:rPr lang="en-US" altLang="en-US" sz="2000" dirty="0"/>
              <a:t>в</a:t>
            </a:r>
            <a:r>
              <a:rPr lang="en-US" altLang="ru-RU" sz="2000" dirty="0"/>
              <a:t> </a:t>
            </a:r>
            <a:r>
              <a:rPr lang="en-US" altLang="en-US" sz="2000" dirty="0"/>
              <a:t>качестве</a:t>
            </a:r>
            <a:r>
              <a:rPr lang="en-US" altLang="ru-RU" sz="2000" dirty="0"/>
              <a:t> </a:t>
            </a:r>
            <a:r>
              <a:rPr lang="en-US" altLang="en-US" sz="2000" dirty="0"/>
              <a:t>функционального</a:t>
            </a:r>
            <a:r>
              <a:rPr lang="en-US" altLang="ru-RU" sz="2000" dirty="0"/>
              <a:t> </a:t>
            </a:r>
            <a:r>
              <a:rPr lang="en-US" altLang="en-US" sz="2000" dirty="0"/>
              <a:t>пищевого</a:t>
            </a:r>
            <a:r>
              <a:rPr lang="en-US" altLang="ru-RU" sz="2000" dirty="0"/>
              <a:t> </a:t>
            </a:r>
            <a:r>
              <a:rPr lang="en-US" altLang="en-US" sz="2000" dirty="0"/>
              <a:t>продукта</a:t>
            </a:r>
            <a:r>
              <a:rPr lang="en-US" altLang="ru-RU" sz="2000" dirty="0"/>
              <a:t> (</a:t>
            </a:r>
            <a:r>
              <a:rPr lang="en-US" altLang="en-US" sz="2000" dirty="0"/>
              <a:t>суперфуда</a:t>
            </a:r>
            <a:r>
              <a:rPr lang="en-US" altLang="ru-RU" sz="2000" dirty="0"/>
              <a:t>) </a:t>
            </a:r>
            <a:r>
              <a:rPr lang="en-US" altLang="en-US" sz="2000" dirty="0"/>
              <a:t>благодаря</a:t>
            </a:r>
            <a:r>
              <a:rPr lang="en-US" altLang="ru-RU" sz="2000" dirty="0"/>
              <a:t> </a:t>
            </a:r>
            <a:r>
              <a:rPr lang="en-US" altLang="en-US" sz="2000" dirty="0"/>
              <a:t>высокой</a:t>
            </a:r>
            <a:r>
              <a:rPr lang="en-US" altLang="ru-RU" sz="2000" dirty="0"/>
              <a:t> </a:t>
            </a:r>
            <a:r>
              <a:rPr lang="en-US" altLang="en-US" sz="2000" dirty="0"/>
              <a:t>концентрации</a:t>
            </a:r>
            <a:r>
              <a:rPr lang="en-US" altLang="ru-RU" sz="2000" dirty="0"/>
              <a:t> </a:t>
            </a:r>
            <a:r>
              <a:rPr lang="en-US" altLang="en-US" sz="2000" dirty="0"/>
              <a:t>белка</a:t>
            </a:r>
            <a:r>
              <a:rPr lang="en-US" altLang="ru-RU" sz="2000" dirty="0"/>
              <a:t>, </a:t>
            </a:r>
            <a:r>
              <a:rPr lang="en-US" altLang="en-US" sz="2000" dirty="0"/>
              <a:t>витаминов</a:t>
            </a:r>
            <a:r>
              <a:rPr lang="en-US" altLang="ru-RU" sz="2000" dirty="0"/>
              <a:t> </a:t>
            </a:r>
            <a:r>
              <a:rPr lang="en-US" altLang="en-US" sz="2000" dirty="0"/>
              <a:t>и</a:t>
            </a:r>
            <a:r>
              <a:rPr lang="en-US" altLang="ru-RU" sz="2000" dirty="0"/>
              <a:t> </a:t>
            </a:r>
            <a:r>
              <a:rPr lang="en-US" altLang="en-US" sz="2000" dirty="0"/>
              <a:t>других</a:t>
            </a:r>
            <a:r>
              <a:rPr lang="en-US" altLang="ru-RU" sz="2000" dirty="0"/>
              <a:t> </a:t>
            </a:r>
            <a:r>
              <a:rPr lang="en-US" altLang="en-US" sz="2000" dirty="0"/>
              <a:t>питательных</a:t>
            </a:r>
            <a:r>
              <a:rPr lang="en-US" altLang="ru-RU" sz="2000" dirty="0"/>
              <a:t> </a:t>
            </a:r>
            <a:r>
              <a:rPr lang="en-US" altLang="en-US" sz="2000" dirty="0"/>
              <a:t>веществ</a:t>
            </a:r>
            <a:r>
              <a:rPr lang="en-US" altLang="ru-RU" sz="2000" dirty="0"/>
              <a:t>.</a:t>
            </a:r>
            <a:br>
              <a:rPr lang="en-US" altLang="ru-RU" sz="2000" dirty="0"/>
            </a:br>
            <a:r>
              <a:rPr lang="en-US" altLang="en-US" sz="2000" dirty="0"/>
              <a:t>Цель</a:t>
            </a:r>
            <a:r>
              <a:rPr lang="en-US" altLang="ru-RU" sz="2000" dirty="0"/>
              <a:t>:</a:t>
            </a:r>
            <a:r>
              <a:rPr lang="en-US" altLang="en-US" sz="2000" dirty="0"/>
              <a:t> </a:t>
            </a:r>
            <a:r>
              <a:rPr lang="en-US" altLang="en-US" sz="2000" dirty="0"/>
              <a:t>Исследовать</a:t>
            </a:r>
            <a:r>
              <a:rPr lang="en-US" altLang="ru-RU" sz="2000" dirty="0"/>
              <a:t> </a:t>
            </a:r>
            <a:r>
              <a:rPr lang="en-US" altLang="en-US" sz="2000" dirty="0"/>
              <a:t>биологические</a:t>
            </a:r>
            <a:r>
              <a:rPr lang="en-US" altLang="ru-RU" sz="2000" dirty="0"/>
              <a:t> </a:t>
            </a:r>
            <a:r>
              <a:rPr lang="en-US" altLang="en-US" sz="2000" dirty="0"/>
              <a:t>особенности</a:t>
            </a:r>
            <a:r>
              <a:rPr lang="en-US" altLang="ru-RU" sz="2000" dirty="0"/>
              <a:t>, </a:t>
            </a:r>
            <a:r>
              <a:rPr lang="en-US" altLang="en-US" sz="2000" dirty="0"/>
              <a:t>питательную</a:t>
            </a:r>
            <a:r>
              <a:rPr lang="en-US" altLang="ru-RU" sz="2000" dirty="0"/>
              <a:t> </a:t>
            </a:r>
            <a:r>
              <a:rPr lang="en-US" altLang="en-US" sz="2000" dirty="0"/>
              <a:t>ценность</a:t>
            </a:r>
            <a:r>
              <a:rPr lang="en-US" altLang="ru-RU" sz="2000" dirty="0"/>
              <a:t> </a:t>
            </a:r>
            <a:r>
              <a:rPr lang="en-US" altLang="en-US" sz="2000" dirty="0"/>
              <a:t>и</a:t>
            </a:r>
            <a:r>
              <a:rPr lang="en-US" altLang="ru-RU" sz="2000" dirty="0"/>
              <a:t> </a:t>
            </a:r>
            <a:r>
              <a:rPr lang="en-US" altLang="en-US" sz="2000" dirty="0"/>
              <a:t>условия</a:t>
            </a:r>
            <a:r>
              <a:rPr lang="en-US" altLang="ru-RU" sz="2000" dirty="0"/>
              <a:t> </a:t>
            </a:r>
            <a:r>
              <a:rPr lang="en-US" altLang="en-US" sz="2000" dirty="0"/>
              <a:t>культивирования</a:t>
            </a:r>
            <a:r>
              <a:rPr lang="en-US" altLang="ru-RU" sz="2000" dirty="0"/>
              <a:t> </a:t>
            </a:r>
            <a:r>
              <a:rPr lang="en-US" altLang="en-US" sz="2000" dirty="0"/>
              <a:t>ряски</a:t>
            </a:r>
            <a:r>
              <a:rPr lang="en-US" altLang="ru-RU" sz="2000" dirty="0"/>
              <a:t> </a:t>
            </a:r>
            <a:r>
              <a:rPr lang="en-US" altLang="en-US" sz="2000" dirty="0"/>
              <a:t>малой</a:t>
            </a:r>
            <a:r>
              <a:rPr lang="en-US" altLang="ru-RU" sz="2000" dirty="0"/>
              <a:t> (Lemna minor) </a:t>
            </a:r>
            <a:r>
              <a:rPr lang="en-US" altLang="en-US" sz="2000" dirty="0"/>
              <a:t>для</a:t>
            </a:r>
            <a:r>
              <a:rPr lang="en-US" altLang="ru-RU" sz="2000" dirty="0"/>
              <a:t> </a:t>
            </a:r>
            <a:r>
              <a:rPr lang="en-US" altLang="en-US" sz="2000" dirty="0"/>
              <a:t>оценки</a:t>
            </a:r>
            <a:r>
              <a:rPr lang="en-US" altLang="ru-RU" sz="2000" dirty="0"/>
              <a:t> </a:t>
            </a:r>
            <a:r>
              <a:rPr lang="en-US" altLang="en-US" sz="2000" dirty="0"/>
              <a:t>возможности</a:t>
            </a:r>
            <a:r>
              <a:rPr lang="en-US" altLang="ru-RU" sz="2000" dirty="0"/>
              <a:t> </a:t>
            </a:r>
            <a:r>
              <a:rPr lang="en-US" altLang="en-US" sz="2000" dirty="0"/>
              <a:t>её</a:t>
            </a:r>
            <a:r>
              <a:rPr lang="en-US" altLang="ru-RU" sz="2000" dirty="0"/>
              <a:t> </a:t>
            </a:r>
            <a:r>
              <a:rPr lang="en-US" altLang="en-US" sz="2000" dirty="0"/>
              <a:t>использования</a:t>
            </a:r>
            <a:r>
              <a:rPr lang="en-US" altLang="ru-RU" sz="2000" dirty="0"/>
              <a:t> </a:t>
            </a:r>
            <a:r>
              <a:rPr lang="en-US" altLang="en-US" sz="2000" dirty="0"/>
              <a:t>в</a:t>
            </a:r>
            <a:r>
              <a:rPr lang="en-US" altLang="ru-RU" sz="2000" dirty="0"/>
              <a:t> </a:t>
            </a:r>
            <a:r>
              <a:rPr lang="en-US" altLang="en-US" sz="2000" dirty="0"/>
              <a:t>качестве</a:t>
            </a:r>
            <a:r>
              <a:rPr lang="en-US" altLang="ru-RU" sz="2000" dirty="0"/>
              <a:t> </a:t>
            </a:r>
            <a:r>
              <a:rPr lang="en-US" altLang="en-US" sz="2000" dirty="0"/>
              <a:t>пищевого</a:t>
            </a:r>
            <a:r>
              <a:rPr lang="en-US" altLang="ru-RU" sz="2000" dirty="0"/>
              <a:t> </a:t>
            </a:r>
            <a:r>
              <a:rPr lang="en-US" altLang="en-US" sz="2000" dirty="0"/>
              <a:t>ингредиента</a:t>
            </a:r>
            <a:r>
              <a:rPr lang="en-US" altLang="ru-RU" sz="2000" dirty="0"/>
              <a:t>.</a:t>
            </a:r>
            <a:br>
              <a:rPr lang="en-US" altLang="ru-RU" sz="2000" dirty="0"/>
            </a:br>
            <a:r>
              <a:rPr lang="en-US" altLang="en-US" sz="2000" dirty="0"/>
              <a:t>Задачи</a:t>
            </a:r>
            <a:r>
              <a:rPr lang="en-US" altLang="ru-RU" sz="2000" dirty="0"/>
              <a:t>:</a:t>
            </a:r>
            <a:br>
              <a:rPr lang="en-US" altLang="ru-RU" sz="2000" dirty="0"/>
            </a:br>
            <a:r>
              <a:rPr lang="en-US" altLang="ru-RU" sz="2000" dirty="0"/>
              <a:t>1.</a:t>
            </a:r>
            <a:r>
              <a:rPr lang="en-US" altLang="en-US" sz="2000" dirty="0"/>
              <a:t>Проанализировать</a:t>
            </a:r>
            <a:r>
              <a:rPr lang="en-US" altLang="ru-RU" sz="2000" dirty="0"/>
              <a:t> </a:t>
            </a:r>
            <a:r>
              <a:rPr lang="en-US" altLang="en-US" sz="2000" dirty="0"/>
              <a:t>научную</a:t>
            </a:r>
            <a:r>
              <a:rPr lang="en-US" altLang="ru-RU" sz="2000" dirty="0"/>
              <a:t> </a:t>
            </a:r>
            <a:r>
              <a:rPr lang="en-US" altLang="en-US" sz="2000" dirty="0"/>
              <a:t>литературу</a:t>
            </a:r>
            <a:r>
              <a:rPr lang="en-US" altLang="ru-RU" sz="2000" dirty="0"/>
              <a:t> </a:t>
            </a:r>
            <a:r>
              <a:rPr lang="en-US" altLang="en-US" sz="2000" dirty="0"/>
              <a:t>по</a:t>
            </a:r>
            <a:r>
              <a:rPr lang="en-US" altLang="ru-RU" sz="2000" dirty="0"/>
              <a:t> </a:t>
            </a:r>
            <a:r>
              <a:rPr lang="en-US" altLang="en-US" sz="2000" dirty="0"/>
              <a:t>биологии</a:t>
            </a:r>
            <a:r>
              <a:rPr lang="en-US" altLang="ru-RU" sz="2000" dirty="0"/>
              <a:t>, </a:t>
            </a:r>
            <a:r>
              <a:rPr lang="en-US" altLang="en-US" sz="2000" dirty="0"/>
              <a:t>химическому</a:t>
            </a:r>
            <a:r>
              <a:rPr lang="en-US" altLang="ru-RU" sz="2000" dirty="0"/>
              <a:t> </a:t>
            </a:r>
            <a:r>
              <a:rPr lang="en-US" altLang="en-US" sz="2000" dirty="0"/>
              <a:t>составу</a:t>
            </a:r>
            <a:r>
              <a:rPr lang="en-US" altLang="ru-RU" sz="2000" dirty="0"/>
              <a:t> </a:t>
            </a:r>
            <a:r>
              <a:rPr lang="en-US" altLang="en-US" sz="2000" dirty="0"/>
              <a:t>и</a:t>
            </a:r>
            <a:r>
              <a:rPr lang="en-US" altLang="ru-RU" sz="2000" dirty="0"/>
              <a:t> </a:t>
            </a:r>
            <a:r>
              <a:rPr lang="en-US" altLang="en-US" sz="2000" dirty="0"/>
              <a:t>практическому</a:t>
            </a:r>
            <a:r>
              <a:rPr lang="en-US" altLang="ru-RU" sz="2000" dirty="0"/>
              <a:t> </a:t>
            </a:r>
            <a:r>
              <a:rPr lang="en-US" altLang="en-US" sz="2000" dirty="0"/>
              <a:t>применению</a:t>
            </a:r>
            <a:r>
              <a:rPr lang="en-US" altLang="ru-RU" sz="2000" dirty="0"/>
              <a:t> </a:t>
            </a:r>
            <a:r>
              <a:rPr lang="en-US" altLang="en-US" sz="2000" dirty="0"/>
              <a:t>ряски</a:t>
            </a:r>
            <a:r>
              <a:rPr lang="en-US" altLang="ru-RU" sz="2000" dirty="0"/>
              <a:t>.</a:t>
            </a:r>
            <a:br>
              <a:rPr lang="en-US" altLang="ru-RU" sz="2000" dirty="0"/>
            </a:br>
            <a:r>
              <a:rPr lang="en-US" altLang="ru-RU" sz="2000" dirty="0"/>
              <a:t>2.</a:t>
            </a:r>
            <a:r>
              <a:rPr lang="en-US" altLang="en-US" sz="2000" dirty="0"/>
              <a:t>Изучить</a:t>
            </a:r>
            <a:r>
              <a:rPr lang="en-US" altLang="ru-RU" sz="2000" dirty="0"/>
              <a:t> </a:t>
            </a:r>
            <a:r>
              <a:rPr lang="en-US" altLang="en-US" sz="2000" dirty="0"/>
              <a:t>морфологические</a:t>
            </a:r>
            <a:r>
              <a:rPr lang="en-US" altLang="ru-RU" sz="2000" dirty="0"/>
              <a:t> </a:t>
            </a:r>
            <a:r>
              <a:rPr lang="en-US" altLang="en-US" sz="2000" dirty="0"/>
              <a:t>особенности</a:t>
            </a:r>
            <a:r>
              <a:rPr lang="en-US" altLang="ru-RU" sz="2000" dirty="0"/>
              <a:t> </a:t>
            </a:r>
            <a:r>
              <a:rPr lang="en-US" altLang="en-US" sz="2000" dirty="0"/>
              <a:t>и</a:t>
            </a:r>
            <a:r>
              <a:rPr lang="en-US" altLang="ru-RU" sz="2000" dirty="0"/>
              <a:t> </a:t>
            </a:r>
            <a:r>
              <a:rPr lang="en-US" altLang="en-US" sz="2000" dirty="0"/>
              <a:t>полезные</a:t>
            </a:r>
            <a:r>
              <a:rPr lang="en-US" altLang="ru-RU" sz="2000" dirty="0"/>
              <a:t> </a:t>
            </a:r>
            <a:r>
              <a:rPr lang="en-US" altLang="en-US" sz="2000" dirty="0"/>
              <a:t>свойства</a:t>
            </a:r>
            <a:r>
              <a:rPr lang="en-US" altLang="ru-RU" sz="2000" dirty="0"/>
              <a:t> </a:t>
            </a:r>
            <a:r>
              <a:rPr lang="en-US" altLang="en-US" sz="2000" dirty="0"/>
              <a:t>ряски</a:t>
            </a:r>
            <a:r>
              <a:rPr lang="en-US" altLang="ru-RU" sz="2000" dirty="0"/>
              <a:t>.</a:t>
            </a:r>
            <a:br>
              <a:rPr lang="en-US" altLang="ru-RU" sz="2000" dirty="0"/>
            </a:br>
            <a:r>
              <a:rPr lang="en-US" altLang="ru-RU" sz="2000" dirty="0"/>
              <a:t>3.</a:t>
            </a:r>
            <a:r>
              <a:rPr lang="en-US" altLang="en-US" sz="2000" dirty="0"/>
              <a:t>Определить</a:t>
            </a:r>
            <a:r>
              <a:rPr lang="en-US" altLang="ru-RU" sz="2000" dirty="0"/>
              <a:t> </a:t>
            </a:r>
            <a:r>
              <a:rPr lang="en-US" altLang="en-US" sz="2000" dirty="0"/>
              <a:t>оптимальные</a:t>
            </a:r>
            <a:r>
              <a:rPr lang="en-US" altLang="ru-RU" sz="2000" dirty="0"/>
              <a:t> </a:t>
            </a:r>
            <a:r>
              <a:rPr lang="en-US" altLang="en-US" sz="2000" dirty="0"/>
              <a:t>условия</a:t>
            </a:r>
            <a:r>
              <a:rPr lang="en-US" altLang="ru-RU" sz="2000" dirty="0"/>
              <a:t> (</a:t>
            </a:r>
            <a:r>
              <a:rPr lang="en-US" altLang="en-US" sz="2000" dirty="0"/>
              <a:t>освещенность</a:t>
            </a:r>
            <a:r>
              <a:rPr lang="en-US" altLang="ru-RU" sz="2000" dirty="0"/>
              <a:t>, </a:t>
            </a:r>
            <a:r>
              <a:rPr lang="en-US" altLang="en-US" sz="2000" dirty="0"/>
              <a:t>температура</a:t>
            </a:r>
            <a:r>
              <a:rPr lang="en-US" altLang="ru-RU" sz="2000" dirty="0"/>
              <a:t>) </a:t>
            </a:r>
            <a:r>
              <a:rPr lang="en-US" altLang="en-US" sz="2000" dirty="0"/>
              <a:t>для</a:t>
            </a:r>
            <a:r>
              <a:rPr lang="en-US" altLang="ru-RU" sz="2000" dirty="0"/>
              <a:t> </a:t>
            </a:r>
            <a:r>
              <a:rPr lang="en-US" altLang="en-US" sz="2000" dirty="0"/>
              <a:t>вегетативного</a:t>
            </a:r>
            <a:r>
              <a:rPr lang="en-US" altLang="ru-RU" sz="2000" dirty="0"/>
              <a:t> </a:t>
            </a:r>
            <a:r>
              <a:rPr lang="en-US" altLang="en-US" sz="2000" dirty="0"/>
              <a:t>размножения</a:t>
            </a:r>
            <a:r>
              <a:rPr lang="en-US" altLang="ru-RU" sz="2000" dirty="0"/>
              <a:t> </a:t>
            </a:r>
            <a:r>
              <a:rPr lang="en-US" altLang="en-US" sz="2000" dirty="0"/>
              <a:t>ряски</a:t>
            </a:r>
            <a:r>
              <a:rPr lang="en-US" altLang="ru-RU" sz="2000" dirty="0"/>
              <a:t> </a:t>
            </a:r>
            <a:r>
              <a:rPr lang="en-US" altLang="en-US" sz="2000" dirty="0"/>
              <a:t>в</a:t>
            </a:r>
            <a:r>
              <a:rPr lang="en-US" altLang="ru-RU" sz="2000" dirty="0"/>
              <a:t> </a:t>
            </a:r>
            <a:r>
              <a:rPr lang="en-US" altLang="en-US" sz="2000" dirty="0"/>
              <a:t>контролируемой</a:t>
            </a:r>
            <a:r>
              <a:rPr lang="en-US" altLang="ru-RU" sz="2000" dirty="0"/>
              <a:t> </a:t>
            </a:r>
            <a:r>
              <a:rPr lang="en-US" altLang="en-US" sz="2000" dirty="0"/>
              <a:t>среде</a:t>
            </a:r>
            <a:r>
              <a:rPr lang="en-US" altLang="ru-RU" sz="2000" dirty="0"/>
              <a:t>.</a:t>
            </a:r>
            <a:br>
              <a:rPr lang="en-US" altLang="ru-RU" sz="2000" dirty="0"/>
            </a:br>
            <a:r>
              <a:rPr lang="en-US" altLang="ru-RU" sz="2000" dirty="0"/>
              <a:t>4.</a:t>
            </a:r>
            <a:r>
              <a:rPr lang="en-US" altLang="en-US" sz="2000" dirty="0"/>
              <a:t>Экспериментально</a:t>
            </a:r>
            <a:r>
              <a:rPr lang="en-US" altLang="ru-RU" sz="2000" dirty="0"/>
              <a:t> </a:t>
            </a:r>
            <a:r>
              <a:rPr lang="en-US" altLang="en-US" sz="2000" dirty="0"/>
              <a:t>изучить</a:t>
            </a:r>
            <a:r>
              <a:rPr lang="en-US" altLang="ru-RU" sz="2000" dirty="0"/>
              <a:t> </a:t>
            </a:r>
            <a:r>
              <a:rPr lang="en-US" altLang="en-US" sz="2000" dirty="0"/>
              <a:t>скорость</a:t>
            </a:r>
            <a:r>
              <a:rPr lang="en-US" altLang="ru-RU" sz="2000" dirty="0"/>
              <a:t> </a:t>
            </a:r>
            <a:r>
              <a:rPr lang="en-US" altLang="en-US" sz="2000" dirty="0"/>
              <a:t>прироста</a:t>
            </a:r>
            <a:r>
              <a:rPr lang="en-US" altLang="ru-RU" sz="2000" dirty="0"/>
              <a:t> </a:t>
            </a:r>
            <a:r>
              <a:rPr lang="en-US" altLang="en-US" sz="2000" dirty="0"/>
              <a:t>биомассы</a:t>
            </a:r>
            <a:r>
              <a:rPr lang="en-US" altLang="ru-RU" sz="2000" dirty="0"/>
              <a:t> </a:t>
            </a:r>
            <a:r>
              <a:rPr lang="en-US" altLang="en-US" sz="2000" dirty="0"/>
              <a:t>ряски</a:t>
            </a:r>
            <a:r>
              <a:rPr lang="en-US" altLang="ru-RU" sz="2000" dirty="0"/>
              <a:t> </a:t>
            </a:r>
            <a:r>
              <a:rPr lang="en-US" altLang="en-US" sz="2000" dirty="0"/>
              <a:t>малой</a:t>
            </a:r>
            <a:r>
              <a:rPr lang="en-US" altLang="ru-RU" sz="2000" dirty="0"/>
              <a:t>.</a:t>
            </a:r>
            <a:br>
              <a:rPr lang="en-US" altLang="ru-RU" sz="2000" dirty="0"/>
            </a:br>
            <a:r>
              <a:rPr lang="en-US" altLang="ru-RU" sz="2000" dirty="0"/>
              <a:t>5.</a:t>
            </a:r>
            <a:r>
              <a:rPr lang="en-US" altLang="en-US" sz="2000" dirty="0"/>
              <a:t>Разработать</a:t>
            </a:r>
            <a:r>
              <a:rPr lang="en-US" altLang="ru-RU" sz="2000" dirty="0"/>
              <a:t> </a:t>
            </a:r>
            <a:r>
              <a:rPr lang="en-US" altLang="en-US" sz="2000" dirty="0"/>
              <a:t>и</a:t>
            </a:r>
            <a:r>
              <a:rPr lang="en-US" altLang="ru-RU" sz="2000" dirty="0"/>
              <a:t> </a:t>
            </a:r>
            <a:r>
              <a:rPr lang="en-US" altLang="en-US" sz="2000" dirty="0"/>
              <a:t>апробировать</a:t>
            </a:r>
            <a:r>
              <a:rPr lang="en-US" altLang="ru-RU" sz="2000" dirty="0"/>
              <a:t> </a:t>
            </a:r>
            <a:r>
              <a:rPr lang="en-US" altLang="en-US" sz="2000" dirty="0"/>
              <a:t>рецепты</a:t>
            </a:r>
            <a:r>
              <a:rPr lang="en-US" altLang="ru-RU" sz="2000" dirty="0"/>
              <a:t> </a:t>
            </a:r>
            <a:r>
              <a:rPr lang="en-US" altLang="en-US" sz="2000" dirty="0"/>
              <a:t>блюд</a:t>
            </a:r>
            <a:r>
              <a:rPr lang="en-US" altLang="ru-RU" sz="2000" dirty="0"/>
              <a:t> </a:t>
            </a:r>
            <a:r>
              <a:rPr lang="en-US" altLang="en-US" sz="2000" dirty="0"/>
              <a:t>с</a:t>
            </a:r>
            <a:r>
              <a:rPr lang="en-US" altLang="ru-RU" sz="2000" dirty="0"/>
              <a:t> </a:t>
            </a:r>
            <a:r>
              <a:rPr lang="en-US" altLang="en-US" sz="2000" dirty="0"/>
              <a:t>использованием</a:t>
            </a:r>
            <a:r>
              <a:rPr lang="en-US" altLang="ru-RU" sz="2000" dirty="0"/>
              <a:t> </a:t>
            </a:r>
            <a:r>
              <a:rPr lang="en-US" altLang="en-US" sz="2000" dirty="0"/>
              <a:t>ряски</a:t>
            </a:r>
            <a:r>
              <a:rPr lang="en-US" altLang="ru-RU" sz="2000" dirty="0"/>
              <a:t>, </a:t>
            </a:r>
            <a:r>
              <a:rPr lang="en-US" altLang="en-US" sz="2000" dirty="0"/>
              <a:t>оценив</a:t>
            </a:r>
            <a:r>
              <a:rPr lang="en-US" altLang="ru-RU" sz="2000" dirty="0"/>
              <a:t> </a:t>
            </a:r>
            <a:r>
              <a:rPr lang="en-US" altLang="en-US" sz="2000" dirty="0"/>
              <a:t>их</a:t>
            </a:r>
            <a:r>
              <a:rPr lang="en-US" altLang="ru-RU" sz="2000" dirty="0"/>
              <a:t> </a:t>
            </a:r>
            <a:r>
              <a:rPr lang="en-US" altLang="en-US" sz="2000" dirty="0"/>
              <a:t>органолептические</a:t>
            </a:r>
            <a:r>
              <a:rPr lang="en-US" altLang="ru-RU" sz="2000" dirty="0"/>
              <a:t> </a:t>
            </a:r>
            <a:r>
              <a:rPr lang="en-US" altLang="en-US" sz="2000" dirty="0"/>
              <a:t>качества</a:t>
            </a:r>
            <a:r>
              <a:rPr lang="en-US" altLang="ru-RU" sz="2000" dirty="0"/>
              <a:t>.</a:t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23755" y="4183380"/>
            <a:ext cx="2468245" cy="257619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52564" y="-95"/>
            <a:ext cx="8911687" cy="1280890"/>
          </a:xfrm>
        </p:spPr>
        <p:txBody>
          <a:bodyPr/>
          <a:lstStyle/>
          <a:p>
            <a:r>
              <a:rPr lang="ru-RU" dirty="0"/>
              <a:t>Ботаническое описание ряски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88610" y="1511709"/>
            <a:ext cx="4989251" cy="4320225"/>
          </a:xfrm>
        </p:spPr>
        <p:txBody>
          <a:bodyPr>
            <a:normAutofit fontScale="85000" lnSpcReduction="10000"/>
          </a:bodyPr>
          <a:lstStyle/>
          <a:p>
            <a:r>
              <a:rPr lang="ru-RU" sz="2200" dirty="0"/>
              <a:t>Рясковые - водные, свободноплавающие многолетние травянистые растения. Представители этого семейства являются самыми маленькими растениями в мире, а также самыми просто устроенными среди цветковых. Проводящая система практически отсутствует. Корни отсутствуют или слабо развиты. Тело ряски называется «</a:t>
            </a:r>
            <a:r>
              <a:rPr lang="ru-RU" sz="2200" dirty="0" err="1"/>
              <a:t>листец</a:t>
            </a:r>
            <a:r>
              <a:rPr lang="ru-RU" sz="2200" dirty="0"/>
              <a:t>», он представляет собой симметричную или ассиметричную зеленую пластинку. Преобладает вегетативное </a:t>
            </a:r>
            <a:r>
              <a:rPr lang="ru-RU" sz="2200" dirty="0" err="1"/>
              <a:t>размнонжение</a:t>
            </a:r>
            <a:r>
              <a:rPr lang="ru-RU" sz="2200" dirty="0"/>
              <a:t>. Цветет в июне-августе, иногда в сентябре.</a:t>
            </a:r>
            <a:endParaRPr lang="ru-RU" sz="2200" dirty="0"/>
          </a:p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951220" y="706120"/>
            <a:ext cx="5212715" cy="59309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139605"/>
            <a:ext cx="8911687" cy="1280890"/>
          </a:xfrm>
        </p:spPr>
        <p:txBody>
          <a:bodyPr/>
          <a:lstStyle/>
          <a:p>
            <a:r>
              <a:rPr lang="ru-RU" dirty="0"/>
              <a:t>Полезные свойства ряски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9620" y="1420495"/>
            <a:ext cx="6776085" cy="5295265"/>
          </a:xfrm>
        </p:spPr>
        <p:txBody>
          <a:bodyPr>
            <a:normAutofit fontScale="72500"/>
          </a:bodyPr>
          <a:lstStyle/>
          <a:p>
            <a:r>
              <a:rPr lang="ru-RU" dirty="0"/>
              <a:t>В составе ряски:</a:t>
            </a:r>
            <a:endParaRPr lang="ru-RU" dirty="0"/>
          </a:p>
          <a:p>
            <a:r>
              <a:rPr lang="ru-RU" dirty="0" err="1"/>
              <a:t>Флавоноидная</a:t>
            </a:r>
            <a:r>
              <a:rPr lang="ru-RU" dirty="0"/>
              <a:t> группа – гликозиды (за счет чего обладает противовоспалительными свойствами);</a:t>
            </a:r>
            <a:endParaRPr lang="ru-RU" dirty="0"/>
          </a:p>
          <a:p>
            <a:r>
              <a:rPr lang="ru-RU" dirty="0"/>
              <a:t>Витамины:</a:t>
            </a:r>
            <a:endParaRPr lang="ru-RU" dirty="0"/>
          </a:p>
          <a:p>
            <a:r>
              <a:rPr lang="ru-RU" dirty="0"/>
              <a:t>- «B1» (тиамин) помогает преобразовывать углеводы в энергию, необходимую для каждой клетки организма. Также B1 незаменим для здоровья нервной системы;</a:t>
            </a:r>
            <a:endParaRPr lang="ru-RU" dirty="0"/>
          </a:p>
          <a:p>
            <a:r>
              <a:rPr lang="ru-RU" dirty="0"/>
              <a:t>- «B2» (рибофлавин) обеспечивает клетки энергией, а ещё участвует в обмене жиров, белков и углеводов, обезвреживает токсичные вещества;</a:t>
            </a:r>
            <a:endParaRPr lang="ru-RU" dirty="0"/>
          </a:p>
          <a:p>
            <a:r>
              <a:rPr lang="ru-RU" dirty="0"/>
              <a:t>- «C» поддерживает в нормальном состоянии кровеносные сосуды, кожу, костную ткань, стимулирует защитные силы организма, укрепляет иммунную систему, улучшает усвоение железа;</a:t>
            </a:r>
            <a:endParaRPr lang="ru-RU" dirty="0"/>
          </a:p>
          <a:p>
            <a:r>
              <a:rPr lang="ru-RU" dirty="0"/>
              <a:t>Кроме того, в ряске присутствуют ненасыщенные жирные кислоты. </a:t>
            </a:r>
            <a:endParaRPr lang="ru-RU" dirty="0"/>
          </a:p>
          <a:p>
            <a:r>
              <a:rPr lang="ru-RU" dirty="0"/>
              <a:t>Особенностью является высокое содержание белка — до 45%, что делает её ценным источником протеина для бодибилдеров и приверженцев вегетарианского питания.</a:t>
            </a:r>
            <a:endParaRPr lang="ru-RU" dirty="0"/>
          </a:p>
          <a:p>
            <a:r>
              <a:rPr lang="ru-RU" dirty="0"/>
              <a:t>Высокое содержательность белка делает ряску сопоставимой с соей, где его концентрация колеблется от 30 до 49%, что превосходит показатели основных злаковых культур. </a:t>
            </a:r>
            <a:endParaRPr lang="ru-RU" dirty="0"/>
          </a:p>
        </p:txBody>
      </p:sp>
      <p:pic>
        <p:nvPicPr>
          <p:cNvPr id="4" name="Изображение 3" descr="photo_5391281424159601386_y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48575" y="868045"/>
            <a:ext cx="4319270" cy="576008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1433" y="368067"/>
            <a:ext cx="8915400" cy="566738"/>
          </a:xfrm>
        </p:spPr>
        <p:txBody>
          <a:bodyPr>
            <a:noAutofit/>
          </a:bodyPr>
          <a:lstStyle/>
          <a:p>
            <a:r>
              <a:rPr lang="ru-RU" sz="3600" dirty="0"/>
              <a:t>Особенности размножения ряски</a:t>
            </a:r>
            <a:endParaRPr lang="ru-RU" sz="3600" dirty="0"/>
          </a:p>
        </p:txBody>
      </p:sp>
      <p:pic>
        <p:nvPicPr>
          <p:cNvPr id="3" name="Изображение 2" descr="2026-01-25_10-28-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1475" y="1005205"/>
            <a:ext cx="9054465" cy="574421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4" y="161219"/>
            <a:ext cx="8911687" cy="1280890"/>
          </a:xfrm>
        </p:spPr>
        <p:txBody>
          <a:bodyPr/>
          <a:lstStyle/>
          <a:p>
            <a:r>
              <a:rPr lang="ru-RU" dirty="0"/>
              <a:t>Выращивание ряски и уход за ней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5719328" y="2068497"/>
            <a:ext cx="2797316" cy="3570880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198487" y="1638443"/>
            <a:ext cx="3577701" cy="3947604"/>
          </a:xfrm>
          <a:prstGeom prst="rect">
            <a:avLst/>
          </a:prstGeom>
        </p:spPr>
      </p:pic>
      <p:sp>
        <p:nvSpPr>
          <p:cNvPr id="7" name="Прямоугольник: скругленные углы 6"/>
          <p:cNvSpPr/>
          <p:nvPr/>
        </p:nvSpPr>
        <p:spPr>
          <a:xfrm>
            <a:off x="1677880" y="5782381"/>
            <a:ext cx="1997476" cy="91440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Ряска в устье реки Коломенки</a:t>
            </a:r>
            <a:endParaRPr lang="ru-RU" dirty="0"/>
          </a:p>
        </p:txBody>
      </p:sp>
      <p:sp>
        <p:nvSpPr>
          <p:cNvPr id="8" name="Прямоугольник: скругленные углы 7"/>
          <p:cNvSpPr/>
          <p:nvPr/>
        </p:nvSpPr>
        <p:spPr>
          <a:xfrm>
            <a:off x="8010617" y="5782381"/>
            <a:ext cx="1997476" cy="91440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Ряска в аквариуме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l="14524" t="6961" b="25665"/>
          <a:stretch>
            <a:fillRect/>
          </a:stretch>
        </p:blipFill>
        <p:spPr>
          <a:xfrm>
            <a:off x="9181620" y="2068497"/>
            <a:ext cx="2797316" cy="3570880"/>
          </a:xfrm>
          <a:prstGeom prst="rect">
            <a:avLst/>
          </a:prstGeom>
        </p:spPr>
      </p:pic>
      <p:sp>
        <p:nvSpPr>
          <p:cNvPr id="10" name="Стрелка: вправо 9"/>
          <p:cNvSpPr/>
          <p:nvPr/>
        </p:nvSpPr>
        <p:spPr>
          <a:xfrm>
            <a:off x="8516644" y="3968319"/>
            <a:ext cx="689602" cy="328474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37343" y="-77220"/>
            <a:ext cx="8911687" cy="1280890"/>
          </a:xfrm>
        </p:spPr>
        <p:txBody>
          <a:bodyPr/>
          <a:lstStyle/>
          <a:p>
            <a:r>
              <a:rPr lang="ru-RU" dirty="0"/>
              <a:t>Практическая часть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755015" y="631190"/>
            <a:ext cx="4658360" cy="62109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4575" y="631190"/>
            <a:ext cx="4493260" cy="59912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Замещающее содержимое 2"/>
          <p:cNvSpPr/>
          <p:nvPr>
            <p:ph sz="half" idx="2"/>
          </p:nvPr>
        </p:nvSpPr>
        <p:spPr/>
        <p:txBody>
          <a:bodyPr/>
          <a:p>
            <a:endParaRPr lang="ru-RU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овое поле 8"/>
          <p:cNvSpPr txBox="1"/>
          <p:nvPr/>
        </p:nvSpPr>
        <p:spPr>
          <a:xfrm>
            <a:off x="-272415" y="175260"/>
            <a:ext cx="11922760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r" defTabSz="266700"/>
            <a:r>
              <a:rPr sz="2800" b="1" i="1">
                <a:solidFill>
                  <a:srgbClr val="0F1115"/>
                </a:solidFill>
                <a:latin typeface="Times New Roman" panose="02020603050405020304"/>
                <a:ea typeface="Segoe UI" panose="020B0502040204020203"/>
              </a:rPr>
              <a:t>Таблица 2.  Влияние различных температурных условий на рост ряски</a:t>
            </a:r>
            <a:r>
              <a:rPr sz="1600" b="0" i="1">
                <a:solidFill>
                  <a:srgbClr val="0F1115"/>
                </a:solidFill>
                <a:latin typeface="Times New Roman" panose="02020603050405020304"/>
                <a:ea typeface="Segoe UI" panose="020B0502040204020203"/>
              </a:rPr>
              <a:t> </a:t>
            </a:r>
            <a:endParaRPr sz="1600" b="0" i="1">
              <a:solidFill>
                <a:srgbClr val="0F1115"/>
              </a:solidFill>
              <a:latin typeface="Times New Roman" panose="02020603050405020304"/>
              <a:ea typeface="Segoe UI" panose="020B0502040204020203"/>
            </a:endParaRPr>
          </a:p>
        </p:txBody>
      </p:sp>
      <p:pic>
        <p:nvPicPr>
          <p:cNvPr id="11" name="Изображение 10" descr="2026-01-25_14-52-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1205" y="810895"/>
            <a:ext cx="8149590" cy="581342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Текстовое поле 1"/>
          <p:cNvSpPr txBox="1"/>
          <p:nvPr/>
        </p:nvSpPr>
        <p:spPr>
          <a:xfrm>
            <a:off x="638810" y="0"/>
            <a:ext cx="1139063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en-US" sz="2800">
                <a:latin typeface="Times New Roman" panose="02020603050405020304" charset="0"/>
                <a:cs typeface="Times New Roman" panose="02020603050405020304" charset="0"/>
              </a:rPr>
              <a:t>Таблица</a:t>
            </a:r>
            <a:r>
              <a:rPr lang="en-US" altLang="ru-RU" sz="2800">
                <a:latin typeface="Times New Roman" panose="02020603050405020304" charset="0"/>
                <a:cs typeface="Times New Roman" panose="02020603050405020304" charset="0"/>
              </a:rPr>
              <a:t> 3.  </a:t>
            </a:r>
            <a:r>
              <a:rPr lang="en-US" altLang="en-US" sz="2800">
                <a:latin typeface="Times New Roman" panose="02020603050405020304" charset="0"/>
                <a:cs typeface="Times New Roman" panose="02020603050405020304" charset="0"/>
              </a:rPr>
              <a:t>Динамика</a:t>
            </a:r>
            <a:r>
              <a:rPr lang="en-US" altLang="ru-RU" sz="28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800">
                <a:latin typeface="Times New Roman" panose="02020603050405020304" charset="0"/>
                <a:cs typeface="Times New Roman" panose="02020603050405020304" charset="0"/>
              </a:rPr>
              <a:t>прироста</a:t>
            </a:r>
            <a:r>
              <a:rPr lang="en-US" altLang="ru-RU" sz="28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800">
                <a:latin typeface="Times New Roman" panose="02020603050405020304" charset="0"/>
                <a:cs typeface="Times New Roman" panose="02020603050405020304" charset="0"/>
              </a:rPr>
              <a:t>биомассы</a:t>
            </a:r>
            <a:r>
              <a:rPr lang="en-US" altLang="ru-RU" sz="28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800">
                <a:latin typeface="Times New Roman" panose="02020603050405020304" charset="0"/>
                <a:cs typeface="Times New Roman" panose="02020603050405020304" charset="0"/>
              </a:rPr>
              <a:t>ряски</a:t>
            </a:r>
            <a:r>
              <a:rPr lang="en-US" altLang="ru-RU" sz="28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800">
                <a:latin typeface="Times New Roman" panose="02020603050405020304" charset="0"/>
                <a:cs typeface="Times New Roman" panose="02020603050405020304" charset="0"/>
              </a:rPr>
              <a:t>малой</a:t>
            </a:r>
            <a:r>
              <a:rPr lang="en-US" altLang="ru-RU" sz="2800">
                <a:latin typeface="Times New Roman" panose="02020603050405020304" charset="0"/>
                <a:cs typeface="Times New Roman" panose="02020603050405020304" charset="0"/>
              </a:rPr>
              <a:t> (Lemna minor) </a:t>
            </a:r>
            <a:r>
              <a:rPr lang="en-US" altLang="en-US" sz="2800">
                <a:latin typeface="Times New Roman" panose="02020603050405020304" charset="0"/>
                <a:cs typeface="Times New Roman" panose="02020603050405020304" charset="0"/>
              </a:rPr>
              <a:t>в</a:t>
            </a:r>
            <a:r>
              <a:rPr lang="en-US" altLang="ru-RU" sz="28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800">
                <a:latin typeface="Times New Roman" panose="02020603050405020304" charset="0"/>
                <a:cs typeface="Times New Roman" panose="02020603050405020304" charset="0"/>
              </a:rPr>
              <a:t>оптимальных</a:t>
            </a:r>
            <a:r>
              <a:rPr lang="en-US" altLang="ru-RU" sz="28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800">
                <a:latin typeface="Times New Roman" panose="02020603050405020304" charset="0"/>
                <a:cs typeface="Times New Roman" panose="02020603050405020304" charset="0"/>
              </a:rPr>
              <a:t>условиях</a:t>
            </a:r>
            <a:r>
              <a:rPr lang="en-US" altLang="ru-RU" sz="28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800">
                <a:latin typeface="Times New Roman" panose="02020603050405020304" charset="0"/>
                <a:cs typeface="Times New Roman" panose="02020603050405020304" charset="0"/>
              </a:rPr>
              <a:t>эксперимента</a:t>
            </a:r>
            <a:endParaRPr lang="en-US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9" name="Изображение 8" descr="2026-01-25_15-00-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6630" y="1193165"/>
            <a:ext cx="10561955" cy="528129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0</TotalTime>
  <Words>4272</Words>
  <Application>WPS Presentation</Application>
  <PresentationFormat>Широкоэкранный</PresentationFormat>
  <Paragraphs>68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Arial</vt:lpstr>
      <vt:lpstr>SimSun</vt:lpstr>
      <vt:lpstr>Wingdings</vt:lpstr>
      <vt:lpstr>Wingdings 3</vt:lpstr>
      <vt:lpstr>Arial</vt:lpstr>
      <vt:lpstr>Cambria</vt:lpstr>
      <vt:lpstr>Times New Roman</vt:lpstr>
      <vt:lpstr>Segoe UI</vt:lpstr>
      <vt:lpstr>Microsoft YaHei</vt:lpstr>
      <vt:lpstr>Arial Unicode MS</vt:lpstr>
      <vt:lpstr>Century Gothic</vt:lpstr>
      <vt:lpstr>Calibri</vt:lpstr>
      <vt:lpstr>Times New Roman</vt:lpstr>
      <vt:lpstr>Легкий дым</vt:lpstr>
      <vt:lpstr>Ряска – суперфуд будущего</vt:lpstr>
      <vt:lpstr>Гипотеза: Ряска обладает потенциалом для использования в питании человека в качестве функционального пищевого продукта (суперфуда) благодаря высокой концентрации белка, витаминов и других питательных веществ. Цель: Исследовать биологические особенности, питательную ценность и условия культивирования ряски малой (Lemna minor) для оценки возможности её использования в качестве пищевого ингредиента. Задачи: 1.Проанализировать научную литературу по биологии, химическому составу и практическому применению ряски. 2.Изучить морфологические особенности и полезные свойства ряски. 3.Определить оптимальные условия (освещенность, температура) для вегетативного размножения ряски в контролируемой среде. 4.Экспериментально изучить скорость прироста биомассы ряски малой. 5.Разработать и апробировать рецепты блюд с использованием ряски, оценив их органолептические качества. </vt:lpstr>
      <vt:lpstr>Ботаническое описание ряски</vt:lpstr>
      <vt:lpstr>Полезные свойства ряски</vt:lpstr>
      <vt:lpstr>Особенности размножения ряски</vt:lpstr>
      <vt:lpstr>Выращивание ряски и уход за ней</vt:lpstr>
      <vt:lpstr>Практическая часть</vt:lpstr>
      <vt:lpstr>PowerPoint 演示文稿</vt:lpstr>
      <vt:lpstr>PowerPoint 演示文稿</vt:lpstr>
      <vt:lpstr>Ряска в рационе человека</vt:lpstr>
      <vt:lpstr>Ограничения к применению ряски</vt:lpstr>
      <vt:lpstr>Вывод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Ряска – суперфуд будущего</dc:title>
  <dc:creator>Ирина Кохановская</dc:creator>
  <cp:lastModifiedBy>Татьяна</cp:lastModifiedBy>
  <cp:revision>26</cp:revision>
  <dcterms:created xsi:type="dcterms:W3CDTF">2025-03-15T15:12:00Z</dcterms:created>
  <dcterms:modified xsi:type="dcterms:W3CDTF">2026-01-25T12:02:21Z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05B4B8AEB0DE4A05B362FFDFDEAD14BC_12</vt:lpwstr>
  </property>
  <property fmtid="{D5CDD505-2E9C-101B-9397-08002B2CF9AE}" pid="3" name="KSOProductBuildVer">
    <vt:lpwstr>1049-12.2.0.23196</vt:lpwstr>
  </property>
</Properties>
</file>