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8" r:id="rId1"/>
    <p:sldMasterId id="2147483710" r:id="rId2"/>
    <p:sldMasterId id="2147483711" r:id="rId3"/>
    <p:sldMasterId id="2147483712" r:id="rId4"/>
  </p:sldMasterIdLst>
  <p:notesMasterIdLst>
    <p:notesMasterId r:id="rId16"/>
  </p:notesMasterIdLst>
  <p:sldIdLst>
    <p:sldId id="256" r:id="rId5"/>
    <p:sldId id="269" r:id="rId6"/>
    <p:sldId id="260" r:id="rId7"/>
    <p:sldId id="268" r:id="rId8"/>
    <p:sldId id="265" r:id="rId9"/>
    <p:sldId id="261" r:id="rId10"/>
    <p:sldId id="266" r:id="rId11"/>
    <p:sldId id="267" r:id="rId12"/>
    <p:sldId id="263" r:id="rId13"/>
    <p:sldId id="270" r:id="rId14"/>
    <p:sldId id="264" r:id="rId15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62BAC11-8705-4504-84A7-9F1829F017E0}">
  <a:tblStyle styleId="{D62BAC11-8705-4504-84A7-9F1829F017E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6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Учет автомобильного транспорта на ул. Каширское шоссе г. Домодедово </a:t>
            </a:r>
          </a:p>
          <a:p>
            <a:pPr>
              <a:defRPr/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за 1 час и за 1 сутки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 1 час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Легковые автомобили, шт.</c:v>
                </c:pt>
                <c:pt idx="1">
                  <c:v>Грузовые автомобили, шт.</c:v>
                </c:pt>
                <c:pt idx="2">
                  <c:v>Автобусы, шт.</c:v>
                </c:pt>
                <c:pt idx="3">
                  <c:v>Весь транспорт, шт.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2700</c:v>
                </c:pt>
                <c:pt idx="1">
                  <c:v>252</c:v>
                </c:pt>
                <c:pt idx="2">
                  <c:v>48</c:v>
                </c:pt>
                <c:pt idx="3">
                  <c:v>3000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EA2-4171-8A45-C8276FC4621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сутки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Легковые автомобили, шт.</c:v>
                </c:pt>
                <c:pt idx="1">
                  <c:v>Грузовые автомобили, шт.</c:v>
                </c:pt>
                <c:pt idx="2">
                  <c:v>Автобусы, шт.</c:v>
                </c:pt>
                <c:pt idx="3">
                  <c:v>Весь транспорт, шт.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64800</c:v>
                </c:pt>
                <c:pt idx="1">
                  <c:v>6048</c:v>
                </c:pt>
                <c:pt idx="2">
                  <c:v>1152</c:v>
                </c:pt>
                <c:pt idx="3">
                  <c:v>72000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EA2-4171-8A45-C8276FC4621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352211088"/>
        <c:axId val="352211472"/>
      </c:barChart>
      <c:catAx>
        <c:axId val="352211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211472"/>
        <c:crosses val="autoZero"/>
        <c:auto val="1"/>
        <c:lblAlgn val="ctr"/>
        <c:lblOffset val="100"/>
        <c:noMultiLvlLbl val="0"/>
      </c:catAx>
      <c:valAx>
        <c:axId val="352211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211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выделяемых токсичных веществ автотранспортом за один час на ул. Каширское шоссе г. Домодедово на 100 м пути, в мг.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Монооксид углерода CO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Легковые
(карбюраторный тип двигателя)</c:v>
                </c:pt>
                <c:pt idx="1">
                  <c:v>Грузовые
(дизельный тип двигателя)</c:v>
                </c:pt>
                <c:pt idx="2">
                  <c:v>
Автобусы
(дизельный тип двигателя)</c:v>
                </c:pt>
                <c:pt idx="3">
                  <c:v>Всего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3240000</c:v>
                </c:pt>
                <c:pt idx="1">
                  <c:v>189000</c:v>
                </c:pt>
                <c:pt idx="2">
                  <c:v>36000</c:v>
                </c:pt>
                <c:pt idx="3">
                  <c:v>3465000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96B-43EF-B52F-5C8A5A54F4A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Углеводороды CHx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Легковые
(карбюраторный тип двигателя)</c:v>
                </c:pt>
                <c:pt idx="1">
                  <c:v>Грузовые
(дизельный тип двигателя)</c:v>
                </c:pt>
                <c:pt idx="2">
                  <c:v>
Автобусы
(дизельный тип двигателя)</c:v>
                </c:pt>
                <c:pt idx="3">
                  <c:v>Всего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405000</c:v>
                </c:pt>
                <c:pt idx="1">
                  <c:v>60480</c:v>
                </c:pt>
                <c:pt idx="2">
                  <c:v>11520</c:v>
                </c:pt>
                <c:pt idx="3">
                  <c:v>477000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96B-43EF-B52F-5C8A5A54F4A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Оксиды азота Nox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Легковые
(карбюраторный тип двигателя)</c:v>
                </c:pt>
                <c:pt idx="1">
                  <c:v>Грузовые
(дизельный тип двигателя)</c:v>
                </c:pt>
                <c:pt idx="2">
                  <c:v>
Автобусы
(дизельный тип двигателя)</c:v>
                </c:pt>
                <c:pt idx="3">
                  <c:v>Всего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324000</c:v>
                </c:pt>
                <c:pt idx="1">
                  <c:v>262500</c:v>
                </c:pt>
                <c:pt idx="2">
                  <c:v>50400</c:v>
                </c:pt>
                <c:pt idx="3">
                  <c:v>636900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96B-43EF-B52F-5C8A5A54F4AC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Сернистые соединения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Легковые
(карбюраторный тип двигателя)</c:v>
                </c:pt>
                <c:pt idx="1">
                  <c:v>Грузовые
(дизельный тип двигателя)</c:v>
                </c:pt>
                <c:pt idx="2">
                  <c:v>
Автобусы
(дизельный тип двигателя)</c:v>
                </c:pt>
                <c:pt idx="3">
                  <c:v>Всего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16200</c:v>
                </c:pt>
                <c:pt idx="1">
                  <c:v>226800</c:v>
                </c:pt>
                <c:pt idx="2">
                  <c:v>43200</c:v>
                </c:pt>
                <c:pt idx="3">
                  <c:v>286200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96B-43EF-B52F-5C8A5A54F4AC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Сажа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Легковые
(карбюраторный тип двигателя)</c:v>
                </c:pt>
                <c:pt idx="1">
                  <c:v>Грузовые
(дизельный тип двигателя)</c:v>
                </c:pt>
                <c:pt idx="2">
                  <c:v>
Автобусы
(дизельный тип двигателя)</c:v>
                </c:pt>
                <c:pt idx="3">
                  <c:v>Всего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16200</c:v>
                </c:pt>
                <c:pt idx="1">
                  <c:v>22680</c:v>
                </c:pt>
                <c:pt idx="2">
                  <c:v>4320</c:v>
                </c:pt>
                <c:pt idx="3">
                  <c:v>43200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96B-43EF-B52F-5C8A5A54F4A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355122200"/>
        <c:axId val="355201472"/>
      </c:barChart>
      <c:catAx>
        <c:axId val="3551222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5201472"/>
        <c:crosses val="autoZero"/>
        <c:auto val="1"/>
        <c:lblAlgn val="ctr"/>
        <c:lblOffset val="100"/>
        <c:noMultiLvlLbl val="0"/>
      </c:catAx>
      <c:valAx>
        <c:axId val="3552014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55122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218778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781431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2" name="Google Shape;64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5966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81" name="Google Shape;4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567036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84479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2">
          <a:extLst>
            <a:ext uri="{FF2B5EF4-FFF2-40B4-BE49-F238E27FC236}">
              <a16:creationId xmlns="" xmlns:a16="http://schemas.microsoft.com/office/drawing/2014/main" id="{F24BB4B9-B069-5F70-4509-D87224186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5:notes">
            <a:extLst>
              <a:ext uri="{FF2B5EF4-FFF2-40B4-BE49-F238E27FC236}">
                <a16:creationId xmlns="" xmlns:a16="http://schemas.microsoft.com/office/drawing/2014/main" id="{6AE3BEBE-3B5B-0FEC-447B-51599B0180C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5:notes">
            <a:extLst>
              <a:ext uri="{FF2B5EF4-FFF2-40B4-BE49-F238E27FC236}">
                <a16:creationId xmlns="" xmlns:a16="http://schemas.microsoft.com/office/drawing/2014/main" id="{1F2B942D-95A7-030E-CDE7-47FF915DBF0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77536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2">
          <a:extLst>
            <a:ext uri="{FF2B5EF4-FFF2-40B4-BE49-F238E27FC236}">
              <a16:creationId xmlns="" xmlns:a16="http://schemas.microsoft.com/office/drawing/2014/main" id="{31E95182-8F16-860D-3D80-F246056AB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5:notes">
            <a:extLst>
              <a:ext uri="{FF2B5EF4-FFF2-40B4-BE49-F238E27FC236}">
                <a16:creationId xmlns="" xmlns:a16="http://schemas.microsoft.com/office/drawing/2014/main" id="{371381F5-2C52-BE4D-B926-BA302B464E4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5:notes">
            <a:extLst>
              <a:ext uri="{FF2B5EF4-FFF2-40B4-BE49-F238E27FC236}">
                <a16:creationId xmlns="" xmlns:a16="http://schemas.microsoft.com/office/drawing/2014/main" id="{D6A5F1D7-BCE6-06F6-617B-37104EFDE93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1693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4" name="Google Shape;58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925256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2">
          <a:extLst>
            <a:ext uri="{FF2B5EF4-FFF2-40B4-BE49-F238E27FC236}">
              <a16:creationId xmlns="" xmlns:a16="http://schemas.microsoft.com/office/drawing/2014/main" id="{15D74FA8-9943-3BB6-F162-7CCC9B970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5:notes">
            <a:extLst>
              <a:ext uri="{FF2B5EF4-FFF2-40B4-BE49-F238E27FC236}">
                <a16:creationId xmlns="" xmlns:a16="http://schemas.microsoft.com/office/drawing/2014/main" id="{2407A020-C000-CF32-EF96-7C4709C9225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5:notes">
            <a:extLst>
              <a:ext uri="{FF2B5EF4-FFF2-40B4-BE49-F238E27FC236}">
                <a16:creationId xmlns="" xmlns:a16="http://schemas.microsoft.com/office/drawing/2014/main" id="{3E590A10-C3BD-CC89-811A-6BFFB70021F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921554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2">
          <a:extLst>
            <a:ext uri="{FF2B5EF4-FFF2-40B4-BE49-F238E27FC236}">
              <a16:creationId xmlns="" xmlns:a16="http://schemas.microsoft.com/office/drawing/2014/main" id="{6F844562-11A5-C8BC-BA02-E20F52EFB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5:notes">
            <a:extLst>
              <a:ext uri="{FF2B5EF4-FFF2-40B4-BE49-F238E27FC236}">
                <a16:creationId xmlns="" xmlns:a16="http://schemas.microsoft.com/office/drawing/2014/main" id="{8E98E35B-0672-9020-8D41-0F868B1FDC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5:notes">
            <a:extLst>
              <a:ext uri="{FF2B5EF4-FFF2-40B4-BE49-F238E27FC236}">
                <a16:creationId xmlns="" xmlns:a16="http://schemas.microsoft.com/office/drawing/2014/main" id="{ED12A7C9-E7CC-8028-296D-672C1EBBCF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78811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2" name="Google Shape;63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78514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body" idx="2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4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body" idx="2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body" idx="3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body" idx="4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body" idx="5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body" idx="6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3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94" name="Google Shape;94;p13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8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28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97" name="Google Shape;197;p28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9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9"/>
          <p:cNvSpPr txBox="1">
            <a:spLocks noGrp="1"/>
          </p:cNvSpPr>
          <p:nvPr>
            <p:ph type="subTitle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29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9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03" name="Google Shape;203;p29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0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30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30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30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09" name="Google Shape;209;p30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1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31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31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31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31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16" name="Google Shape;216;p31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2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32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32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21" name="Google Shape;221;p32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3"/>
          <p:cNvSpPr txBox="1">
            <a:spLocks noGrp="1"/>
          </p:cNvSpPr>
          <p:nvPr>
            <p:ph type="subTitle" idx="1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33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5" name="Google Shape;225;p33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26" name="Google Shape;226;p33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4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34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4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1" name="Google Shape;231;p34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34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4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34" name="Google Shape;234;p34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5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7" name="Google Shape;237;p35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35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9" name="Google Shape;239;p35"/>
          <p:cNvSpPr txBox="1">
            <a:spLocks noGrp="1"/>
          </p:cNvSpPr>
          <p:nvPr>
            <p:ph type="body" idx="3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5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35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42" name="Google Shape;242;p35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6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5" name="Google Shape;245;p36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6" name="Google Shape;246;p36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7" name="Google Shape;247;p36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8" name="Google Shape;248;p36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9" name="Google Shape;249;p36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50" name="Google Shape;250;p36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7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3" name="Google Shape;253;p37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" name="Google Shape;254;p37"/>
          <p:cNvSpPr txBox="1">
            <a:spLocks noGrp="1"/>
          </p:cNvSpPr>
          <p:nvPr>
            <p:ph type="body" idx="2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5" name="Google Shape;255;p37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6" name="Google Shape;256;p37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57" name="Google Shape;257;p37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8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38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38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38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38"/>
          <p:cNvSpPr txBox="1">
            <a:spLocks noGrp="1"/>
          </p:cNvSpPr>
          <p:nvPr>
            <p:ph type="body" idx="4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4" name="Google Shape;264;p38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5" name="Google Shape;265;p38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66" name="Google Shape;266;p38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9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9" name="Google Shape;269;p39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0" name="Google Shape;270;p39"/>
          <p:cNvSpPr txBox="1">
            <a:spLocks noGrp="1"/>
          </p:cNvSpPr>
          <p:nvPr>
            <p:ph type="body" idx="2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1" name="Google Shape;271;p39"/>
          <p:cNvSpPr txBox="1">
            <a:spLocks noGrp="1"/>
          </p:cNvSpPr>
          <p:nvPr>
            <p:ph type="body" idx="3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2" name="Google Shape;272;p39"/>
          <p:cNvSpPr txBox="1">
            <a:spLocks noGrp="1"/>
          </p:cNvSpPr>
          <p:nvPr>
            <p:ph type="body" idx="4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3" name="Google Shape;273;p39"/>
          <p:cNvSpPr txBox="1">
            <a:spLocks noGrp="1"/>
          </p:cNvSpPr>
          <p:nvPr>
            <p:ph type="body" idx="5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" name="Google Shape;274;p39"/>
          <p:cNvSpPr txBox="1">
            <a:spLocks noGrp="1"/>
          </p:cNvSpPr>
          <p:nvPr>
            <p:ph type="body" idx="6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5" name="Google Shape;275;p39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6" name="Google Shape;276;p39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77" name="Google Shape;277;p39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1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6" name="Google Shape;286;p41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87" name="Google Shape;287;p41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42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0" name="Google Shape;290;p42"/>
          <p:cNvSpPr txBox="1">
            <a:spLocks noGrp="1"/>
          </p:cNvSpPr>
          <p:nvPr>
            <p:ph type="subTitle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1" name="Google Shape;291;p42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2" name="Google Shape;292;p42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93" name="Google Shape;293;p42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3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6" name="Google Shape;296;p43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7" name="Google Shape;297;p43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8" name="Google Shape;298;p43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99" name="Google Shape;299;p43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4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2" name="Google Shape;302;p44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3" name="Google Shape;303;p44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4" name="Google Shape;304;p44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5" name="Google Shape;305;p44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06" name="Google Shape;306;p44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5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" name="Google Shape;309;p45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" name="Google Shape;310;p45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11" name="Google Shape;311;p45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6"/>
          <p:cNvSpPr txBox="1">
            <a:spLocks noGrp="1"/>
          </p:cNvSpPr>
          <p:nvPr>
            <p:ph type="subTitle" idx="1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" name="Google Shape;314;p46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" name="Google Shape;315;p46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16" name="Google Shape;316;p46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47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9" name="Google Shape;319;p47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0" name="Google Shape;320;p47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1" name="Google Shape;321;p47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2" name="Google Shape;322;p47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3" name="Google Shape;323;p47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24" name="Google Shape;324;p47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48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7" name="Google Shape;327;p48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8" name="Google Shape;328;p48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9" name="Google Shape;329;p48"/>
          <p:cNvSpPr txBox="1">
            <a:spLocks noGrp="1"/>
          </p:cNvSpPr>
          <p:nvPr>
            <p:ph type="body" idx="3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0" name="Google Shape;330;p48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1" name="Google Shape;331;p48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32" name="Google Shape;332;p48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49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5" name="Google Shape;335;p49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6" name="Google Shape;336;p49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7" name="Google Shape;337;p49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8" name="Google Shape;338;p49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9" name="Google Shape;339;p49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40" name="Google Shape;340;p49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0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3" name="Google Shape;343;p50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4" name="Google Shape;344;p50"/>
          <p:cNvSpPr txBox="1">
            <a:spLocks noGrp="1"/>
          </p:cNvSpPr>
          <p:nvPr>
            <p:ph type="body" idx="2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5" name="Google Shape;345;p50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6" name="Google Shape;346;p50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47" name="Google Shape;347;p50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1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0" name="Google Shape;350;p51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1" name="Google Shape;351;p51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2" name="Google Shape;352;p51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3" name="Google Shape;353;p51"/>
          <p:cNvSpPr txBox="1">
            <a:spLocks noGrp="1"/>
          </p:cNvSpPr>
          <p:nvPr>
            <p:ph type="body" idx="4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4" name="Google Shape;354;p51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5" name="Google Shape;355;p51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56" name="Google Shape;356;p51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52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9" name="Google Shape;359;p52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0" name="Google Shape;360;p52"/>
          <p:cNvSpPr txBox="1">
            <a:spLocks noGrp="1"/>
          </p:cNvSpPr>
          <p:nvPr>
            <p:ph type="body" idx="2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1" name="Google Shape;361;p52"/>
          <p:cNvSpPr txBox="1">
            <a:spLocks noGrp="1"/>
          </p:cNvSpPr>
          <p:nvPr>
            <p:ph type="body" idx="3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2" name="Google Shape;362;p52"/>
          <p:cNvSpPr txBox="1">
            <a:spLocks noGrp="1"/>
          </p:cNvSpPr>
          <p:nvPr>
            <p:ph type="body" idx="4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3" name="Google Shape;363;p52"/>
          <p:cNvSpPr txBox="1">
            <a:spLocks noGrp="1"/>
          </p:cNvSpPr>
          <p:nvPr>
            <p:ph type="body" idx="5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4" name="Google Shape;364;p52"/>
          <p:cNvSpPr txBox="1">
            <a:spLocks noGrp="1"/>
          </p:cNvSpPr>
          <p:nvPr>
            <p:ph type="body" idx="6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5" name="Google Shape;365;p52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6" name="Google Shape;366;p52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67" name="Google Shape;367;p52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54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6" name="Google Shape;376;p54"/>
          <p:cNvSpPr txBox="1">
            <a:spLocks noGrp="1"/>
          </p:cNvSpPr>
          <p:nvPr>
            <p:ph type="subTitle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7" name="Google Shape;377;p54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8" name="Google Shape;378;p54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79" name="Google Shape;379;p54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5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55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83" name="Google Shape;383;p55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56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6" name="Google Shape;386;p56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7" name="Google Shape;387;p56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8" name="Google Shape;388;p56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89" name="Google Shape;389;p56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57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2" name="Google Shape;392;p57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3" name="Google Shape;393;p57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4" name="Google Shape;394;p57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5" name="Google Shape;395;p57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96" name="Google Shape;396;p57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58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9" name="Google Shape;399;p58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0" name="Google Shape;400;p58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01" name="Google Shape;401;p58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59"/>
          <p:cNvSpPr txBox="1">
            <a:spLocks noGrp="1"/>
          </p:cNvSpPr>
          <p:nvPr>
            <p:ph type="subTitle" idx="1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4" name="Google Shape;404;p59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5" name="Google Shape;405;p59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06" name="Google Shape;406;p59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60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9" name="Google Shape;409;p60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0" name="Google Shape;410;p60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1" name="Google Shape;411;p60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2" name="Google Shape;412;p60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3" name="Google Shape;413;p60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14" name="Google Shape;414;p60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61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7" name="Google Shape;417;p61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8" name="Google Shape;418;p61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9" name="Google Shape;419;p61"/>
          <p:cNvSpPr txBox="1">
            <a:spLocks noGrp="1"/>
          </p:cNvSpPr>
          <p:nvPr>
            <p:ph type="body" idx="3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0" name="Google Shape;420;p61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1" name="Google Shape;421;p61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22" name="Google Shape;422;p61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62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5" name="Google Shape;425;p62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6" name="Google Shape;426;p62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7" name="Google Shape;427;p62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8" name="Google Shape;428;p62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9" name="Google Shape;429;p62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30" name="Google Shape;430;p62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63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3" name="Google Shape;433;p63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4" name="Google Shape;434;p63"/>
          <p:cNvSpPr txBox="1">
            <a:spLocks noGrp="1"/>
          </p:cNvSpPr>
          <p:nvPr>
            <p:ph type="body" idx="2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5" name="Google Shape;435;p63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6" name="Google Shape;436;p63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37" name="Google Shape;437;p63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64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0" name="Google Shape;440;p64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1" name="Google Shape;441;p64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2" name="Google Shape;442;p64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3" name="Google Shape;443;p64"/>
          <p:cNvSpPr txBox="1">
            <a:spLocks noGrp="1"/>
          </p:cNvSpPr>
          <p:nvPr>
            <p:ph type="body" idx="4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4" name="Google Shape;444;p64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5" name="Google Shape;445;p64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46" name="Google Shape;446;p64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65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9" name="Google Shape;449;p65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0" name="Google Shape;450;p65"/>
          <p:cNvSpPr txBox="1">
            <a:spLocks noGrp="1"/>
          </p:cNvSpPr>
          <p:nvPr>
            <p:ph type="body" idx="2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1" name="Google Shape;451;p65"/>
          <p:cNvSpPr txBox="1">
            <a:spLocks noGrp="1"/>
          </p:cNvSpPr>
          <p:nvPr>
            <p:ph type="body" idx="3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2" name="Google Shape;452;p65"/>
          <p:cNvSpPr txBox="1">
            <a:spLocks noGrp="1"/>
          </p:cNvSpPr>
          <p:nvPr>
            <p:ph type="body" idx="4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3" name="Google Shape;453;p65"/>
          <p:cNvSpPr txBox="1">
            <a:spLocks noGrp="1"/>
          </p:cNvSpPr>
          <p:nvPr>
            <p:ph type="body" idx="5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4" name="Google Shape;454;p65"/>
          <p:cNvSpPr txBox="1">
            <a:spLocks noGrp="1"/>
          </p:cNvSpPr>
          <p:nvPr>
            <p:ph type="body" idx="6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5" name="Google Shape;455;p65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6" name="Google Shape;456;p65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strike="noStrik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57" name="Google Shape;457;p65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>
            <a:spLocks noGrp="1"/>
          </p:cNvSpPr>
          <p:nvPr>
            <p:ph type="subTitle" idx="1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3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0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strike="noStrik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Google Shape;10;p1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7"/>
          <p:cNvSpPr txBox="1"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87" name="Google Shape;187;p27"/>
          <p:cNvSpPr txBox="1">
            <a:spLocks noGrp="1"/>
          </p:cNvSpPr>
          <p:nvPr>
            <p:ph type="body" idx="1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88" name="Google Shape;188;p27"/>
          <p:cNvSpPr txBox="1">
            <a:spLocks noGrp="1"/>
          </p:cNvSpPr>
          <p:nvPr>
            <p:ph type="body" idx="2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89" name="Google Shape;189;p27"/>
          <p:cNvSpPr txBox="1">
            <a:spLocks noGrp="1"/>
          </p:cNvSpPr>
          <p:nvPr>
            <p:ph type="body" idx="3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90" name="Google Shape;190;p27"/>
          <p:cNvSpPr txBox="1">
            <a:spLocks noGrp="1"/>
          </p:cNvSpPr>
          <p:nvPr>
            <p:ph type="body" idx="4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91" name="Google Shape;191;p27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92" name="Google Shape;192;p27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93" name="Google Shape;193;p27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0"/>
          <p:cNvSpPr txBox="1"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280" name="Google Shape;280;p4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281" name="Google Shape;281;p40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282" name="Google Shape;282;p40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283" name="Google Shape;283;p40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53"/>
          <p:cNvSpPr txBox="1"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370" name="Google Shape;370;p53"/>
          <p:cNvSpPr txBox="1"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371" name="Google Shape;371;p53"/>
          <p:cNvSpPr txBox="1"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372" name="Google Shape;372;p53"/>
          <p:cNvSpPr txBox="1"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73" name="Google Shape;373;p53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gufo.me/dict/medical_encyclopedia/&#1055;&#1099;&#1083;&#1100;%20/h" TargetMode="External"/><Relationship Id="rId2" Type="http://schemas.openxmlformats.org/officeDocument/2006/relationships/hyperlink" Target="https://www.domod.ru/city/info/news/stantsii_kontrolya_kachestva_vozdukha_v_domodedovo/" TargetMode="Externa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hyperlink" Target="https://vdomodedovo.info/novosti/4439-v-domodedovo-ustanovili-stanciyu-kontrolja-kachestva-vozduha.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66"/>
          <p:cNvSpPr txBox="1">
            <a:spLocks noGrp="1"/>
          </p:cNvSpPr>
          <p:nvPr>
            <p:ph type="title"/>
          </p:nvPr>
        </p:nvSpPr>
        <p:spPr>
          <a:xfrm>
            <a:off x="673200" y="1413000"/>
            <a:ext cx="8075012" cy="1546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3200" b="1" i="1" strike="noStrike" dirty="0">
                <a:solidFill>
                  <a:srgbClr val="17375E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strike="noStrike" dirty="0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br>
              <a:rPr lang="ru-RU" sz="3200" b="1" strike="noStrike" dirty="0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3200" b="1" strike="noStrike" dirty="0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3200" b="1" strike="noStrike" dirty="0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Изучение влияния автотранспорта </a:t>
            </a:r>
            <a:b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окружающую среду пришкольной территории </a:t>
            </a:r>
            <a:b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МАОУ Домодедовской гимназии № 5</a:t>
            </a:r>
            <a:r>
              <a:rPr lang="ru-RU" sz="27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7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strike="noStrik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ru-RU" sz="2000" b="0" strike="noStrik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endParaRPr sz="2000" b="0" strike="noStrike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463" name="Google Shape;463;p66"/>
          <p:cNvSpPr txBox="1">
            <a:spLocks noGrp="1"/>
          </p:cNvSpPr>
          <p:nvPr>
            <p:ph type="subTitle" idx="1"/>
          </p:nvPr>
        </p:nvSpPr>
        <p:spPr>
          <a:xfrm>
            <a:off x="3713584" y="5285919"/>
            <a:ext cx="5271805" cy="1331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buSzPts val="1800"/>
            </a:pPr>
            <a:r>
              <a:rPr lang="ru-RU" sz="1800" b="0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Выполнила: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ученица </a:t>
            </a:r>
            <a:r>
              <a:rPr lang="ru-RU" dirty="0" smtClean="0">
                <a:latin typeface="Times New Roman"/>
                <a:ea typeface="Times New Roman"/>
                <a:cs typeface="Times New Roman"/>
                <a:sym typeface="Times New Roman"/>
              </a:rPr>
              <a:t>10 Б</a:t>
            </a:r>
            <a:r>
              <a:rPr lang="ru-RU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класса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Раджабова Елизавета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Хабибулоевна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mbria"/>
              <a:buNone/>
            </a:pPr>
            <a:r>
              <a:rPr lang="ru-RU" dirty="0">
                <a:latin typeface="Cambria"/>
                <a:ea typeface="Cambria"/>
                <a:cs typeface="Cambria"/>
                <a:sym typeface="Cambria"/>
              </a:rPr>
              <a:t>Р</a:t>
            </a:r>
            <a:r>
              <a:rPr lang="ru-RU" sz="18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уководитель: Бузовкина Наталья Борисовна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p66"/>
          <p:cNvSpPr/>
          <p:nvPr/>
        </p:nvSpPr>
        <p:spPr>
          <a:xfrm>
            <a:off x="250920" y="240839"/>
            <a:ext cx="8734468" cy="1456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5" name="Google Shape;465;p66"/>
          <p:cNvCxnSpPr/>
          <p:nvPr/>
        </p:nvCxnSpPr>
        <p:spPr>
          <a:xfrm>
            <a:off x="133052" y="1757736"/>
            <a:ext cx="8641440" cy="360"/>
          </a:xfrm>
          <a:prstGeom prst="straightConnector1">
            <a:avLst/>
          </a:prstGeom>
          <a:noFill/>
          <a:ln w="44450" cap="flat" cmpd="sng">
            <a:solidFill>
              <a:srgbClr val="538CD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466" name="Google Shape;466;p66"/>
          <p:cNvGrpSpPr/>
          <p:nvPr/>
        </p:nvGrpSpPr>
        <p:grpSpPr>
          <a:xfrm>
            <a:off x="133052" y="4978909"/>
            <a:ext cx="8852336" cy="241992"/>
            <a:chOff x="133052" y="5283144"/>
            <a:chExt cx="8852336" cy="241992"/>
          </a:xfrm>
        </p:grpSpPr>
        <p:grpSp>
          <p:nvGrpSpPr>
            <p:cNvPr id="467" name="Google Shape;467;p66"/>
            <p:cNvGrpSpPr/>
            <p:nvPr/>
          </p:nvGrpSpPr>
          <p:grpSpPr>
            <a:xfrm>
              <a:off x="250920" y="5283144"/>
              <a:ext cx="8640360" cy="241992"/>
              <a:chOff x="250920" y="5283144"/>
              <a:chExt cx="8640360" cy="241992"/>
            </a:xfrm>
          </p:grpSpPr>
          <p:sp>
            <p:nvSpPr>
              <p:cNvPr id="468" name="Google Shape;468;p66"/>
              <p:cNvSpPr/>
              <p:nvPr/>
            </p:nvSpPr>
            <p:spPr>
              <a:xfrm>
                <a:off x="250920" y="5348160"/>
                <a:ext cx="8640360" cy="117000"/>
              </a:xfrm>
              <a:prstGeom prst="rect">
                <a:avLst/>
              </a:prstGeom>
              <a:solidFill>
                <a:srgbClr val="538CD5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9" name="Google Shape;469;p66"/>
              <p:cNvSpPr/>
              <p:nvPr/>
            </p:nvSpPr>
            <p:spPr>
              <a:xfrm rot="-8079000">
                <a:off x="4470480" y="5321880"/>
                <a:ext cx="17568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0" name="Google Shape;470;p66"/>
              <p:cNvSpPr/>
              <p:nvPr/>
            </p:nvSpPr>
            <p:spPr>
              <a:xfrm rot="-8079000">
                <a:off x="3394080" y="5321880"/>
                <a:ext cx="17568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1" name="Google Shape;471;p66"/>
              <p:cNvSpPr/>
              <p:nvPr/>
            </p:nvSpPr>
            <p:spPr>
              <a:xfrm rot="-8079000">
                <a:off x="5548320" y="5321880"/>
                <a:ext cx="17568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2" name="Google Shape;472;p66"/>
              <p:cNvSpPr/>
              <p:nvPr/>
            </p:nvSpPr>
            <p:spPr>
              <a:xfrm rot="-8079000">
                <a:off x="6624720" y="5321880"/>
                <a:ext cx="17568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3" name="Google Shape;473;p66"/>
              <p:cNvSpPr/>
              <p:nvPr/>
            </p:nvSpPr>
            <p:spPr>
              <a:xfrm rot="-8079000">
                <a:off x="7701120" y="5321880"/>
                <a:ext cx="17568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4" name="Google Shape;474;p66"/>
              <p:cNvSpPr/>
              <p:nvPr/>
            </p:nvSpPr>
            <p:spPr>
              <a:xfrm rot="-8079000">
                <a:off x="2316240" y="5326560"/>
                <a:ext cx="17568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5" name="Google Shape;475;p66"/>
              <p:cNvSpPr/>
              <p:nvPr/>
            </p:nvSpPr>
            <p:spPr>
              <a:xfrm rot="-8079000">
                <a:off x="1239840" y="5321880"/>
                <a:ext cx="17568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76" name="Google Shape;476;p66"/>
            <p:cNvSpPr/>
            <p:nvPr/>
          </p:nvSpPr>
          <p:spPr>
            <a:xfrm rot="-8079000">
              <a:off x="163800" y="5326560"/>
              <a:ext cx="175680" cy="15984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0000" tIns="35275" rIns="90000" bIns="35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7" name="Google Shape;477;p66"/>
            <p:cNvSpPr/>
            <p:nvPr/>
          </p:nvSpPr>
          <p:spPr>
            <a:xfrm rot="-8079000">
              <a:off x="8778960" y="5326560"/>
              <a:ext cx="175680" cy="15984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0000" tIns="35275" rIns="90000" bIns="35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FA0AC4E-5BAA-7A9B-AD46-DE6C82D516F0}"/>
              </a:ext>
            </a:extLst>
          </p:cNvPr>
          <p:cNvSpPr txBox="1"/>
          <p:nvPr/>
        </p:nvSpPr>
        <p:spPr>
          <a:xfrm>
            <a:off x="1105989" y="240840"/>
            <a:ext cx="69494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endParaRPr lang="ru-RU" sz="1600" b="1" dirty="0" smtClean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>
              <a:lnSpc>
                <a:spcPct val="150000"/>
              </a:lnSpc>
            </a:pP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Всероссийский конкурс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юных исследователей окружающей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среды имени Б.В. 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Всесвятского </a:t>
            </a:r>
            <a:endParaRPr lang="ru-RU" sz="1600" b="1" dirty="0" smtClean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algn="ctr">
              <a:lnSpc>
                <a:spcPct val="150000"/>
              </a:lnSpc>
            </a:pPr>
            <a:r>
              <a:rPr lang="ru-RU" sz="16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МАОУ </a:t>
            </a:r>
            <a:r>
              <a:rPr lang="ru-RU" sz="1600" b="1" dirty="0">
                <a:latin typeface="Times New Roman"/>
                <a:ea typeface="Times New Roman"/>
                <a:cs typeface="Times New Roman"/>
                <a:sym typeface="Times New Roman"/>
              </a:rPr>
              <a:t>Домодедовская гимназия № 5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824A7EE4-C74D-D624-107A-2620E118E26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59923" y="1220464"/>
            <a:ext cx="8171233" cy="4616132"/>
          </a:xfrm>
        </p:spPr>
        <p:txBody>
          <a:bodyPr/>
          <a:lstStyle/>
          <a:p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10. Чернышенко О. В. </a:t>
            </a:r>
            <a:r>
              <a:rPr lang="ru-RU" sz="14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Пылефильтрующая</a:t>
            </a:r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способность древесных растений. // Лесной вестник. – 2012. - №3. С. 7-10.</a:t>
            </a:r>
          </a:p>
          <a:p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11. Чернышенко О. В. </a:t>
            </a:r>
            <a:r>
              <a:rPr lang="ru-RU" sz="14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Поглотительная</a:t>
            </a:r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способность и </a:t>
            </a:r>
            <a:r>
              <a:rPr lang="ru-RU" sz="14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газоустойчивость</a:t>
            </a:r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древесных растений в условиях города. - М.: МГУЛ, 2001. – 120 с.</a:t>
            </a:r>
          </a:p>
          <a:p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12. Экологический мониторинг: Учебно-методическое пособие. изд. 3-е, </a:t>
            </a:r>
            <a:r>
              <a:rPr lang="ru-RU" sz="14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испр</a:t>
            </a:r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и доп. / Под ред. Т. Я. </a:t>
            </a:r>
            <a:r>
              <a:rPr lang="ru-RU" sz="14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Ашихминой</a:t>
            </a:r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М.: Академический Проект, 2006. - 416 с. </a:t>
            </a:r>
          </a:p>
          <a:p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13. Ярошенко А. Ю. Как вырастить лес: Методическое пособие.-М.: Гринпис </a:t>
            </a:r>
            <a:r>
              <a:rPr lang="ru-RU" sz="14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России,2004</a:t>
            </a:r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.- 40 с. </a:t>
            </a:r>
          </a:p>
          <a:p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14. Экология. 10-11 классы: учеб. для </a:t>
            </a:r>
            <a:r>
              <a:rPr lang="ru-RU" sz="14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</a:t>
            </a:r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организаций: базовый уровень/ М.В. Аргунова, Д. В. Моргун, Т. А. </a:t>
            </a:r>
            <a:r>
              <a:rPr lang="ru-RU" sz="14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Плюснина</a:t>
            </a:r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.- 3-е изд. -М.: Просвещение, 2021.- 143 с. </a:t>
            </a:r>
          </a:p>
          <a:p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– источники:</a:t>
            </a:r>
          </a:p>
          <a:p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15. Официальный сайт городского округа Домодедово  : [сайт] .-</a:t>
            </a:r>
            <a:r>
              <a:rPr lang="en-GB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URL:</a:t>
            </a:r>
            <a:r>
              <a:rPr lang="en-GB" sz="1400" b="1" i="0" u="sng" strike="noStrike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GB" sz="1400" b="1" i="0" u="sng" strike="noStrike" dirty="0" err="1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www.domod.ru</a:t>
            </a:r>
            <a:r>
              <a:rPr lang="en-GB" sz="1400" b="1" i="0" u="sng" strike="noStrike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/city/info/news/stantsii_kontrolya_kachestva_vozdukha_v_domodedovo/</a:t>
            </a:r>
            <a:r>
              <a:rPr lang="en-GB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дата обращения: 15.11.2024). - Текст : электронный.</a:t>
            </a:r>
          </a:p>
          <a:p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16. Пыль- Медицинская энциклопедия : [сайт] .-</a:t>
            </a:r>
            <a:r>
              <a:rPr lang="en-GB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URL:</a:t>
            </a:r>
            <a:r>
              <a:rPr lang="en-GB" sz="1400" b="1" i="0" u="sng" strike="noStrike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GB" sz="1400" b="1" i="0" u="sng" strike="noStrike" dirty="0" err="1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gufo.me</a:t>
            </a:r>
            <a:r>
              <a:rPr lang="en-GB" sz="1400" b="1" i="0" u="sng" strike="noStrike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/dict/</a:t>
            </a:r>
            <a:r>
              <a:rPr lang="en-GB" sz="1400" b="1" i="0" u="sng" strike="noStrike" dirty="0" err="1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medical_encyclopedia</a:t>
            </a:r>
            <a:r>
              <a:rPr lang="en-GB" sz="1400" b="1" i="0" u="sng" strike="noStrike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ru-RU" sz="1400" b="1" i="0" u="sng" strike="noStrike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Пыль</a:t>
            </a:r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(дата обращения: 28.11.2024). - Текст : электронный. </a:t>
            </a:r>
          </a:p>
          <a:p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17. Сайт городского округа Домодедово: [сайт] .-</a:t>
            </a:r>
            <a:r>
              <a:rPr lang="en-GB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URL: </a:t>
            </a:r>
            <a:r>
              <a:rPr lang="en-GB" sz="1400" b="1" i="0" u="sng" strike="noStrike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GB" sz="1400" b="1" i="0" u="sng" strike="noStrike" dirty="0" err="1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vdomodedovo.info</a:t>
            </a:r>
            <a:r>
              <a:rPr lang="en-GB" sz="1400" b="1" i="0" u="sng" strike="noStrike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en-GB" sz="1400" b="1" i="0" strike="noStrike" dirty="0" err="1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novosti</a:t>
            </a:r>
            <a:r>
              <a:rPr lang="en-GB" sz="1400" b="1" i="0" u="sng" strike="noStrike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en-GB" sz="1400" b="1" i="0" u="sng" strike="noStrike" dirty="0" err="1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4439-v-domodedovo</a:t>
            </a:r>
            <a:r>
              <a:rPr lang="en-GB" sz="1400" b="1" i="0" u="sng" strike="noStrike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-</a:t>
            </a:r>
            <a:r>
              <a:rPr lang="en-GB" sz="1400" b="1" i="0" u="sng" strike="noStrike" dirty="0" err="1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ustanovili-stanciyu</a:t>
            </a:r>
            <a:r>
              <a:rPr lang="en-GB" sz="1400" b="1" i="0" u="sng" strike="noStrike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-</a:t>
            </a:r>
            <a:r>
              <a:rPr lang="en-GB" sz="1400" b="1" i="0" u="sng" strike="noStrike" dirty="0" err="1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kontrolja-kachestva</a:t>
            </a:r>
            <a:r>
              <a:rPr lang="en-GB" sz="1400" b="1" i="0" u="sng" strike="noStrike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-</a:t>
            </a:r>
            <a:r>
              <a:rPr lang="en-GB" sz="1400" b="1" i="0" u="sng" strike="noStrike" dirty="0" err="1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vozduha.html</a:t>
            </a:r>
            <a:r>
              <a:rPr lang="en-GB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дата обращения: 15.11.2024). - Текст : электронный.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Google Shape;637;p73">
            <a:extLst>
              <a:ext uri="{FF2B5EF4-FFF2-40B4-BE49-F238E27FC236}">
                <a16:creationId xmlns="" xmlns:a16="http://schemas.microsoft.com/office/drawing/2014/main" id="{FC5AE0CA-1A31-620F-F978-B20A8AE20BE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7400" y="760321"/>
            <a:ext cx="8808840" cy="26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636;p73">
            <a:extLst>
              <a:ext uri="{FF2B5EF4-FFF2-40B4-BE49-F238E27FC236}">
                <a16:creationId xmlns="" xmlns:a16="http://schemas.microsoft.com/office/drawing/2014/main" id="{9F38EC09-E5ED-6E21-07F0-83F957B3A9FF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685800" y="6464880"/>
            <a:ext cx="7274520" cy="21564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634;p73">
            <a:extLst>
              <a:ext uri="{FF2B5EF4-FFF2-40B4-BE49-F238E27FC236}">
                <a16:creationId xmlns="" xmlns:a16="http://schemas.microsoft.com/office/drawing/2014/main" id="{E2A354E0-CBCF-A9B1-AD94-93F9908A8BD7}"/>
              </a:ext>
            </a:extLst>
          </p:cNvPr>
          <p:cNvSpPr txBox="1">
            <a:spLocks/>
          </p:cNvSpPr>
          <p:nvPr/>
        </p:nvSpPr>
        <p:spPr>
          <a:xfrm>
            <a:off x="467640" y="274680"/>
            <a:ext cx="8218800" cy="7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600"/>
              <a:buFont typeface="Times New Roman"/>
              <a:buNone/>
            </a:pPr>
            <a:r>
              <a:rPr lang="ru-RU" sz="1600" b="1" dirty="0">
                <a:latin typeface="Times New Roman"/>
                <a:ea typeface="Times New Roman"/>
                <a:cs typeface="Times New Roman"/>
                <a:sym typeface="Times New Roman"/>
              </a:rPr>
              <a:t>Список литературы:</a:t>
            </a:r>
            <a:endParaRPr lang="ru-RU" sz="16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259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74"/>
          <p:cNvSpPr txBox="1">
            <a:spLocks noGrp="1"/>
          </p:cNvSpPr>
          <p:nvPr>
            <p:ph type="title"/>
          </p:nvPr>
        </p:nvSpPr>
        <p:spPr>
          <a:xfrm>
            <a:off x="673200" y="1608120"/>
            <a:ext cx="7772040" cy="287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E570C"/>
              </a:buClr>
              <a:buSzPts val="4400"/>
              <a:buFont typeface="Times New Roman"/>
              <a:buNone/>
            </a:pPr>
            <a:r>
              <a:rPr lang="ru-RU" sz="4400" b="1" strike="noStrike">
                <a:solidFill>
                  <a:srgbClr val="EE570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Спасибо за внимание!</a:t>
            </a:r>
            <a:endParaRPr sz="440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46" name="Google Shape;646;p74"/>
          <p:cNvCxnSpPr/>
          <p:nvPr/>
        </p:nvCxnSpPr>
        <p:spPr>
          <a:xfrm>
            <a:off x="250560" y="1107720"/>
            <a:ext cx="8642880" cy="360"/>
          </a:xfrm>
          <a:prstGeom prst="straightConnector1">
            <a:avLst/>
          </a:prstGeom>
          <a:noFill/>
          <a:ln w="44450" cap="flat" cmpd="sng">
            <a:solidFill>
              <a:srgbClr val="538CD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647" name="Google Shape;647;p74"/>
          <p:cNvGrpSpPr/>
          <p:nvPr/>
        </p:nvGrpSpPr>
        <p:grpSpPr>
          <a:xfrm>
            <a:off x="133052" y="5283144"/>
            <a:ext cx="8852336" cy="241992"/>
            <a:chOff x="133052" y="5283144"/>
            <a:chExt cx="8852336" cy="241992"/>
          </a:xfrm>
        </p:grpSpPr>
        <p:grpSp>
          <p:nvGrpSpPr>
            <p:cNvPr id="648" name="Google Shape;648;p74"/>
            <p:cNvGrpSpPr/>
            <p:nvPr/>
          </p:nvGrpSpPr>
          <p:grpSpPr>
            <a:xfrm>
              <a:off x="250920" y="5283144"/>
              <a:ext cx="8640360" cy="241992"/>
              <a:chOff x="250920" y="5283144"/>
              <a:chExt cx="8640360" cy="241992"/>
            </a:xfrm>
          </p:grpSpPr>
          <p:sp>
            <p:nvSpPr>
              <p:cNvPr id="649" name="Google Shape;649;p74"/>
              <p:cNvSpPr/>
              <p:nvPr/>
            </p:nvSpPr>
            <p:spPr>
              <a:xfrm>
                <a:off x="250920" y="5348160"/>
                <a:ext cx="8640360" cy="117000"/>
              </a:xfrm>
              <a:prstGeom prst="rect">
                <a:avLst/>
              </a:prstGeom>
              <a:solidFill>
                <a:srgbClr val="538CD5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0" name="Google Shape;650;p74"/>
              <p:cNvSpPr/>
              <p:nvPr/>
            </p:nvSpPr>
            <p:spPr>
              <a:xfrm rot="-8079000">
                <a:off x="4470480" y="5321880"/>
                <a:ext cx="17568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1" name="Google Shape;651;p74"/>
              <p:cNvSpPr/>
              <p:nvPr/>
            </p:nvSpPr>
            <p:spPr>
              <a:xfrm rot="-8079000">
                <a:off x="3394080" y="5321880"/>
                <a:ext cx="17568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2" name="Google Shape;652;p74"/>
              <p:cNvSpPr/>
              <p:nvPr/>
            </p:nvSpPr>
            <p:spPr>
              <a:xfrm rot="-8079000">
                <a:off x="5548320" y="5321880"/>
                <a:ext cx="17568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3" name="Google Shape;653;p74"/>
              <p:cNvSpPr/>
              <p:nvPr/>
            </p:nvSpPr>
            <p:spPr>
              <a:xfrm rot="-8079000">
                <a:off x="6624720" y="5321880"/>
                <a:ext cx="17568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4" name="Google Shape;654;p74"/>
              <p:cNvSpPr/>
              <p:nvPr/>
            </p:nvSpPr>
            <p:spPr>
              <a:xfrm rot="-8079000">
                <a:off x="7701120" y="5321880"/>
                <a:ext cx="17568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5" name="Google Shape;655;p74"/>
              <p:cNvSpPr/>
              <p:nvPr/>
            </p:nvSpPr>
            <p:spPr>
              <a:xfrm rot="-8079000">
                <a:off x="2316240" y="5326560"/>
                <a:ext cx="17568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6" name="Google Shape;656;p74"/>
              <p:cNvSpPr/>
              <p:nvPr/>
            </p:nvSpPr>
            <p:spPr>
              <a:xfrm rot="-8079000">
                <a:off x="1239840" y="5321880"/>
                <a:ext cx="17568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57" name="Google Shape;657;p74"/>
            <p:cNvSpPr/>
            <p:nvPr/>
          </p:nvSpPr>
          <p:spPr>
            <a:xfrm rot="-8079000">
              <a:off x="163800" y="5326560"/>
              <a:ext cx="175680" cy="15984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0000" tIns="35275" rIns="90000" bIns="35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8" name="Google Shape;658;p74"/>
            <p:cNvSpPr/>
            <p:nvPr/>
          </p:nvSpPr>
          <p:spPr>
            <a:xfrm rot="-8079000">
              <a:off x="8778960" y="5326560"/>
              <a:ext cx="175680" cy="15984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0000" tIns="35275" rIns="90000" bIns="35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59" name="Google Shape;659;p74"/>
          <p:cNvSpPr/>
          <p:nvPr/>
        </p:nvSpPr>
        <p:spPr>
          <a:xfrm>
            <a:off x="250920" y="260280"/>
            <a:ext cx="8616600" cy="584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0" name="Google Shape;660;p74" descr="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31180" y="3909060"/>
            <a:ext cx="1078384" cy="1156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535;p68">
            <a:extLst>
              <a:ext uri="{FF2B5EF4-FFF2-40B4-BE49-F238E27FC236}">
                <a16:creationId xmlns="" xmlns:a16="http://schemas.microsoft.com/office/drawing/2014/main" id="{258F3E61-730B-2631-AD30-2FB5A681C79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31148" y="1266983"/>
            <a:ext cx="1707184" cy="11714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67"/>
          <p:cNvSpPr txBox="1">
            <a:spLocks noGrp="1"/>
          </p:cNvSpPr>
          <p:nvPr>
            <p:ph type="title"/>
          </p:nvPr>
        </p:nvSpPr>
        <p:spPr>
          <a:xfrm>
            <a:off x="111067" y="114452"/>
            <a:ext cx="8973295" cy="1142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90000"/>
          </a:bodyPr>
          <a:lstStyle/>
          <a:p>
            <a:pPr algn="ctr">
              <a:buSzPct val="100000"/>
            </a:pPr>
            <a:r>
              <a:rPr lang="ru-RU" sz="2200" b="1" strike="noStrik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700" b="1" strike="noStrik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Цель работы: </a:t>
            </a:r>
            <a:r>
              <a:rPr lang="ru-RU" sz="2200" b="1" strike="noStrike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NSimSun" panose="02010609030101010101" pitchFamily="49" charset="-122"/>
                <a:cs typeface="Arial" panose="020B0604020202020204" pitchFamily="34" charset="0"/>
                <a:sym typeface="Times New Roman"/>
              </a:rPr>
              <a:t>п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ровести оценку загрязнения окружающей среды пришкольной          территории, вызванную автомобильным транспортом.</a:t>
            </a:r>
            <a:b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200" b="1" kern="100" dirty="0">
                <a:effectLst/>
                <a:latin typeface="Liberation Serif"/>
                <a:ea typeface="NSimSun" panose="02010609030101010101" pitchFamily="49" charset="-122"/>
                <a:cs typeface="Arial" panose="020B0604020202020204" pitchFamily="34" charset="0"/>
              </a:rPr>
              <a:t/>
            </a:r>
            <a:br>
              <a:rPr lang="ru-RU" sz="2200" b="1" kern="100" dirty="0">
                <a:effectLst/>
                <a:latin typeface="Liberation Serif"/>
                <a:ea typeface="NSimSun" panose="02010609030101010101" pitchFamily="49" charset="-122"/>
                <a:cs typeface="Arial" panose="020B0604020202020204" pitchFamily="34" charset="0"/>
              </a:rPr>
            </a:br>
            <a:r>
              <a:rPr lang="ru-RU" sz="27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7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700" b="1" strike="noStrik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Задачи: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sz="4200" b="0" strike="noStrike" dirty="0">
              <a:solidFill>
                <a:schemeClr val="tx1">
                  <a:lumMod val="95000"/>
                  <a:lumOff val="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4" name="Google Shape;484;p6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9080" y="6426360"/>
            <a:ext cx="6651360" cy="18396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85" name="Google Shape;485;p67"/>
          <p:cNvGrpSpPr/>
          <p:nvPr/>
        </p:nvGrpSpPr>
        <p:grpSpPr>
          <a:xfrm>
            <a:off x="0" y="1168650"/>
            <a:ext cx="8996831" cy="209105"/>
            <a:chOff x="152640" y="1413000"/>
            <a:chExt cx="8775360" cy="194040"/>
          </a:xfrm>
        </p:grpSpPr>
        <p:grpSp>
          <p:nvGrpSpPr>
            <p:cNvPr id="486" name="Google Shape;486;p67"/>
            <p:cNvGrpSpPr/>
            <p:nvPr/>
          </p:nvGrpSpPr>
          <p:grpSpPr>
            <a:xfrm>
              <a:off x="232200" y="1413000"/>
              <a:ext cx="8640361" cy="194040"/>
              <a:chOff x="232200" y="1413000"/>
              <a:chExt cx="8640361" cy="194040"/>
            </a:xfrm>
          </p:grpSpPr>
          <p:sp>
            <p:nvSpPr>
              <p:cNvPr id="487" name="Google Shape;487;p67"/>
              <p:cNvSpPr/>
              <p:nvPr/>
            </p:nvSpPr>
            <p:spPr>
              <a:xfrm>
                <a:off x="232200" y="1450076"/>
                <a:ext cx="8640361" cy="125999"/>
              </a:xfrm>
              <a:prstGeom prst="rect">
                <a:avLst/>
              </a:prstGeom>
              <a:solidFill>
                <a:srgbClr val="558ED5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8" name="Google Shape;488;p67"/>
              <p:cNvSpPr/>
              <p:nvPr/>
            </p:nvSpPr>
            <p:spPr>
              <a:xfrm rot="-8079000">
                <a:off x="4445280" y="1427400"/>
                <a:ext cx="18864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9" name="Google Shape;489;p67"/>
              <p:cNvSpPr/>
              <p:nvPr/>
            </p:nvSpPr>
            <p:spPr>
              <a:xfrm rot="-8079000">
                <a:off x="3368880" y="1427400"/>
                <a:ext cx="18864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0" name="Google Shape;490;p67"/>
              <p:cNvSpPr/>
              <p:nvPr/>
            </p:nvSpPr>
            <p:spPr>
              <a:xfrm rot="-8079000">
                <a:off x="5523120" y="1427400"/>
                <a:ext cx="18864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1" name="Google Shape;491;p67"/>
              <p:cNvSpPr/>
              <p:nvPr/>
            </p:nvSpPr>
            <p:spPr>
              <a:xfrm rot="-8079000">
                <a:off x="6599520" y="1427400"/>
                <a:ext cx="18864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2" name="Google Shape;492;p67"/>
              <p:cNvSpPr/>
              <p:nvPr/>
            </p:nvSpPr>
            <p:spPr>
              <a:xfrm rot="-8079000">
                <a:off x="7675920" y="1427400"/>
                <a:ext cx="18864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3" name="Google Shape;493;p67"/>
              <p:cNvSpPr/>
              <p:nvPr/>
            </p:nvSpPr>
            <p:spPr>
              <a:xfrm rot="-8079000">
                <a:off x="2291040" y="1432800"/>
                <a:ext cx="18864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4" name="Google Shape;494;p67"/>
              <p:cNvSpPr/>
              <p:nvPr/>
            </p:nvSpPr>
            <p:spPr>
              <a:xfrm rot="-8079000">
                <a:off x="1214640" y="1427400"/>
                <a:ext cx="18864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95" name="Google Shape;495;p67"/>
            <p:cNvSpPr/>
            <p:nvPr/>
          </p:nvSpPr>
          <p:spPr>
            <a:xfrm rot="-8079000">
              <a:off x="138240" y="1432800"/>
              <a:ext cx="188640" cy="15984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0000" tIns="35275" rIns="90000" bIns="35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6" name="Google Shape;496;p67"/>
            <p:cNvSpPr/>
            <p:nvPr/>
          </p:nvSpPr>
          <p:spPr>
            <a:xfrm rot="-8079000">
              <a:off x="8753760" y="1432800"/>
              <a:ext cx="188640" cy="15984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0000" tIns="35275" rIns="90000" bIns="35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97" name="Google Shape;497;p67"/>
          <p:cNvGrpSpPr/>
          <p:nvPr/>
        </p:nvGrpSpPr>
        <p:grpSpPr>
          <a:xfrm>
            <a:off x="-5537933" y="1017247"/>
            <a:ext cx="14323103" cy="6621495"/>
            <a:chOff x="-5561296" y="-851411"/>
            <a:chExt cx="14323103" cy="6621495"/>
          </a:xfrm>
        </p:grpSpPr>
        <p:sp>
          <p:nvSpPr>
            <p:cNvPr id="498" name="Google Shape;498;p67"/>
            <p:cNvSpPr/>
            <p:nvPr/>
          </p:nvSpPr>
          <p:spPr>
            <a:xfrm>
              <a:off x="-5561296" y="-851411"/>
              <a:ext cx="6621495" cy="6621495"/>
            </a:xfrm>
            <a:prstGeom prst="blockArc">
              <a:avLst>
                <a:gd name="adj1" fmla="val 18900000"/>
                <a:gd name="adj2" fmla="val 2700000"/>
                <a:gd name="adj3" fmla="val 326"/>
              </a:avLst>
            </a:prstGeom>
            <a:noFill/>
            <a:ln w="25400" cap="flat" cmpd="sng">
              <a:solidFill>
                <a:srgbClr val="3B6495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67"/>
            <p:cNvSpPr/>
            <p:nvPr/>
          </p:nvSpPr>
          <p:spPr>
            <a:xfrm>
              <a:off x="532200" y="298597"/>
              <a:ext cx="8229607" cy="557672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67"/>
            <p:cNvSpPr txBox="1"/>
            <p:nvPr/>
          </p:nvSpPr>
          <p:spPr>
            <a:xfrm>
              <a:off x="532200" y="298597"/>
              <a:ext cx="8229607" cy="5576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88175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Times New Roman"/>
                <a:buNone/>
              </a:pPr>
              <a:endParaRPr sz="2000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501" name="Google Shape;501;p67"/>
            <p:cNvSpPr/>
            <p:nvPr/>
          </p:nvSpPr>
          <p:spPr>
            <a:xfrm>
              <a:off x="188297" y="226588"/>
              <a:ext cx="534255" cy="609457"/>
            </a:xfrm>
            <a:prstGeom prst="ellipse">
              <a:avLst/>
            </a:prstGeom>
            <a:solidFill>
              <a:schemeClr val="lt1"/>
            </a:solidFill>
            <a:ln w="25400" cap="flat" cmpd="sng">
              <a:solidFill>
                <a:schemeClr val="accen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67"/>
            <p:cNvSpPr/>
            <p:nvPr/>
          </p:nvSpPr>
          <p:spPr>
            <a:xfrm>
              <a:off x="938577" y="1159800"/>
              <a:ext cx="7720196" cy="754568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67"/>
            <p:cNvSpPr txBox="1"/>
            <p:nvPr/>
          </p:nvSpPr>
          <p:spPr>
            <a:xfrm>
              <a:off x="938577" y="1159800"/>
              <a:ext cx="7720196" cy="7545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88175" tIns="50800" rIns="50800" bIns="508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Times New Roman"/>
                <a:buNone/>
              </a:pPr>
              <a:endParaRPr sz="2000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504" name="Google Shape;504;p67"/>
            <p:cNvSpPr/>
            <p:nvPr/>
          </p:nvSpPr>
          <p:spPr>
            <a:xfrm>
              <a:off x="578538" y="1226144"/>
              <a:ext cx="651379" cy="621880"/>
            </a:xfrm>
            <a:prstGeom prst="ellipse">
              <a:avLst/>
            </a:prstGeom>
            <a:solidFill>
              <a:schemeClr val="lt1"/>
            </a:solidFill>
            <a:ln w="25400" cap="flat" cmpd="sng">
              <a:solidFill>
                <a:schemeClr val="accen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67"/>
            <p:cNvSpPr/>
            <p:nvPr/>
          </p:nvSpPr>
          <p:spPr>
            <a:xfrm>
              <a:off x="1039491" y="2109789"/>
              <a:ext cx="7653631" cy="699093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67"/>
            <p:cNvSpPr txBox="1"/>
            <p:nvPr/>
          </p:nvSpPr>
          <p:spPr>
            <a:xfrm>
              <a:off x="1039491" y="2109789"/>
              <a:ext cx="7653631" cy="6990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88175" tIns="50800" rIns="50800" bIns="50800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lt1"/>
                </a:buClr>
                <a:buSzPts val="2000"/>
              </a:pPr>
              <a:endParaRPr lang="ru-RU" sz="1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NSimSun" panose="02010609030101010101" pitchFamily="49" charset="-122"/>
                <a:cs typeface="Arial" panose="020B0604020202020204" pitchFamily="34" charset="0"/>
              </a:endParaRPr>
            </a:p>
            <a:p>
              <a:pPr algn="ctr">
                <a:lnSpc>
                  <a:spcPct val="90000"/>
                </a:lnSpc>
                <a:buClr>
                  <a:schemeClr val="lt1"/>
                </a:buClr>
                <a:buSzPts val="2000"/>
              </a:pPr>
              <a:r>
                <a:rPr lang="ru-RU" sz="1800" kern="100" dirty="0">
                  <a:solidFill>
                    <a:schemeClr val="bg1"/>
                  </a:solidFill>
                  <a:latin typeface="Times New Roman" panose="02020603050405020304" pitchFamily="18" charset="0"/>
                  <a:ea typeface="NSimSun" panose="02010609030101010101" pitchFamily="49" charset="-122"/>
                  <a:cs typeface="Arial" panose="020B0604020202020204" pitchFamily="34" charset="0"/>
                </a:rPr>
                <a:t>Рассчитать интенсивность движения и загрязнение дороги на </a:t>
              </a:r>
            </a:p>
            <a:p>
              <a:pPr algn="ctr">
                <a:lnSpc>
                  <a:spcPct val="90000"/>
                </a:lnSpc>
                <a:buClr>
                  <a:schemeClr val="lt1"/>
                </a:buClr>
                <a:buSzPts val="2000"/>
              </a:pPr>
              <a:r>
                <a:rPr lang="ru-RU" sz="1800" kern="100" dirty="0">
                  <a:solidFill>
                    <a:schemeClr val="bg1"/>
                  </a:solidFill>
                  <a:latin typeface="Times New Roman" panose="02020603050405020304" pitchFamily="18" charset="0"/>
                  <a:ea typeface="NSimSun" panose="02010609030101010101" pitchFamily="49" charset="-122"/>
                  <a:cs typeface="Arial" panose="020B0604020202020204" pitchFamily="34" charset="0"/>
                </a:rPr>
                <a:t>ул. Каширское шоссе г. Домодедово.</a:t>
              </a:r>
              <a:endParaRPr lang="ru-RU" sz="1800" kern="100" dirty="0">
                <a:solidFill>
                  <a:schemeClr val="bg1"/>
                </a:solidFill>
                <a:effectLst/>
                <a:latin typeface="Liberation Serif"/>
                <a:ea typeface="NSimSun" panose="02010609030101010101" pitchFamily="49" charset="-122"/>
                <a:cs typeface="Arial" panose="020B0604020202020204" pitchFamily="34" charset="0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Times New Roman"/>
                <a:buNone/>
              </a:pPr>
              <a:endParaRPr lang="ru-RU" sz="2000" b="0" i="0" u="none" strike="noStrike" cap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507" name="Google Shape;507;p67"/>
            <p:cNvSpPr/>
            <p:nvPr/>
          </p:nvSpPr>
          <p:spPr>
            <a:xfrm>
              <a:off x="722554" y="2109787"/>
              <a:ext cx="633873" cy="699097"/>
            </a:xfrm>
            <a:prstGeom prst="ellipse">
              <a:avLst/>
            </a:prstGeom>
            <a:solidFill>
              <a:schemeClr val="lt1"/>
            </a:solidFill>
            <a:ln w="25400" cap="flat" cmpd="sng">
              <a:solidFill>
                <a:schemeClr val="accen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67"/>
            <p:cNvSpPr/>
            <p:nvPr/>
          </p:nvSpPr>
          <p:spPr>
            <a:xfrm>
              <a:off x="904228" y="2973883"/>
              <a:ext cx="7788894" cy="815407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67"/>
            <p:cNvSpPr txBox="1"/>
            <p:nvPr/>
          </p:nvSpPr>
          <p:spPr>
            <a:xfrm>
              <a:off x="904228" y="2973883"/>
              <a:ext cx="7788894" cy="8154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88175" tIns="50800" rIns="50800" bIns="50800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lt1"/>
                </a:buClr>
                <a:buSzPts val="2000"/>
              </a:pPr>
              <a:r>
                <a:rPr lang="ru-RU" sz="1800" kern="100" dirty="0">
                  <a:solidFill>
                    <a:schemeClr val="bg1"/>
                  </a:solidFill>
                  <a:latin typeface="Times New Roman" panose="02020603050405020304" pitchFamily="18" charset="0"/>
                  <a:ea typeface="NSimSun" panose="02010609030101010101" pitchFamily="49" charset="-122"/>
                  <a:cs typeface="Arial" panose="020B0604020202020204" pitchFamily="34" charset="0"/>
                </a:rPr>
                <a:t>Оценить состояние воздуха с помощью биоиндикации: методом лихеноиндикации.</a:t>
              </a:r>
              <a:endParaRPr lang="ru-RU" sz="1800" kern="100" dirty="0">
                <a:solidFill>
                  <a:schemeClr val="bg1"/>
                </a:solidFill>
                <a:effectLst/>
                <a:latin typeface="Liberation Serif"/>
                <a:ea typeface="NSimSun" panose="02010609030101010101" pitchFamily="49" charset="-122"/>
                <a:cs typeface="Arial" panose="020B0604020202020204" pitchFamily="34" charset="0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Times New Roman"/>
                <a:buNone/>
              </a:pPr>
              <a:endParaRPr dirty="0"/>
            </a:p>
          </p:txBody>
        </p:sp>
        <p:sp>
          <p:nvSpPr>
            <p:cNvPr id="510" name="Google Shape;510;p67"/>
            <p:cNvSpPr/>
            <p:nvPr/>
          </p:nvSpPr>
          <p:spPr>
            <a:xfrm>
              <a:off x="581844" y="3045891"/>
              <a:ext cx="644767" cy="671390"/>
            </a:xfrm>
            <a:prstGeom prst="ellipse">
              <a:avLst/>
            </a:prstGeom>
            <a:solidFill>
              <a:schemeClr val="lt1"/>
            </a:solidFill>
            <a:ln w="25400" cap="flat" cmpd="sng">
              <a:solidFill>
                <a:schemeClr val="accen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CDB61F-6BE8-AE3A-8199-3CE38F41C6ED}"/>
              </a:ext>
            </a:extLst>
          </p:cNvPr>
          <p:cNvSpPr txBox="1"/>
          <p:nvPr/>
        </p:nvSpPr>
        <p:spPr>
          <a:xfrm>
            <a:off x="745915" y="2223055"/>
            <a:ext cx="82987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Aft>
                <a:spcPts val="700"/>
              </a:spcAft>
              <a:tabLst>
                <a:tab pos="457200" algn="l"/>
              </a:tabLst>
            </a:pPr>
            <a:r>
              <a:rPr lang="ru-RU" sz="20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NSimSun" panose="02010609030101010101" pitchFamily="49" charset="-122"/>
                <a:cs typeface="Arial" panose="020B0604020202020204" pitchFamily="34" charset="0"/>
              </a:rPr>
              <a:t>Изучить </a:t>
            </a:r>
            <a:r>
              <a:rPr lang="ru-RU" sz="20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NSimSun" panose="02010609030101010101" pitchFamily="49" charset="-122"/>
                <a:cs typeface="Times New Roman" panose="02020603050405020304" pitchFamily="18" charset="0"/>
              </a:rPr>
              <a:t>транспортную систему г. Домодедово.</a:t>
            </a:r>
            <a:endParaRPr lang="ru-RU" sz="20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NSimSun" panose="02010609030101010101" pitchFamily="49" charset="-122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5248788-0D29-6D21-EC2F-2537BE06D67E}"/>
              </a:ext>
            </a:extLst>
          </p:cNvPr>
          <p:cNvSpPr txBox="1"/>
          <p:nvPr/>
        </p:nvSpPr>
        <p:spPr>
          <a:xfrm rot="10800000" flipV="1">
            <a:off x="1397293" y="3004658"/>
            <a:ext cx="700079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NSimSun" panose="02010609030101010101" pitchFamily="49" charset="-122"/>
                <a:cs typeface="Times New Roman" panose="02020603050405020304" pitchFamily="18" charset="0"/>
              </a:rPr>
              <a:t>Изучить влияние выбросов автотранспорта на окружающую среду и живые организмы.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70"/>
          <p:cNvSpPr txBox="1">
            <a:spLocks noGrp="1"/>
          </p:cNvSpPr>
          <p:nvPr>
            <p:ph type="title" idx="4294967295"/>
          </p:nvPr>
        </p:nvSpPr>
        <p:spPr>
          <a:xfrm>
            <a:off x="1820091" y="307910"/>
            <a:ext cx="5286104" cy="745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/>
            <a:r>
              <a:rPr lang="ru-RU" sz="2400" b="0" i="0" u="none" strike="noStrike" cap="none" dirty="0"/>
              <a:t/>
            </a:r>
            <a:br>
              <a:rPr lang="ru-RU" sz="2400" b="0" i="0" u="none" strike="noStrike" cap="none" dirty="0"/>
            </a:br>
            <a:r>
              <a:rPr lang="ru-RU" sz="2400" b="0" i="0" u="none" strike="noStrike" cap="none" dirty="0"/>
              <a:t/>
            </a:r>
            <a:br>
              <a:rPr lang="ru-RU" sz="2400" b="0" i="0" u="none" strike="noStrike" cap="none" dirty="0"/>
            </a:b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Учет автомобильного транспорта на ул. Каширское шоссе г. Домодедово за 1 час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0" i="0" u="none" strike="noStrike" cap="none" dirty="0"/>
              <a:t/>
            </a:r>
            <a:br>
              <a:rPr lang="ru-RU" sz="2400" b="0" i="0" u="none" strike="noStrike" cap="none" dirty="0"/>
            </a:b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67" name="Google Shape;567;p70"/>
          <p:cNvGrpSpPr/>
          <p:nvPr/>
        </p:nvGrpSpPr>
        <p:grpSpPr>
          <a:xfrm>
            <a:off x="142781" y="1012925"/>
            <a:ext cx="8858437" cy="246346"/>
            <a:chOff x="174642" y="976087"/>
            <a:chExt cx="8858437" cy="246346"/>
          </a:xfrm>
        </p:grpSpPr>
        <p:grpSp>
          <p:nvGrpSpPr>
            <p:cNvPr id="568" name="Google Shape;568;p70"/>
            <p:cNvGrpSpPr/>
            <p:nvPr/>
          </p:nvGrpSpPr>
          <p:grpSpPr>
            <a:xfrm>
              <a:off x="294840" y="976087"/>
              <a:ext cx="8642160" cy="246346"/>
              <a:chOff x="294840" y="976087"/>
              <a:chExt cx="8642160" cy="246346"/>
            </a:xfrm>
          </p:grpSpPr>
          <p:sp>
            <p:nvSpPr>
              <p:cNvPr id="569" name="Google Shape;569;p70"/>
              <p:cNvSpPr/>
              <p:nvPr/>
            </p:nvSpPr>
            <p:spPr>
              <a:xfrm>
                <a:off x="294840" y="1041120"/>
                <a:ext cx="8642160" cy="121680"/>
              </a:xfrm>
              <a:prstGeom prst="rect">
                <a:avLst/>
              </a:prstGeom>
              <a:solidFill>
                <a:srgbClr val="538CD5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0" name="Google Shape;570;p70"/>
              <p:cNvSpPr/>
              <p:nvPr/>
            </p:nvSpPr>
            <p:spPr>
              <a:xfrm rot="-8079000">
                <a:off x="451296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1" name="Google Shape;571;p70"/>
              <p:cNvSpPr/>
              <p:nvPr/>
            </p:nvSpPr>
            <p:spPr>
              <a:xfrm rot="-8079000">
                <a:off x="343476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2" name="Google Shape;572;p70"/>
              <p:cNvSpPr/>
              <p:nvPr/>
            </p:nvSpPr>
            <p:spPr>
              <a:xfrm rot="-8079000">
                <a:off x="558900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3" name="Google Shape;573;p70"/>
              <p:cNvSpPr/>
              <p:nvPr/>
            </p:nvSpPr>
            <p:spPr>
              <a:xfrm rot="-8079000">
                <a:off x="666720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4" name="Google Shape;574;p70"/>
              <p:cNvSpPr/>
              <p:nvPr/>
            </p:nvSpPr>
            <p:spPr>
              <a:xfrm rot="-8079000">
                <a:off x="774324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5" name="Google Shape;575;p70"/>
              <p:cNvSpPr/>
              <p:nvPr/>
            </p:nvSpPr>
            <p:spPr>
              <a:xfrm rot="-8079000">
                <a:off x="2358720" y="102168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6" name="Google Shape;576;p70"/>
              <p:cNvSpPr/>
              <p:nvPr/>
            </p:nvSpPr>
            <p:spPr>
              <a:xfrm rot="-8079000">
                <a:off x="128088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77" name="Google Shape;577;p70"/>
            <p:cNvSpPr/>
            <p:nvPr/>
          </p:nvSpPr>
          <p:spPr>
            <a:xfrm rot="-8079000">
              <a:off x="204480" y="1021680"/>
              <a:ext cx="181800" cy="15984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0000" tIns="35275" rIns="90000" bIns="35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8" name="Google Shape;578;p70"/>
            <p:cNvSpPr/>
            <p:nvPr/>
          </p:nvSpPr>
          <p:spPr>
            <a:xfrm rot="-8079000">
              <a:off x="8821440" y="1021680"/>
              <a:ext cx="181800" cy="15984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0000" tIns="35275" rIns="90000" bIns="35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aphicFrame>
        <p:nvGraphicFramePr>
          <p:cNvPr id="3" name="Таблица 2">
            <a:extLst>
              <a:ext uri="{FF2B5EF4-FFF2-40B4-BE49-F238E27FC236}">
                <a16:creationId xmlns="" xmlns:a16="http://schemas.microsoft.com/office/drawing/2014/main" id="{3F413C6E-8D8C-E82E-6B77-72FD078379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630866"/>
              </p:ext>
            </p:extLst>
          </p:nvPr>
        </p:nvGraphicFramePr>
        <p:xfrm>
          <a:off x="457199" y="1248919"/>
          <a:ext cx="8184054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1624088">
                  <a:extLst>
                    <a:ext uri="{9D8B030D-6E8A-4147-A177-3AD203B41FA5}">
                      <a16:colId xmlns="" xmlns:a16="http://schemas.microsoft.com/office/drawing/2014/main" val="696433470"/>
                    </a:ext>
                  </a:extLst>
                </a:gridCol>
                <a:gridCol w="1680633">
                  <a:extLst>
                    <a:ext uri="{9D8B030D-6E8A-4147-A177-3AD203B41FA5}">
                      <a16:colId xmlns="" xmlns:a16="http://schemas.microsoft.com/office/drawing/2014/main" val="567979162"/>
                    </a:ext>
                  </a:extLst>
                </a:gridCol>
                <a:gridCol w="1675921">
                  <a:extLst>
                    <a:ext uri="{9D8B030D-6E8A-4147-A177-3AD203B41FA5}">
                      <a16:colId xmlns="" xmlns:a16="http://schemas.microsoft.com/office/drawing/2014/main" val="3797325186"/>
                    </a:ext>
                  </a:extLst>
                </a:gridCol>
                <a:gridCol w="1680633">
                  <a:extLst>
                    <a:ext uri="{9D8B030D-6E8A-4147-A177-3AD203B41FA5}">
                      <a16:colId xmlns="" xmlns:a16="http://schemas.microsoft.com/office/drawing/2014/main" val="1973382896"/>
                    </a:ext>
                  </a:extLst>
                </a:gridCol>
                <a:gridCol w="1522779">
                  <a:extLst>
                    <a:ext uri="{9D8B030D-6E8A-4147-A177-3AD203B41FA5}">
                      <a16:colId xmlns="" xmlns:a16="http://schemas.microsoft.com/office/drawing/2014/main" val="636678185"/>
                    </a:ext>
                  </a:extLst>
                </a:gridCol>
              </a:tblGrid>
              <a:tr h="3443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Время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871" marR="418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Легковые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871" marR="418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Грузовые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871" marR="418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Автобусы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871" marR="418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Всего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871" marR="418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05815589"/>
                  </a:ext>
                </a:extLst>
              </a:tr>
              <a:tr h="35579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За час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871" marR="418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2700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871" marR="418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252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871" marR="418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871" marR="418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871" marR="418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12686104"/>
                  </a:ext>
                </a:extLst>
              </a:tr>
              <a:tr h="35579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За сутки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871" marR="418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64800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871" marR="418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6048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871" marR="418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1152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871" marR="418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72000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871" marR="418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871298694"/>
                  </a:ext>
                </a:extLst>
              </a:tr>
            </a:tbl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7F96C959-0583-8EC9-A485-B57E9140E6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222" y="2606801"/>
            <a:ext cx="1808251" cy="3002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59528275-377F-0057-638E-EB1339DB94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872" y="2606801"/>
            <a:ext cx="3413381" cy="219030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FBA1EEE-4EAF-87BE-F33E-C1637129BFB6}"/>
              </a:ext>
            </a:extLst>
          </p:cNvPr>
          <p:cNvSpPr txBox="1"/>
          <p:nvPr/>
        </p:nvSpPr>
        <p:spPr>
          <a:xfrm>
            <a:off x="4945224" y="5122014"/>
            <a:ext cx="381451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Фото. Створ наблюдения за движением автотранспорта на ул. Каширское шоссе. </a:t>
            </a:r>
            <a:endParaRPr lang="ru-RU" sz="1600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0D7575D-7AA4-4043-747A-61C272FD0D27}"/>
              </a:ext>
            </a:extLst>
          </p:cNvPr>
          <p:cNvSpPr txBox="1"/>
          <p:nvPr/>
        </p:nvSpPr>
        <p:spPr>
          <a:xfrm rot="10800000" flipV="1">
            <a:off x="663888" y="5706789"/>
            <a:ext cx="35077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расположения МАОУ Домодедовская гимназия №5.</a:t>
            </a:r>
            <a:endParaRPr lang="ru-RU" sz="1600" dirty="0"/>
          </a:p>
        </p:txBody>
      </p:sp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C4D3A6B1-E2BF-174C-4BC6-4CB34BF6898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-250"/>
          <a:stretch/>
        </p:blipFill>
        <p:spPr>
          <a:xfrm>
            <a:off x="3016649" y="3271412"/>
            <a:ext cx="2143047" cy="925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5">
          <a:extLst>
            <a:ext uri="{FF2B5EF4-FFF2-40B4-BE49-F238E27FC236}">
              <a16:creationId xmlns="" xmlns:a16="http://schemas.microsoft.com/office/drawing/2014/main" id="{922BF163-B294-E4EC-0A0A-6104BD1F4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70">
            <a:extLst>
              <a:ext uri="{FF2B5EF4-FFF2-40B4-BE49-F238E27FC236}">
                <a16:creationId xmlns="" xmlns:a16="http://schemas.microsoft.com/office/drawing/2014/main" id="{B8DAE3D7-FA19-EDE7-85AA-E6664A0D404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62978" y="307910"/>
            <a:ext cx="8642160" cy="745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0" i="0" u="none" strike="noStrike" cap="none" dirty="0"/>
              <a:t/>
            </a:r>
            <a:br>
              <a:rPr lang="ru-RU" sz="2400" b="0" i="0" u="none" strike="noStrike" cap="none" dirty="0"/>
            </a:br>
            <a:r>
              <a:rPr lang="ru-RU" sz="2400" b="0" i="0" u="none" strike="noStrike" cap="none" dirty="0"/>
              <a:t/>
            </a:r>
            <a:br>
              <a:rPr lang="ru-RU" sz="2400" b="0" i="0" u="none" strike="noStrike" cap="none" dirty="0"/>
            </a:b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Учет автомобильного транспорта на ул. Каширское шоссе.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i="0" u="none" strike="noStrike" cap="none" dirty="0"/>
              <a:t/>
            </a:r>
            <a:br>
              <a:rPr lang="ru-RU" sz="2400" b="1" i="0" u="none" strike="noStrike" cap="none" dirty="0"/>
            </a:b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67" name="Google Shape;567;p70">
            <a:extLst>
              <a:ext uri="{FF2B5EF4-FFF2-40B4-BE49-F238E27FC236}">
                <a16:creationId xmlns="" xmlns:a16="http://schemas.microsoft.com/office/drawing/2014/main" id="{845F0786-D26F-C29A-EB12-F299CDE47190}"/>
              </a:ext>
            </a:extLst>
          </p:cNvPr>
          <p:cNvGrpSpPr/>
          <p:nvPr/>
        </p:nvGrpSpPr>
        <p:grpSpPr>
          <a:xfrm>
            <a:off x="142781" y="1012925"/>
            <a:ext cx="8858437" cy="246346"/>
            <a:chOff x="174642" y="976087"/>
            <a:chExt cx="8858437" cy="246346"/>
          </a:xfrm>
        </p:grpSpPr>
        <p:grpSp>
          <p:nvGrpSpPr>
            <p:cNvPr id="568" name="Google Shape;568;p70">
              <a:extLst>
                <a:ext uri="{FF2B5EF4-FFF2-40B4-BE49-F238E27FC236}">
                  <a16:creationId xmlns="" xmlns:a16="http://schemas.microsoft.com/office/drawing/2014/main" id="{73E5994B-F443-E9E4-244F-EEB715E216BF}"/>
                </a:ext>
              </a:extLst>
            </p:cNvPr>
            <p:cNvGrpSpPr/>
            <p:nvPr/>
          </p:nvGrpSpPr>
          <p:grpSpPr>
            <a:xfrm>
              <a:off x="294840" y="976087"/>
              <a:ext cx="8642160" cy="246346"/>
              <a:chOff x="294840" y="976087"/>
              <a:chExt cx="8642160" cy="246346"/>
            </a:xfrm>
          </p:grpSpPr>
          <p:sp>
            <p:nvSpPr>
              <p:cNvPr id="569" name="Google Shape;569;p70">
                <a:extLst>
                  <a:ext uri="{FF2B5EF4-FFF2-40B4-BE49-F238E27FC236}">
                    <a16:creationId xmlns="" xmlns:a16="http://schemas.microsoft.com/office/drawing/2014/main" id="{DD3F3294-29FC-4837-4FEE-6D8279645BC7}"/>
                  </a:ext>
                </a:extLst>
              </p:cNvPr>
              <p:cNvSpPr/>
              <p:nvPr/>
            </p:nvSpPr>
            <p:spPr>
              <a:xfrm>
                <a:off x="294840" y="1041120"/>
                <a:ext cx="8642160" cy="121680"/>
              </a:xfrm>
              <a:prstGeom prst="rect">
                <a:avLst/>
              </a:prstGeom>
              <a:solidFill>
                <a:srgbClr val="538CD5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0" name="Google Shape;570;p70">
                <a:extLst>
                  <a:ext uri="{FF2B5EF4-FFF2-40B4-BE49-F238E27FC236}">
                    <a16:creationId xmlns="" xmlns:a16="http://schemas.microsoft.com/office/drawing/2014/main" id="{BB8B27F4-08A3-29D2-A0A7-DEA06923ABF6}"/>
                  </a:ext>
                </a:extLst>
              </p:cNvPr>
              <p:cNvSpPr/>
              <p:nvPr/>
            </p:nvSpPr>
            <p:spPr>
              <a:xfrm rot="-8079000">
                <a:off x="451296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1" name="Google Shape;571;p70">
                <a:extLst>
                  <a:ext uri="{FF2B5EF4-FFF2-40B4-BE49-F238E27FC236}">
                    <a16:creationId xmlns="" xmlns:a16="http://schemas.microsoft.com/office/drawing/2014/main" id="{83E1F86B-1594-5260-7C1E-FD7E9D6B2064}"/>
                  </a:ext>
                </a:extLst>
              </p:cNvPr>
              <p:cNvSpPr/>
              <p:nvPr/>
            </p:nvSpPr>
            <p:spPr>
              <a:xfrm rot="-8079000">
                <a:off x="343476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2" name="Google Shape;572;p70">
                <a:extLst>
                  <a:ext uri="{FF2B5EF4-FFF2-40B4-BE49-F238E27FC236}">
                    <a16:creationId xmlns="" xmlns:a16="http://schemas.microsoft.com/office/drawing/2014/main" id="{7CA40227-7C0A-E86E-44DC-CD259861D649}"/>
                  </a:ext>
                </a:extLst>
              </p:cNvPr>
              <p:cNvSpPr/>
              <p:nvPr/>
            </p:nvSpPr>
            <p:spPr>
              <a:xfrm rot="-8079000">
                <a:off x="558900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3" name="Google Shape;573;p70">
                <a:extLst>
                  <a:ext uri="{FF2B5EF4-FFF2-40B4-BE49-F238E27FC236}">
                    <a16:creationId xmlns="" xmlns:a16="http://schemas.microsoft.com/office/drawing/2014/main" id="{EB7B14FB-E91B-1D96-2E9B-5ECB3313E6B3}"/>
                  </a:ext>
                </a:extLst>
              </p:cNvPr>
              <p:cNvSpPr/>
              <p:nvPr/>
            </p:nvSpPr>
            <p:spPr>
              <a:xfrm rot="-8079000">
                <a:off x="666720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4" name="Google Shape;574;p70">
                <a:extLst>
                  <a:ext uri="{FF2B5EF4-FFF2-40B4-BE49-F238E27FC236}">
                    <a16:creationId xmlns="" xmlns:a16="http://schemas.microsoft.com/office/drawing/2014/main" id="{DDD5777B-5E5C-2C10-C0FD-F3613FFF9386}"/>
                  </a:ext>
                </a:extLst>
              </p:cNvPr>
              <p:cNvSpPr/>
              <p:nvPr/>
            </p:nvSpPr>
            <p:spPr>
              <a:xfrm rot="-8079000">
                <a:off x="774324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5" name="Google Shape;575;p70">
                <a:extLst>
                  <a:ext uri="{FF2B5EF4-FFF2-40B4-BE49-F238E27FC236}">
                    <a16:creationId xmlns="" xmlns:a16="http://schemas.microsoft.com/office/drawing/2014/main" id="{5E73981E-AFFE-6796-5049-50E4F1941490}"/>
                  </a:ext>
                </a:extLst>
              </p:cNvPr>
              <p:cNvSpPr/>
              <p:nvPr/>
            </p:nvSpPr>
            <p:spPr>
              <a:xfrm rot="-8079000">
                <a:off x="2358720" y="102168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6" name="Google Shape;576;p70">
                <a:extLst>
                  <a:ext uri="{FF2B5EF4-FFF2-40B4-BE49-F238E27FC236}">
                    <a16:creationId xmlns="" xmlns:a16="http://schemas.microsoft.com/office/drawing/2014/main" id="{443D0BD2-FB84-73AB-8945-CB30FB1FE870}"/>
                  </a:ext>
                </a:extLst>
              </p:cNvPr>
              <p:cNvSpPr/>
              <p:nvPr/>
            </p:nvSpPr>
            <p:spPr>
              <a:xfrm rot="-8079000">
                <a:off x="128088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77" name="Google Shape;577;p70">
              <a:extLst>
                <a:ext uri="{FF2B5EF4-FFF2-40B4-BE49-F238E27FC236}">
                  <a16:creationId xmlns="" xmlns:a16="http://schemas.microsoft.com/office/drawing/2014/main" id="{33C50F95-61E2-F438-3C99-EC2C3E80FE13}"/>
                </a:ext>
              </a:extLst>
            </p:cNvPr>
            <p:cNvSpPr/>
            <p:nvPr/>
          </p:nvSpPr>
          <p:spPr>
            <a:xfrm rot="-8079000">
              <a:off x="204480" y="1021680"/>
              <a:ext cx="181800" cy="15984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0000" tIns="35275" rIns="90000" bIns="35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8" name="Google Shape;578;p70">
              <a:extLst>
                <a:ext uri="{FF2B5EF4-FFF2-40B4-BE49-F238E27FC236}">
                  <a16:creationId xmlns="" xmlns:a16="http://schemas.microsoft.com/office/drawing/2014/main" id="{B087452D-1BB0-C7EC-D39A-927FDDD749AD}"/>
                </a:ext>
              </a:extLst>
            </p:cNvPr>
            <p:cNvSpPr/>
            <p:nvPr/>
          </p:nvSpPr>
          <p:spPr>
            <a:xfrm rot="-8079000">
              <a:off x="8821440" y="1021680"/>
              <a:ext cx="181800" cy="15984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0000" tIns="35275" rIns="90000" bIns="35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aphicFrame>
        <p:nvGraphicFramePr>
          <p:cNvPr id="5" name="Диаграмма 4">
            <a:extLst>
              <a:ext uri="{FF2B5EF4-FFF2-40B4-BE49-F238E27FC236}">
                <a16:creationId xmlns="" xmlns:a16="http://schemas.microsoft.com/office/drawing/2014/main" id="{BE9EE4A9-8311-4E60-4A06-45A871A993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1810976"/>
              </p:ext>
            </p:extLst>
          </p:nvPr>
        </p:nvGraphicFramePr>
        <p:xfrm>
          <a:off x="830424" y="1558213"/>
          <a:ext cx="7417837" cy="4460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9431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5">
          <a:extLst>
            <a:ext uri="{FF2B5EF4-FFF2-40B4-BE49-F238E27FC236}">
              <a16:creationId xmlns="" xmlns:a16="http://schemas.microsoft.com/office/drawing/2014/main" id="{81C88E20-969F-79A1-EC4A-B76438BC7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70">
            <a:extLst>
              <a:ext uri="{FF2B5EF4-FFF2-40B4-BE49-F238E27FC236}">
                <a16:creationId xmlns="" xmlns:a16="http://schemas.microsoft.com/office/drawing/2014/main" id="{1F879C3A-56B4-83DE-FA59-DAE4F4095F0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69167" y="233265"/>
            <a:ext cx="8108301" cy="81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/>
            <a:r>
              <a:rPr lang="ru-RU" sz="2400" b="0" i="0" u="none" strike="noStrike" cap="none" dirty="0"/>
              <a:t/>
            </a:r>
            <a:br>
              <a:rPr lang="ru-RU" sz="2400" b="0" i="0" u="none" strike="noStrike" cap="none" dirty="0"/>
            </a:br>
            <a:r>
              <a:rPr lang="ru-RU" sz="2400" b="0" i="0" u="none" strike="noStrike" cap="none" dirty="0"/>
              <a:t/>
            </a:r>
            <a:br>
              <a:rPr lang="ru-RU" sz="2400" b="0" i="0" u="none" strike="noStrike" cap="none" dirty="0"/>
            </a:b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Состав выделяемых токсичных веществ автотранспортом за час на ул. Каширское шоссе г. Домодедово на 100 м пути, в мг.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i="0" u="none" strike="noStrike" cap="none" dirty="0"/>
              <a:t/>
            </a:r>
            <a:br>
              <a:rPr lang="ru-RU" b="1" i="0" u="none" strike="noStrike" cap="none" dirty="0"/>
            </a:br>
            <a:endParaRPr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67" name="Google Shape;567;p70">
            <a:extLst>
              <a:ext uri="{FF2B5EF4-FFF2-40B4-BE49-F238E27FC236}">
                <a16:creationId xmlns="" xmlns:a16="http://schemas.microsoft.com/office/drawing/2014/main" id="{A5E37633-A7FB-BB13-A992-24FFAFDA9C1E}"/>
              </a:ext>
            </a:extLst>
          </p:cNvPr>
          <p:cNvGrpSpPr/>
          <p:nvPr/>
        </p:nvGrpSpPr>
        <p:grpSpPr>
          <a:xfrm>
            <a:off x="142781" y="1012925"/>
            <a:ext cx="8858437" cy="246346"/>
            <a:chOff x="174642" y="976087"/>
            <a:chExt cx="8858437" cy="246346"/>
          </a:xfrm>
        </p:grpSpPr>
        <p:grpSp>
          <p:nvGrpSpPr>
            <p:cNvPr id="568" name="Google Shape;568;p70">
              <a:extLst>
                <a:ext uri="{FF2B5EF4-FFF2-40B4-BE49-F238E27FC236}">
                  <a16:creationId xmlns="" xmlns:a16="http://schemas.microsoft.com/office/drawing/2014/main" id="{B3E1A01A-03EC-EC75-11FB-B4E114736C3F}"/>
                </a:ext>
              </a:extLst>
            </p:cNvPr>
            <p:cNvGrpSpPr/>
            <p:nvPr/>
          </p:nvGrpSpPr>
          <p:grpSpPr>
            <a:xfrm>
              <a:off x="294840" y="976087"/>
              <a:ext cx="8642160" cy="246346"/>
              <a:chOff x="294840" y="976087"/>
              <a:chExt cx="8642160" cy="246346"/>
            </a:xfrm>
          </p:grpSpPr>
          <p:sp>
            <p:nvSpPr>
              <p:cNvPr id="569" name="Google Shape;569;p70">
                <a:extLst>
                  <a:ext uri="{FF2B5EF4-FFF2-40B4-BE49-F238E27FC236}">
                    <a16:creationId xmlns="" xmlns:a16="http://schemas.microsoft.com/office/drawing/2014/main" id="{4DDC7EFA-2CA8-19B5-C63B-E6AC99CB718D}"/>
                  </a:ext>
                </a:extLst>
              </p:cNvPr>
              <p:cNvSpPr/>
              <p:nvPr/>
            </p:nvSpPr>
            <p:spPr>
              <a:xfrm>
                <a:off x="294840" y="1041120"/>
                <a:ext cx="8642160" cy="121680"/>
              </a:xfrm>
              <a:prstGeom prst="rect">
                <a:avLst/>
              </a:prstGeom>
              <a:solidFill>
                <a:srgbClr val="538CD5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0" name="Google Shape;570;p70">
                <a:extLst>
                  <a:ext uri="{FF2B5EF4-FFF2-40B4-BE49-F238E27FC236}">
                    <a16:creationId xmlns="" xmlns:a16="http://schemas.microsoft.com/office/drawing/2014/main" id="{DD16AA26-3AE2-0DC7-7292-09D33692E069}"/>
                  </a:ext>
                </a:extLst>
              </p:cNvPr>
              <p:cNvSpPr/>
              <p:nvPr/>
            </p:nvSpPr>
            <p:spPr>
              <a:xfrm rot="-8079000">
                <a:off x="451296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1" name="Google Shape;571;p70">
                <a:extLst>
                  <a:ext uri="{FF2B5EF4-FFF2-40B4-BE49-F238E27FC236}">
                    <a16:creationId xmlns="" xmlns:a16="http://schemas.microsoft.com/office/drawing/2014/main" id="{7BDD4A31-D994-97CD-496A-BF462E40F986}"/>
                  </a:ext>
                </a:extLst>
              </p:cNvPr>
              <p:cNvSpPr/>
              <p:nvPr/>
            </p:nvSpPr>
            <p:spPr>
              <a:xfrm rot="-8079000">
                <a:off x="343476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2" name="Google Shape;572;p70">
                <a:extLst>
                  <a:ext uri="{FF2B5EF4-FFF2-40B4-BE49-F238E27FC236}">
                    <a16:creationId xmlns="" xmlns:a16="http://schemas.microsoft.com/office/drawing/2014/main" id="{62BBCC59-B570-3964-B59B-0CC59F3FF918}"/>
                  </a:ext>
                </a:extLst>
              </p:cNvPr>
              <p:cNvSpPr/>
              <p:nvPr/>
            </p:nvSpPr>
            <p:spPr>
              <a:xfrm rot="-8079000">
                <a:off x="558900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3" name="Google Shape;573;p70">
                <a:extLst>
                  <a:ext uri="{FF2B5EF4-FFF2-40B4-BE49-F238E27FC236}">
                    <a16:creationId xmlns="" xmlns:a16="http://schemas.microsoft.com/office/drawing/2014/main" id="{7317835B-8F60-B314-9A12-2E591F25E703}"/>
                  </a:ext>
                </a:extLst>
              </p:cNvPr>
              <p:cNvSpPr/>
              <p:nvPr/>
            </p:nvSpPr>
            <p:spPr>
              <a:xfrm rot="-8079000">
                <a:off x="666720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4" name="Google Shape;574;p70">
                <a:extLst>
                  <a:ext uri="{FF2B5EF4-FFF2-40B4-BE49-F238E27FC236}">
                    <a16:creationId xmlns="" xmlns:a16="http://schemas.microsoft.com/office/drawing/2014/main" id="{1039B1FE-A7A7-F2B4-9BBA-E655841DE817}"/>
                  </a:ext>
                </a:extLst>
              </p:cNvPr>
              <p:cNvSpPr/>
              <p:nvPr/>
            </p:nvSpPr>
            <p:spPr>
              <a:xfrm rot="-8079000">
                <a:off x="774324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5" name="Google Shape;575;p70">
                <a:extLst>
                  <a:ext uri="{FF2B5EF4-FFF2-40B4-BE49-F238E27FC236}">
                    <a16:creationId xmlns="" xmlns:a16="http://schemas.microsoft.com/office/drawing/2014/main" id="{DE5F3E75-0933-20CD-8006-340E9DA01CF4}"/>
                  </a:ext>
                </a:extLst>
              </p:cNvPr>
              <p:cNvSpPr/>
              <p:nvPr/>
            </p:nvSpPr>
            <p:spPr>
              <a:xfrm rot="-8079000">
                <a:off x="2358720" y="102168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6" name="Google Shape;576;p70">
                <a:extLst>
                  <a:ext uri="{FF2B5EF4-FFF2-40B4-BE49-F238E27FC236}">
                    <a16:creationId xmlns="" xmlns:a16="http://schemas.microsoft.com/office/drawing/2014/main" id="{94E8FFD3-5985-2566-3FDD-FCFB854BA5A6}"/>
                  </a:ext>
                </a:extLst>
              </p:cNvPr>
              <p:cNvSpPr/>
              <p:nvPr/>
            </p:nvSpPr>
            <p:spPr>
              <a:xfrm rot="-8079000">
                <a:off x="128088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77" name="Google Shape;577;p70">
              <a:extLst>
                <a:ext uri="{FF2B5EF4-FFF2-40B4-BE49-F238E27FC236}">
                  <a16:creationId xmlns="" xmlns:a16="http://schemas.microsoft.com/office/drawing/2014/main" id="{511591B2-7FC5-BFB9-1093-24D3983EE83F}"/>
                </a:ext>
              </a:extLst>
            </p:cNvPr>
            <p:cNvSpPr/>
            <p:nvPr/>
          </p:nvSpPr>
          <p:spPr>
            <a:xfrm rot="-8079000">
              <a:off x="204480" y="1021680"/>
              <a:ext cx="181800" cy="15984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0000" tIns="35275" rIns="90000" bIns="35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8" name="Google Shape;578;p70">
              <a:extLst>
                <a:ext uri="{FF2B5EF4-FFF2-40B4-BE49-F238E27FC236}">
                  <a16:creationId xmlns="" xmlns:a16="http://schemas.microsoft.com/office/drawing/2014/main" id="{0F384080-DB46-C88B-4633-5213FD456C9F}"/>
                </a:ext>
              </a:extLst>
            </p:cNvPr>
            <p:cNvSpPr/>
            <p:nvPr/>
          </p:nvSpPr>
          <p:spPr>
            <a:xfrm rot="-8079000">
              <a:off x="8821440" y="1021680"/>
              <a:ext cx="181800" cy="15984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0000" tIns="35275" rIns="90000" bIns="35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id="{92865830-B575-C35F-7C27-A087434CDE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365792"/>
              </p:ext>
            </p:extLst>
          </p:nvPr>
        </p:nvGraphicFramePr>
        <p:xfrm>
          <a:off x="737118" y="1493519"/>
          <a:ext cx="7847045" cy="4095517"/>
        </p:xfrm>
        <a:graphic>
          <a:graphicData uri="http://schemas.openxmlformats.org/drawingml/2006/table">
            <a:tbl>
              <a:tblPr firstRow="1" bandRow="1">
                <a:tableStyleId>{D62BAC11-8705-4504-84A7-9F1829F017E0}</a:tableStyleId>
              </a:tblPr>
              <a:tblGrid>
                <a:gridCol w="1569409">
                  <a:extLst>
                    <a:ext uri="{9D8B030D-6E8A-4147-A177-3AD203B41FA5}">
                      <a16:colId xmlns="" xmlns:a16="http://schemas.microsoft.com/office/drawing/2014/main" val="2060883506"/>
                    </a:ext>
                  </a:extLst>
                </a:gridCol>
                <a:gridCol w="1569409">
                  <a:extLst>
                    <a:ext uri="{9D8B030D-6E8A-4147-A177-3AD203B41FA5}">
                      <a16:colId xmlns="" xmlns:a16="http://schemas.microsoft.com/office/drawing/2014/main" val="30003311"/>
                    </a:ext>
                  </a:extLst>
                </a:gridCol>
                <a:gridCol w="1569409">
                  <a:extLst>
                    <a:ext uri="{9D8B030D-6E8A-4147-A177-3AD203B41FA5}">
                      <a16:colId xmlns="" xmlns:a16="http://schemas.microsoft.com/office/drawing/2014/main" val="3813580521"/>
                    </a:ext>
                  </a:extLst>
                </a:gridCol>
                <a:gridCol w="1569409">
                  <a:extLst>
                    <a:ext uri="{9D8B030D-6E8A-4147-A177-3AD203B41FA5}">
                      <a16:colId xmlns="" xmlns:a16="http://schemas.microsoft.com/office/drawing/2014/main" val="2656671303"/>
                    </a:ext>
                  </a:extLst>
                </a:gridCol>
                <a:gridCol w="1569409">
                  <a:extLst>
                    <a:ext uri="{9D8B030D-6E8A-4147-A177-3AD203B41FA5}">
                      <a16:colId xmlns="" xmlns:a16="http://schemas.microsoft.com/office/drawing/2014/main" val="2422518273"/>
                    </a:ext>
                  </a:extLst>
                </a:gridCol>
              </a:tblGrid>
              <a:tr h="1426826">
                <a:tc>
                  <a:txBody>
                    <a:bodyPr/>
                    <a:lstStyle/>
                    <a:p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     Компоненты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Легковые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(карбюраторный тип двигателя)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Грузовые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(дизельный тип двигателя)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Автобусы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(дизельный тип двигателя)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Всего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620185162"/>
                  </a:ext>
                </a:extLst>
              </a:tr>
              <a:tr h="570730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Монооксид углерода </a:t>
                      </a: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3240000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189000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3465000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93164246"/>
                  </a:ext>
                </a:extLst>
              </a:tr>
              <a:tr h="570730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Углеводороды</a:t>
                      </a: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CH</a:t>
                      </a:r>
                      <a:r>
                        <a:rPr lang="en-GB" sz="16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x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405000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60480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11520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477000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59516434"/>
                  </a:ext>
                </a:extLst>
              </a:tr>
              <a:tr h="570730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Оксиды азота</a:t>
                      </a: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NO</a:t>
                      </a:r>
                      <a:r>
                        <a:rPr lang="en-GB" sz="16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x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324000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262500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50400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636900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695516080"/>
                  </a:ext>
                </a:extLst>
              </a:tr>
              <a:tr h="570730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Сернистые соединения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16200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226800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43200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286200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1759903"/>
                  </a:ext>
                </a:extLst>
              </a:tr>
              <a:tr h="385771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Сажа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16200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22680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4320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43200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48695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85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71"/>
          <p:cNvSpPr txBox="1">
            <a:spLocks noGrp="1"/>
          </p:cNvSpPr>
          <p:nvPr>
            <p:ph type="body" idx="4294967295"/>
          </p:nvPr>
        </p:nvSpPr>
        <p:spPr>
          <a:xfrm>
            <a:off x="457200" y="6858000"/>
            <a:ext cx="8229240" cy="45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2675" rIns="91425" bIns="22675" anchor="t" anchorCtr="0">
            <a:normAutofit fontScale="25000" lnSpcReduction="2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ts val="3200"/>
              <a:buFont typeface="Arial"/>
              <a:buNone/>
            </a:pP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4" name="Google Shape;604;p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8360" y="6246720"/>
            <a:ext cx="7125480" cy="19692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>
            <a:extLst>
              <a:ext uri="{FF2B5EF4-FFF2-40B4-BE49-F238E27FC236}">
                <a16:creationId xmlns="" xmlns:a16="http://schemas.microsoft.com/office/drawing/2014/main" id="{77828336-A619-5C17-97F8-3B1EC0605A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0496560"/>
              </p:ext>
            </p:extLst>
          </p:nvPr>
        </p:nvGraphicFramePr>
        <p:xfrm>
          <a:off x="839755" y="494522"/>
          <a:ext cx="7697756" cy="5337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5">
          <a:extLst>
            <a:ext uri="{FF2B5EF4-FFF2-40B4-BE49-F238E27FC236}">
              <a16:creationId xmlns="" xmlns:a16="http://schemas.microsoft.com/office/drawing/2014/main" id="{E1022447-2B67-0B1C-1BE7-B7993389E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70">
            <a:extLst>
              <a:ext uri="{FF2B5EF4-FFF2-40B4-BE49-F238E27FC236}">
                <a16:creationId xmlns="" xmlns:a16="http://schemas.microsoft.com/office/drawing/2014/main" id="{C5EBEF07-E6A4-D15A-5EA4-8E21FC3C8EF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4457" y="205273"/>
            <a:ext cx="8093143" cy="874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/>
            <a:r>
              <a:rPr lang="ru-RU" sz="2400" b="0" i="0" u="none" strike="noStrike" cap="none" dirty="0"/>
              <a:t/>
            </a:r>
            <a:br>
              <a:rPr lang="ru-RU" sz="2400" b="0" i="0" u="none" strike="noStrike" cap="none" dirty="0"/>
            </a:br>
            <a:r>
              <a:rPr lang="ru-RU" sz="2400" b="0" i="0" u="none" strike="noStrike" cap="none" dirty="0"/>
              <a:t/>
            </a:r>
            <a:br>
              <a:rPr lang="ru-RU" sz="2400" b="0" i="0" u="none" strike="noStrike" cap="none" dirty="0"/>
            </a:b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Состав выделяемых токсичных веществ автотранспортом за год на ул. Каширское шоссе г. Домодедово на 100 м пути, в кг.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0" i="0" u="none" strike="noStrike" cap="none" dirty="0"/>
              <a:t/>
            </a:r>
            <a:br>
              <a:rPr lang="ru-RU" sz="2400" b="0" i="0" u="none" strike="noStrike" cap="none" dirty="0"/>
            </a:b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67" name="Google Shape;567;p70">
            <a:extLst>
              <a:ext uri="{FF2B5EF4-FFF2-40B4-BE49-F238E27FC236}">
                <a16:creationId xmlns="" xmlns:a16="http://schemas.microsoft.com/office/drawing/2014/main" id="{ABECEB79-7F62-A81B-CF4A-D97E19732EED}"/>
              </a:ext>
            </a:extLst>
          </p:cNvPr>
          <p:cNvGrpSpPr/>
          <p:nvPr/>
        </p:nvGrpSpPr>
        <p:grpSpPr>
          <a:xfrm>
            <a:off x="142781" y="1012925"/>
            <a:ext cx="8858437" cy="246346"/>
            <a:chOff x="174642" y="976087"/>
            <a:chExt cx="8858437" cy="246346"/>
          </a:xfrm>
        </p:grpSpPr>
        <p:grpSp>
          <p:nvGrpSpPr>
            <p:cNvPr id="568" name="Google Shape;568;p70">
              <a:extLst>
                <a:ext uri="{FF2B5EF4-FFF2-40B4-BE49-F238E27FC236}">
                  <a16:creationId xmlns="" xmlns:a16="http://schemas.microsoft.com/office/drawing/2014/main" id="{90FE2191-4219-C020-0E8D-071F38A7ED3F}"/>
                </a:ext>
              </a:extLst>
            </p:cNvPr>
            <p:cNvGrpSpPr/>
            <p:nvPr/>
          </p:nvGrpSpPr>
          <p:grpSpPr>
            <a:xfrm>
              <a:off x="294840" y="976087"/>
              <a:ext cx="8642160" cy="246346"/>
              <a:chOff x="294840" y="976087"/>
              <a:chExt cx="8642160" cy="246346"/>
            </a:xfrm>
          </p:grpSpPr>
          <p:sp>
            <p:nvSpPr>
              <p:cNvPr id="569" name="Google Shape;569;p70">
                <a:extLst>
                  <a:ext uri="{FF2B5EF4-FFF2-40B4-BE49-F238E27FC236}">
                    <a16:creationId xmlns="" xmlns:a16="http://schemas.microsoft.com/office/drawing/2014/main" id="{D13D4C65-34E9-0E14-78CF-966025DF7B8B}"/>
                  </a:ext>
                </a:extLst>
              </p:cNvPr>
              <p:cNvSpPr/>
              <p:nvPr/>
            </p:nvSpPr>
            <p:spPr>
              <a:xfrm>
                <a:off x="294840" y="1041120"/>
                <a:ext cx="8642160" cy="121680"/>
              </a:xfrm>
              <a:prstGeom prst="rect">
                <a:avLst/>
              </a:prstGeom>
              <a:solidFill>
                <a:srgbClr val="538CD5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0" name="Google Shape;570;p70">
                <a:extLst>
                  <a:ext uri="{FF2B5EF4-FFF2-40B4-BE49-F238E27FC236}">
                    <a16:creationId xmlns="" xmlns:a16="http://schemas.microsoft.com/office/drawing/2014/main" id="{B4F29C20-30CF-0FC6-9084-B07F0504461B}"/>
                  </a:ext>
                </a:extLst>
              </p:cNvPr>
              <p:cNvSpPr/>
              <p:nvPr/>
            </p:nvSpPr>
            <p:spPr>
              <a:xfrm rot="-8079000">
                <a:off x="451296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1" name="Google Shape;571;p70">
                <a:extLst>
                  <a:ext uri="{FF2B5EF4-FFF2-40B4-BE49-F238E27FC236}">
                    <a16:creationId xmlns="" xmlns:a16="http://schemas.microsoft.com/office/drawing/2014/main" id="{8D9F6A37-5F24-42F3-7FA3-D0C4E7D2D100}"/>
                  </a:ext>
                </a:extLst>
              </p:cNvPr>
              <p:cNvSpPr/>
              <p:nvPr/>
            </p:nvSpPr>
            <p:spPr>
              <a:xfrm rot="-8079000">
                <a:off x="343476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2" name="Google Shape;572;p70">
                <a:extLst>
                  <a:ext uri="{FF2B5EF4-FFF2-40B4-BE49-F238E27FC236}">
                    <a16:creationId xmlns="" xmlns:a16="http://schemas.microsoft.com/office/drawing/2014/main" id="{DC1A2C0F-7B23-0741-9E2B-D113CA004985}"/>
                  </a:ext>
                </a:extLst>
              </p:cNvPr>
              <p:cNvSpPr/>
              <p:nvPr/>
            </p:nvSpPr>
            <p:spPr>
              <a:xfrm rot="-8079000">
                <a:off x="558900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3" name="Google Shape;573;p70">
                <a:extLst>
                  <a:ext uri="{FF2B5EF4-FFF2-40B4-BE49-F238E27FC236}">
                    <a16:creationId xmlns="" xmlns:a16="http://schemas.microsoft.com/office/drawing/2014/main" id="{585FFF48-FAE2-EB33-08EE-AFFABECF1B93}"/>
                  </a:ext>
                </a:extLst>
              </p:cNvPr>
              <p:cNvSpPr/>
              <p:nvPr/>
            </p:nvSpPr>
            <p:spPr>
              <a:xfrm rot="-8079000">
                <a:off x="666720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4" name="Google Shape;574;p70">
                <a:extLst>
                  <a:ext uri="{FF2B5EF4-FFF2-40B4-BE49-F238E27FC236}">
                    <a16:creationId xmlns="" xmlns:a16="http://schemas.microsoft.com/office/drawing/2014/main" id="{A3E20477-7EB1-296D-91E8-D7B788DFBDAC}"/>
                  </a:ext>
                </a:extLst>
              </p:cNvPr>
              <p:cNvSpPr/>
              <p:nvPr/>
            </p:nvSpPr>
            <p:spPr>
              <a:xfrm rot="-8079000">
                <a:off x="774324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5" name="Google Shape;575;p70">
                <a:extLst>
                  <a:ext uri="{FF2B5EF4-FFF2-40B4-BE49-F238E27FC236}">
                    <a16:creationId xmlns="" xmlns:a16="http://schemas.microsoft.com/office/drawing/2014/main" id="{DD4CED1F-4639-12ED-EBAB-E3A74936F46E}"/>
                  </a:ext>
                </a:extLst>
              </p:cNvPr>
              <p:cNvSpPr/>
              <p:nvPr/>
            </p:nvSpPr>
            <p:spPr>
              <a:xfrm rot="-8079000">
                <a:off x="2358720" y="102168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6" name="Google Shape;576;p70">
                <a:extLst>
                  <a:ext uri="{FF2B5EF4-FFF2-40B4-BE49-F238E27FC236}">
                    <a16:creationId xmlns="" xmlns:a16="http://schemas.microsoft.com/office/drawing/2014/main" id="{BF339F7D-83DF-5185-6EC2-3ECF29036455}"/>
                  </a:ext>
                </a:extLst>
              </p:cNvPr>
              <p:cNvSpPr/>
              <p:nvPr/>
            </p:nvSpPr>
            <p:spPr>
              <a:xfrm rot="-8079000">
                <a:off x="128088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77" name="Google Shape;577;p70">
              <a:extLst>
                <a:ext uri="{FF2B5EF4-FFF2-40B4-BE49-F238E27FC236}">
                  <a16:creationId xmlns="" xmlns:a16="http://schemas.microsoft.com/office/drawing/2014/main" id="{0A2314A1-2E52-8B0D-C8E8-A151FBAAAA01}"/>
                </a:ext>
              </a:extLst>
            </p:cNvPr>
            <p:cNvSpPr/>
            <p:nvPr/>
          </p:nvSpPr>
          <p:spPr>
            <a:xfrm rot="-8079000">
              <a:off x="204480" y="1021680"/>
              <a:ext cx="181800" cy="15984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0000" tIns="35275" rIns="90000" bIns="35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8" name="Google Shape;578;p70">
              <a:extLst>
                <a:ext uri="{FF2B5EF4-FFF2-40B4-BE49-F238E27FC236}">
                  <a16:creationId xmlns="" xmlns:a16="http://schemas.microsoft.com/office/drawing/2014/main" id="{216809AA-314C-AFCE-3377-AC93E50FBE1E}"/>
                </a:ext>
              </a:extLst>
            </p:cNvPr>
            <p:cNvSpPr/>
            <p:nvPr/>
          </p:nvSpPr>
          <p:spPr>
            <a:xfrm rot="-8079000">
              <a:off x="8821440" y="1021680"/>
              <a:ext cx="181800" cy="15984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0000" tIns="35275" rIns="90000" bIns="35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id="{45335542-18A0-0FEC-C4B3-BBAE76828B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603875"/>
              </p:ext>
            </p:extLst>
          </p:nvPr>
        </p:nvGraphicFramePr>
        <p:xfrm>
          <a:off x="737118" y="1493520"/>
          <a:ext cx="7847045" cy="3920021"/>
        </p:xfrm>
        <a:graphic>
          <a:graphicData uri="http://schemas.openxmlformats.org/drawingml/2006/table">
            <a:tbl>
              <a:tblPr firstRow="1" bandRow="1">
                <a:tableStyleId>{D62BAC11-8705-4504-84A7-9F1829F017E0}</a:tableStyleId>
              </a:tblPr>
              <a:tblGrid>
                <a:gridCol w="1569409">
                  <a:extLst>
                    <a:ext uri="{9D8B030D-6E8A-4147-A177-3AD203B41FA5}">
                      <a16:colId xmlns="" xmlns:a16="http://schemas.microsoft.com/office/drawing/2014/main" val="2060883506"/>
                    </a:ext>
                  </a:extLst>
                </a:gridCol>
                <a:gridCol w="1569409">
                  <a:extLst>
                    <a:ext uri="{9D8B030D-6E8A-4147-A177-3AD203B41FA5}">
                      <a16:colId xmlns="" xmlns:a16="http://schemas.microsoft.com/office/drawing/2014/main" val="30003311"/>
                    </a:ext>
                  </a:extLst>
                </a:gridCol>
                <a:gridCol w="1569409">
                  <a:extLst>
                    <a:ext uri="{9D8B030D-6E8A-4147-A177-3AD203B41FA5}">
                      <a16:colId xmlns="" xmlns:a16="http://schemas.microsoft.com/office/drawing/2014/main" val="3813580521"/>
                    </a:ext>
                  </a:extLst>
                </a:gridCol>
                <a:gridCol w="1569409">
                  <a:extLst>
                    <a:ext uri="{9D8B030D-6E8A-4147-A177-3AD203B41FA5}">
                      <a16:colId xmlns="" xmlns:a16="http://schemas.microsoft.com/office/drawing/2014/main" val="2656671303"/>
                    </a:ext>
                  </a:extLst>
                </a:gridCol>
                <a:gridCol w="1569409">
                  <a:extLst>
                    <a:ext uri="{9D8B030D-6E8A-4147-A177-3AD203B41FA5}">
                      <a16:colId xmlns="" xmlns:a16="http://schemas.microsoft.com/office/drawing/2014/main" val="2422518273"/>
                    </a:ext>
                  </a:extLst>
                </a:gridCol>
              </a:tblGrid>
              <a:tr h="1308801"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     Компоненты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Легковые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(карбюраторный тип двигателя)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Грузовые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(дизельный тип двигателя)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Автобусы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(дизельный тип двигателя)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Всего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620185162"/>
                  </a:ext>
                </a:extLst>
              </a:tr>
              <a:tr h="523520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Монооксид углерода </a:t>
                      </a: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28382,40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1655,64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315,36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30353,40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93164246"/>
                  </a:ext>
                </a:extLst>
              </a:tr>
              <a:tr h="523520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Углеводороды</a:t>
                      </a: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CH</a:t>
                      </a:r>
                      <a:r>
                        <a:rPr lang="en-GB" sz="18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x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3547,80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529,80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100,92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4178,52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59516434"/>
                  </a:ext>
                </a:extLst>
              </a:tr>
              <a:tr h="523520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Оксиды азота</a:t>
                      </a: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NO</a:t>
                      </a:r>
                      <a:r>
                        <a:rPr lang="en-GB" sz="18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x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2838,24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2299,50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441,50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5579,24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695516080"/>
                  </a:ext>
                </a:extLst>
              </a:tr>
              <a:tr h="523520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Сернистые соединения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141,91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1986,77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378,43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2507,11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1759903"/>
                  </a:ext>
                </a:extLst>
              </a:tr>
              <a:tr h="353861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Сажа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141,91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198,68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37,84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378,43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48695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862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5">
          <a:extLst>
            <a:ext uri="{FF2B5EF4-FFF2-40B4-BE49-F238E27FC236}">
              <a16:creationId xmlns="" xmlns:a16="http://schemas.microsoft.com/office/drawing/2014/main" id="{E78A04CE-6070-D733-C260-0017084EC4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70">
            <a:extLst>
              <a:ext uri="{FF2B5EF4-FFF2-40B4-BE49-F238E27FC236}">
                <a16:creationId xmlns="" xmlns:a16="http://schemas.microsoft.com/office/drawing/2014/main" id="{24529748-1894-5A84-E381-87302C5E10E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62980" y="252413"/>
            <a:ext cx="8642160" cy="700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/>
            <a:r>
              <a:rPr lang="ru-RU" sz="2400" b="0" i="0" u="none" strike="noStrike" cap="none" dirty="0"/>
              <a:t/>
            </a:r>
            <a:br>
              <a:rPr lang="ru-RU" sz="2400" b="0" i="0" u="none" strike="noStrike" cap="none" dirty="0"/>
            </a:br>
            <a:r>
              <a:rPr lang="ru-RU" sz="2400" b="0" i="0" u="none" strike="noStrike" cap="none" dirty="0"/>
              <a:t/>
            </a:r>
            <a:br>
              <a:rPr lang="ru-RU" sz="2400" b="0" i="0" u="none" strike="noStrike" cap="none" dirty="0"/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Частота встречаемости лишайников на пришкольной территории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0" i="0" u="none" strike="noStrike" cap="none" dirty="0"/>
              <a:t/>
            </a:r>
            <a:br>
              <a:rPr lang="ru-RU" sz="2400" b="0" i="0" u="none" strike="noStrike" cap="none" dirty="0"/>
            </a:b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67" name="Google Shape;567;p70">
            <a:extLst>
              <a:ext uri="{FF2B5EF4-FFF2-40B4-BE49-F238E27FC236}">
                <a16:creationId xmlns="" xmlns:a16="http://schemas.microsoft.com/office/drawing/2014/main" id="{7951DD3A-52FA-539A-A01F-D332C5AEA427}"/>
              </a:ext>
            </a:extLst>
          </p:cNvPr>
          <p:cNvGrpSpPr/>
          <p:nvPr/>
        </p:nvGrpSpPr>
        <p:grpSpPr>
          <a:xfrm>
            <a:off x="142781" y="1012925"/>
            <a:ext cx="8858437" cy="246346"/>
            <a:chOff x="174642" y="976087"/>
            <a:chExt cx="8858437" cy="246346"/>
          </a:xfrm>
        </p:grpSpPr>
        <p:grpSp>
          <p:nvGrpSpPr>
            <p:cNvPr id="568" name="Google Shape;568;p70">
              <a:extLst>
                <a:ext uri="{FF2B5EF4-FFF2-40B4-BE49-F238E27FC236}">
                  <a16:creationId xmlns="" xmlns:a16="http://schemas.microsoft.com/office/drawing/2014/main" id="{D99AD808-97ED-F445-C186-CA80F93075DE}"/>
                </a:ext>
              </a:extLst>
            </p:cNvPr>
            <p:cNvGrpSpPr/>
            <p:nvPr/>
          </p:nvGrpSpPr>
          <p:grpSpPr>
            <a:xfrm>
              <a:off x="294840" y="976087"/>
              <a:ext cx="8642160" cy="246346"/>
              <a:chOff x="294840" y="976087"/>
              <a:chExt cx="8642160" cy="246346"/>
            </a:xfrm>
          </p:grpSpPr>
          <p:sp>
            <p:nvSpPr>
              <p:cNvPr id="569" name="Google Shape;569;p70">
                <a:extLst>
                  <a:ext uri="{FF2B5EF4-FFF2-40B4-BE49-F238E27FC236}">
                    <a16:creationId xmlns="" xmlns:a16="http://schemas.microsoft.com/office/drawing/2014/main" id="{C7A3A6ED-F995-DDA9-8858-B9E8472B6420}"/>
                  </a:ext>
                </a:extLst>
              </p:cNvPr>
              <p:cNvSpPr/>
              <p:nvPr/>
            </p:nvSpPr>
            <p:spPr>
              <a:xfrm>
                <a:off x="294840" y="1041120"/>
                <a:ext cx="8642160" cy="121680"/>
              </a:xfrm>
              <a:prstGeom prst="rect">
                <a:avLst/>
              </a:prstGeom>
              <a:solidFill>
                <a:srgbClr val="538CD5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0" name="Google Shape;570;p70">
                <a:extLst>
                  <a:ext uri="{FF2B5EF4-FFF2-40B4-BE49-F238E27FC236}">
                    <a16:creationId xmlns="" xmlns:a16="http://schemas.microsoft.com/office/drawing/2014/main" id="{50E44D63-1A99-CE88-B8E3-D3F7B549A69E}"/>
                  </a:ext>
                </a:extLst>
              </p:cNvPr>
              <p:cNvSpPr/>
              <p:nvPr/>
            </p:nvSpPr>
            <p:spPr>
              <a:xfrm rot="-8079000">
                <a:off x="451296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1" name="Google Shape;571;p70">
                <a:extLst>
                  <a:ext uri="{FF2B5EF4-FFF2-40B4-BE49-F238E27FC236}">
                    <a16:creationId xmlns="" xmlns:a16="http://schemas.microsoft.com/office/drawing/2014/main" id="{A04E5EB9-748B-2F61-392A-04404DC8514F}"/>
                  </a:ext>
                </a:extLst>
              </p:cNvPr>
              <p:cNvSpPr/>
              <p:nvPr/>
            </p:nvSpPr>
            <p:spPr>
              <a:xfrm rot="-8079000">
                <a:off x="343476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2" name="Google Shape;572;p70">
                <a:extLst>
                  <a:ext uri="{FF2B5EF4-FFF2-40B4-BE49-F238E27FC236}">
                    <a16:creationId xmlns="" xmlns:a16="http://schemas.microsoft.com/office/drawing/2014/main" id="{E942E68F-2C28-8CBC-B048-6A37B8931CB7}"/>
                  </a:ext>
                </a:extLst>
              </p:cNvPr>
              <p:cNvSpPr/>
              <p:nvPr/>
            </p:nvSpPr>
            <p:spPr>
              <a:xfrm rot="-8079000">
                <a:off x="558900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3" name="Google Shape;573;p70">
                <a:extLst>
                  <a:ext uri="{FF2B5EF4-FFF2-40B4-BE49-F238E27FC236}">
                    <a16:creationId xmlns="" xmlns:a16="http://schemas.microsoft.com/office/drawing/2014/main" id="{7C5633CB-A2B4-9CBE-520F-739152B0DAEA}"/>
                  </a:ext>
                </a:extLst>
              </p:cNvPr>
              <p:cNvSpPr/>
              <p:nvPr/>
            </p:nvSpPr>
            <p:spPr>
              <a:xfrm rot="-8079000">
                <a:off x="666720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4" name="Google Shape;574;p70">
                <a:extLst>
                  <a:ext uri="{FF2B5EF4-FFF2-40B4-BE49-F238E27FC236}">
                    <a16:creationId xmlns="" xmlns:a16="http://schemas.microsoft.com/office/drawing/2014/main" id="{122E86BC-BB17-AFC4-B0F1-594132427063}"/>
                  </a:ext>
                </a:extLst>
              </p:cNvPr>
              <p:cNvSpPr/>
              <p:nvPr/>
            </p:nvSpPr>
            <p:spPr>
              <a:xfrm rot="-8079000">
                <a:off x="774324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5" name="Google Shape;575;p70">
                <a:extLst>
                  <a:ext uri="{FF2B5EF4-FFF2-40B4-BE49-F238E27FC236}">
                    <a16:creationId xmlns="" xmlns:a16="http://schemas.microsoft.com/office/drawing/2014/main" id="{E2D85125-4862-A8FE-5FAF-AE4F09D1574E}"/>
                  </a:ext>
                </a:extLst>
              </p:cNvPr>
              <p:cNvSpPr/>
              <p:nvPr/>
            </p:nvSpPr>
            <p:spPr>
              <a:xfrm rot="-8079000">
                <a:off x="2358720" y="102168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6" name="Google Shape;576;p70">
                <a:extLst>
                  <a:ext uri="{FF2B5EF4-FFF2-40B4-BE49-F238E27FC236}">
                    <a16:creationId xmlns="" xmlns:a16="http://schemas.microsoft.com/office/drawing/2014/main" id="{57813B29-4174-95BA-FCC5-4C4F08959DA6}"/>
                  </a:ext>
                </a:extLst>
              </p:cNvPr>
              <p:cNvSpPr/>
              <p:nvPr/>
            </p:nvSpPr>
            <p:spPr>
              <a:xfrm rot="-8079000">
                <a:off x="1280880" y="1017000"/>
                <a:ext cx="181800" cy="159840"/>
              </a:xfrm>
              <a:prstGeom prst="corner">
                <a:avLst>
                  <a:gd name="adj1" fmla="val 50000"/>
                  <a:gd name="adj2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0000" tIns="35275" rIns="90000" bIns="35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77" name="Google Shape;577;p70">
              <a:extLst>
                <a:ext uri="{FF2B5EF4-FFF2-40B4-BE49-F238E27FC236}">
                  <a16:creationId xmlns="" xmlns:a16="http://schemas.microsoft.com/office/drawing/2014/main" id="{0A06F8C9-C187-D124-45A7-0AACF1D30742}"/>
                </a:ext>
              </a:extLst>
            </p:cNvPr>
            <p:cNvSpPr/>
            <p:nvPr/>
          </p:nvSpPr>
          <p:spPr>
            <a:xfrm rot="-8079000">
              <a:off x="204480" y="1021680"/>
              <a:ext cx="181800" cy="15984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0000" tIns="35275" rIns="90000" bIns="35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8" name="Google Shape;578;p70">
              <a:extLst>
                <a:ext uri="{FF2B5EF4-FFF2-40B4-BE49-F238E27FC236}">
                  <a16:creationId xmlns="" xmlns:a16="http://schemas.microsoft.com/office/drawing/2014/main" id="{725E896C-71E7-37F2-5ADE-1B426010ABD8}"/>
                </a:ext>
              </a:extLst>
            </p:cNvPr>
            <p:cNvSpPr/>
            <p:nvPr/>
          </p:nvSpPr>
          <p:spPr>
            <a:xfrm rot="-8079000">
              <a:off x="8821440" y="1021680"/>
              <a:ext cx="181800" cy="15984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0000" tIns="35275" rIns="90000" bIns="35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aphicFrame>
        <p:nvGraphicFramePr>
          <p:cNvPr id="2" name="Таблица 1">
            <a:extLst>
              <a:ext uri="{FF2B5EF4-FFF2-40B4-BE49-F238E27FC236}">
                <a16:creationId xmlns="" xmlns:a16="http://schemas.microsoft.com/office/drawing/2014/main" id="{4D4E06A2-9467-FDC7-1BEA-E3B6DBB5E6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239733"/>
              </p:ext>
            </p:extLst>
          </p:nvPr>
        </p:nvGraphicFramePr>
        <p:xfrm>
          <a:off x="587829" y="1379260"/>
          <a:ext cx="8052318" cy="1854680"/>
        </p:xfrm>
        <a:graphic>
          <a:graphicData uri="http://schemas.openxmlformats.org/drawingml/2006/table">
            <a:tbl>
              <a:tblPr firstRow="1" firstCol="1" bandRow="1">
                <a:tableStyleId>{D62BAC11-8705-4504-84A7-9F1829F017E0}</a:tableStyleId>
              </a:tblPr>
              <a:tblGrid>
                <a:gridCol w="2683590">
                  <a:extLst>
                    <a:ext uri="{9D8B030D-6E8A-4147-A177-3AD203B41FA5}">
                      <a16:colId xmlns="" xmlns:a16="http://schemas.microsoft.com/office/drawing/2014/main" val="3753806213"/>
                    </a:ext>
                  </a:extLst>
                </a:gridCol>
                <a:gridCol w="2684364">
                  <a:extLst>
                    <a:ext uri="{9D8B030D-6E8A-4147-A177-3AD203B41FA5}">
                      <a16:colId xmlns="" xmlns:a16="http://schemas.microsoft.com/office/drawing/2014/main" val="2689721776"/>
                    </a:ext>
                  </a:extLst>
                </a:gridCol>
                <a:gridCol w="2684364">
                  <a:extLst>
                    <a:ext uri="{9D8B030D-6E8A-4147-A177-3AD203B41FA5}">
                      <a16:colId xmlns="" xmlns:a16="http://schemas.microsoft.com/office/drawing/2014/main" val="245577679"/>
                    </a:ext>
                  </a:extLst>
                </a:gridCol>
              </a:tblGrid>
              <a:tr h="7574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лишайника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20" marR="303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деревьев с лишайниками, шт.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20" marR="303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Частота встречаемости,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20" marR="30320" marT="0" marB="0"/>
                </a:tc>
                <a:extLst>
                  <a:ext uri="{0D108BD9-81ED-4DB2-BD59-A6C34878D82A}">
                    <a16:rowId xmlns="" xmlns:a16="http://schemas.microsoft.com/office/drawing/2014/main" val="3750776125"/>
                  </a:ext>
                </a:extLst>
              </a:tr>
              <a:tr h="35458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Ксантория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20" marR="303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20" marR="303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20" marR="30320" marT="0" marB="0"/>
                </a:tc>
                <a:extLst>
                  <a:ext uri="{0D108BD9-81ED-4DB2-BD59-A6C34878D82A}">
                    <a16:rowId xmlns="" xmlns:a16="http://schemas.microsoft.com/office/drawing/2014/main" val="1259994616"/>
                  </a:ext>
                </a:extLst>
              </a:tr>
              <a:tr h="35458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Пармелия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20" marR="303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20" marR="303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20" marR="30320" marT="0" marB="0"/>
                </a:tc>
                <a:extLst>
                  <a:ext uri="{0D108BD9-81ED-4DB2-BD59-A6C34878D82A}">
                    <a16:rowId xmlns="" xmlns:a16="http://schemas.microsoft.com/office/drawing/2014/main" val="2436961603"/>
                  </a:ext>
                </a:extLst>
              </a:tr>
              <a:tr h="35458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Накипные лишайники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20" marR="303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20" marR="303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20" marR="30320" marT="0" marB="0"/>
                </a:tc>
                <a:extLst>
                  <a:ext uri="{0D108BD9-81ED-4DB2-BD59-A6C34878D82A}">
                    <a16:rowId xmlns="" xmlns:a16="http://schemas.microsoft.com/office/drawing/2014/main" val="964002782"/>
                  </a:ext>
                </a:extLst>
              </a:tr>
            </a:tbl>
          </a:graphicData>
        </a:graphic>
      </p:graphicFrame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B956E6FB-5951-7DF0-9A28-5E80E6BA09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128" y="3618444"/>
            <a:ext cx="1507968" cy="2086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54D45BD7-956F-6742-CC49-A94CEFB864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12356" y="3618444"/>
            <a:ext cx="1455615" cy="2086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7FB9CB25-EC72-7E37-951F-E1ADDF99D0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20474" y="3618443"/>
            <a:ext cx="1076061" cy="208655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2C4D3B8B-D9AA-486C-93EF-070EF57862B9}"/>
              </a:ext>
            </a:extLst>
          </p:cNvPr>
          <p:cNvSpPr txBox="1"/>
          <p:nvPr/>
        </p:nvSpPr>
        <p:spPr>
          <a:xfrm rot="10800000" flipV="1">
            <a:off x="2006082" y="5909285"/>
            <a:ext cx="136697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</a:rPr>
              <a:t>Пармелия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C4DF6E5E-9A16-9D0C-F150-8F3D1BA7F085}"/>
              </a:ext>
            </a:extLst>
          </p:cNvPr>
          <p:cNvSpPr txBox="1"/>
          <p:nvPr/>
        </p:nvSpPr>
        <p:spPr>
          <a:xfrm rot="10800000" flipV="1">
            <a:off x="4077478" y="5909284"/>
            <a:ext cx="10450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</a:rPr>
              <a:t>Ксантория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4910369E-9EA6-2965-3CEB-68DB9627F4F4}"/>
              </a:ext>
            </a:extLst>
          </p:cNvPr>
          <p:cNvSpPr txBox="1"/>
          <p:nvPr/>
        </p:nvSpPr>
        <p:spPr>
          <a:xfrm>
            <a:off x="6220474" y="5909284"/>
            <a:ext cx="17025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</a:rPr>
              <a:t>Леканора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328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73"/>
          <p:cNvSpPr txBox="1">
            <a:spLocks noGrp="1"/>
          </p:cNvSpPr>
          <p:nvPr>
            <p:ph type="title" idx="4294967295"/>
          </p:nvPr>
        </p:nvSpPr>
        <p:spPr>
          <a:xfrm>
            <a:off x="467640" y="-185040"/>
            <a:ext cx="8267798" cy="1021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</a:pPr>
            <a:r>
              <a:rPr lang="ru-RU" sz="1600" b="1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1600" b="1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600" b="1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Список литературы:</a:t>
            </a:r>
            <a:endParaRPr sz="16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5" name="Google Shape;635;p73"/>
          <p:cNvSpPr txBox="1">
            <a:spLocks noGrp="1"/>
          </p:cNvSpPr>
          <p:nvPr>
            <p:ph type="body" idx="4294967295"/>
          </p:nvPr>
        </p:nvSpPr>
        <p:spPr>
          <a:xfrm>
            <a:off x="0" y="836640"/>
            <a:ext cx="8820000" cy="5070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6" name="Google Shape;636;p7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891360" y="6451200"/>
            <a:ext cx="7274520" cy="215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" name="Google Shape;637;p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6680" y="692640"/>
            <a:ext cx="8808840" cy="260640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73"/>
          <p:cNvSpPr/>
          <p:nvPr/>
        </p:nvSpPr>
        <p:spPr>
          <a:xfrm>
            <a:off x="166681" y="692640"/>
            <a:ext cx="8820000" cy="6236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Алексашина И.Ю. Как сохранить нашу планету? 7-9 классы: учеб. Пособие для </a:t>
            </a:r>
            <a:r>
              <a:rPr lang="ru-RU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общеобразоват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организаций/ И.Ю. Алексашина, О.И. Лагутенко. - М.: Просвещение, 2019.- с. 82-88.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Голубкова Н. С. Определитель лишайников средней полосы европейской части СССР. - М.-Л.: Наука, 1966. - С. 157-158.- 257 с. 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  <a:tabLst>
                <a:tab pos="857250" algn="l"/>
              </a:tabLst>
            </a:pPr>
            <a:r>
              <a:rPr lang="ru-RU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Горышина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Т. К. Растения в городе.-Л.: Изд-во Ленингр. </a:t>
            </a:r>
            <a:r>
              <a:rPr lang="ru-RU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унив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-та, 1991. – 152 с.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  <a:tabLst>
                <a:tab pos="857250" algn="l"/>
              </a:tabLst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Зверев А. Т., Зверева Е. Г., Е.Р. Виленский, Гусев А. В., Ковалева Т. А., </a:t>
            </a:r>
            <a:r>
              <a:rPr lang="ru-RU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Самаев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С. Б., Федосова Г. А. Региональная экология. Домодедовский район. Учебное пособие для общеобразовательных учебных заведений. - М.: изд. ЦДРЭП «Оберег», 2000.-189 с.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  <a:tabLst>
                <a:tab pos="857250" algn="l"/>
              </a:tabLst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Зверев А.Т. Экология. Практикум. 10-11 </a:t>
            </a:r>
            <a:r>
              <a:rPr lang="ru-RU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кл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Учебное пособие для общеобразовательных учреждений/ А. Т. Зверев. Отв. Ред. Ю. Б. Королев. - М.: ООО «Издательский дом «ОНИКС 21 век», 2004.-с. 60-62. 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Подзоров, Н.В. </a:t>
            </a:r>
            <a:r>
              <a:rPr lang="ru-RU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Пылефильтрующая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способность насаждений / Н.В. Подзоров // Лесное хозяйство. - 1967. - № 1. - с. 39-40.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Приорова Е.М. Экологическая культура и здоровье человека. Практикум.: учеб. пособие для </a:t>
            </a:r>
            <a:r>
              <a:rPr lang="ru-RU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общеобразоват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организаций / Е. М. Приорова. - М.: Просвещение, 2019.- с.35-36.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Сергейчик С. А. Древесные растения и окружающая среда / С. А. Сергейчик. – Минск: </a:t>
            </a:r>
            <a:r>
              <a:rPr lang="ru-RU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Ураджай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1985. – 111 с.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Смирнова И.А. Исследовательские и проектные работы по биологии. 5-9 классы: </a:t>
            </a:r>
            <a:r>
              <a:rPr lang="ru-RU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учебн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пособие для </a:t>
            </a:r>
            <a:r>
              <a:rPr lang="ru-RU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общеобразат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организаций/И. А. Смирнов, Н. В. Мальцевская. - 2-е изд.- М.: Просвещение, 2020.-111с. 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</TotalTime>
  <Words>586</Words>
  <Application>Microsoft Office PowerPoint</Application>
  <PresentationFormat>Экран (4:3)</PresentationFormat>
  <Paragraphs>152</Paragraphs>
  <Slides>11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NSimSun</vt:lpstr>
      <vt:lpstr>Arial</vt:lpstr>
      <vt:lpstr>Calibri</vt:lpstr>
      <vt:lpstr>Cambria</vt:lpstr>
      <vt:lpstr>Liberation Serif</vt:lpstr>
      <vt:lpstr>Times New Roman</vt:lpstr>
      <vt:lpstr>1_Тема Office</vt:lpstr>
      <vt:lpstr>1_Тема Office</vt:lpstr>
      <vt:lpstr>1_Тема Office</vt:lpstr>
      <vt:lpstr>Тема Office</vt:lpstr>
      <vt:lpstr>      Изучение влияния автотранспорта  на окружающую среду пришкольной территории  МАОУ Домодедовской гимназии № 5     </vt:lpstr>
      <vt:lpstr>      Цель работы: провести оценку загрязнения окружающей среды пришкольной          территории, вызванную автомобильным транспортом.   Задачи: </vt:lpstr>
      <vt:lpstr>  Учет автомобильного транспорта на ул. Каширское шоссе г. Домодедово за 1 час.  </vt:lpstr>
      <vt:lpstr>  Учет автомобильного транспорта на ул. Каширское шоссе.  </vt:lpstr>
      <vt:lpstr>  Состав выделяемых токсичных веществ автотранспортом за час на ул. Каширское шоссе г. Домодедово на 100 м пути, в мг.  </vt:lpstr>
      <vt:lpstr>Презентация PowerPoint</vt:lpstr>
      <vt:lpstr>  Состав выделяемых токсичных веществ автотранспортом за год на ул. Каширское шоссе г. Домодедово на 100 м пути, в кг. .  </vt:lpstr>
      <vt:lpstr>   Частота встречаемости лишайников на пришкольной территории.  </vt:lpstr>
      <vt:lpstr> Список литературы:</vt:lpstr>
      <vt:lpstr>Презентация PowerPoint</vt:lpstr>
      <vt:lpstr> 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Деревья-пылеуловители, их значение  в оздоровлении окружающей среды  города Домодедово      9 февраля 2024 г.</dc:title>
  <cp:lastModifiedBy>1</cp:lastModifiedBy>
  <cp:revision>125</cp:revision>
  <dcterms:modified xsi:type="dcterms:W3CDTF">2025-10-23T13:49:12Z</dcterms:modified>
</cp:coreProperties>
</file>