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7"/>
  </p:notesMasterIdLst>
  <p:sldIdLst>
    <p:sldId id="256" r:id="rId2"/>
    <p:sldId id="258" r:id="rId3"/>
    <p:sldId id="257" r:id="rId4"/>
    <p:sldId id="259" r:id="rId5"/>
    <p:sldId id="260" r:id="rId6"/>
    <p:sldId id="274" r:id="rId7"/>
    <p:sldId id="261" r:id="rId8"/>
    <p:sldId id="262" r:id="rId9"/>
    <p:sldId id="271" r:id="rId10"/>
    <p:sldId id="265" r:id="rId11"/>
    <p:sldId id="272" r:id="rId12"/>
    <p:sldId id="267" r:id="rId13"/>
    <p:sldId id="273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F6D1"/>
    <a:srgbClr val="486113"/>
    <a:srgbClr val="90C226"/>
    <a:srgbClr val="A8D83C"/>
    <a:srgbClr val="688E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792" autoAdjust="0"/>
    <p:restoredTop sz="94660"/>
  </p:normalViewPr>
  <p:slideViewPr>
    <p:cSldViewPr snapToGrid="0">
      <p:cViewPr varScale="1">
        <p:scale>
          <a:sx n="98" d="100"/>
          <a:sy n="98" d="100"/>
        </p:scale>
        <p:origin x="72" y="2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6929841245654029E-2"/>
          <c:y val="3.621093527245723E-2"/>
          <c:w val="0.70552156856726433"/>
          <c:h val="0.7020036477606024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длина корней (мм) при t=5°С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invertIfNegative val="0"/>
          <c:cat>
            <c:strRef>
              <c:f>Лист1!$A$2:$A$6</c:f>
              <c:strCache>
                <c:ptCount val="5"/>
                <c:pt idx="0">
                  <c:v>корневин</c:v>
                </c:pt>
                <c:pt idx="1">
                  <c:v>эпин</c:v>
                </c:pt>
                <c:pt idx="2">
                  <c:v>циркон</c:v>
                </c:pt>
                <c:pt idx="3">
                  <c:v>гетороауксин</c:v>
                </c:pt>
                <c:pt idx="4">
                  <c:v>вола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1.9</c:v>
                </c:pt>
                <c:pt idx="1">
                  <c:v>2.2999999999999998</c:v>
                </c:pt>
                <c:pt idx="2">
                  <c:v>2.4</c:v>
                </c:pt>
                <c:pt idx="3">
                  <c:v>0.7</c:v>
                </c:pt>
                <c:pt idx="4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9D0-45AD-BF39-D32CAFD0FED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длина корней (мм) при t=30°С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</c:spPr>
          <c:invertIfNegative val="0"/>
          <c:dLbls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9D0-45AD-BF39-D32CAFD0FEDB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корневин</c:v>
                </c:pt>
                <c:pt idx="1">
                  <c:v>эпин</c:v>
                </c:pt>
                <c:pt idx="2">
                  <c:v>циркон</c:v>
                </c:pt>
                <c:pt idx="3">
                  <c:v>гетороауксин</c:v>
                </c:pt>
                <c:pt idx="4">
                  <c:v>вола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2.7</c:v>
                </c:pt>
                <c:pt idx="1">
                  <c:v>4.4000000000000004</c:v>
                </c:pt>
                <c:pt idx="2">
                  <c:v>3</c:v>
                </c:pt>
                <c:pt idx="3">
                  <c:v>0.6</c:v>
                </c:pt>
                <c:pt idx="4">
                  <c:v>1.6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9D0-45AD-BF39-D32CAFD0FEDB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длина побега (мм) при t=5°С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invertIfNegative val="0"/>
          <c:cat>
            <c:strRef>
              <c:f>Лист1!$A$2:$A$6</c:f>
              <c:strCache>
                <c:ptCount val="5"/>
                <c:pt idx="0">
                  <c:v>корневин</c:v>
                </c:pt>
                <c:pt idx="1">
                  <c:v>эпин</c:v>
                </c:pt>
                <c:pt idx="2">
                  <c:v>циркон</c:v>
                </c:pt>
                <c:pt idx="3">
                  <c:v>гетороауксин</c:v>
                </c:pt>
                <c:pt idx="4">
                  <c:v>вола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1.1000000000000001</c:v>
                </c:pt>
                <c:pt idx="1">
                  <c:v>1.4</c:v>
                </c:pt>
                <c:pt idx="2">
                  <c:v>2.2000000000000002</c:v>
                </c:pt>
                <c:pt idx="3">
                  <c:v>0.6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9D0-45AD-BF39-D32CAFD0FEDB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длина побега (мм) при t=30°С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9D0-45AD-BF39-D32CAFD0FEDB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корневин</c:v>
                </c:pt>
                <c:pt idx="1">
                  <c:v>эпин</c:v>
                </c:pt>
                <c:pt idx="2">
                  <c:v>циркон</c:v>
                </c:pt>
                <c:pt idx="3">
                  <c:v>гетороауксин</c:v>
                </c:pt>
                <c:pt idx="4">
                  <c:v>вола</c:v>
                </c:pt>
              </c:strCache>
            </c:strRef>
          </c:cat>
          <c:val>
            <c:numRef>
              <c:f>Лист1!$E$2:$E$6</c:f>
              <c:numCache>
                <c:formatCode>General</c:formatCode>
                <c:ptCount val="5"/>
                <c:pt idx="0">
                  <c:v>1.9</c:v>
                </c:pt>
                <c:pt idx="1">
                  <c:v>2.4</c:v>
                </c:pt>
                <c:pt idx="2">
                  <c:v>1.6</c:v>
                </c:pt>
                <c:pt idx="3">
                  <c:v>0.3</c:v>
                </c:pt>
                <c:pt idx="4">
                  <c:v>1.6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9D0-45AD-BF39-D32CAFD0FE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3373056"/>
        <c:axId val="85586304"/>
      </c:barChart>
      <c:catAx>
        <c:axId val="833730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85586304"/>
        <c:crosses val="autoZero"/>
        <c:auto val="1"/>
        <c:lblAlgn val="ctr"/>
        <c:lblOffset val="100"/>
        <c:noMultiLvlLbl val="0"/>
      </c:catAx>
      <c:valAx>
        <c:axId val="855863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337305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7872892542178007"/>
          <c:y val="4.1084429877102861E-2"/>
          <c:w val="0.15673731611343225"/>
          <c:h val="0.69299598952024666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длина корней (мм)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</c:spPr>
          <c:invertIfNegative val="0"/>
          <c:dLbls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96B-41AA-A936-65FC983156A1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корневин</c:v>
                </c:pt>
                <c:pt idx="1">
                  <c:v>эпин</c:v>
                </c:pt>
                <c:pt idx="2">
                  <c:v>циркон</c:v>
                </c:pt>
                <c:pt idx="3">
                  <c:v>гетероауксин</c:v>
                </c:pt>
                <c:pt idx="4">
                  <c:v>вода</c:v>
                </c:pt>
                <c:pt idx="5">
                  <c:v>ацетат свинца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3.4</c:v>
                </c:pt>
                <c:pt idx="1">
                  <c:v>5.4</c:v>
                </c:pt>
                <c:pt idx="2">
                  <c:v>2.7</c:v>
                </c:pt>
                <c:pt idx="3">
                  <c:v>2.7</c:v>
                </c:pt>
                <c:pt idx="4">
                  <c:v>2.4</c:v>
                </c:pt>
                <c:pt idx="5">
                  <c:v>2.1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96B-41AA-A936-65FC983156A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длина побега (мм)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6.79208528463169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96B-41AA-A936-65FC983156A1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корневин</c:v>
                </c:pt>
                <c:pt idx="1">
                  <c:v>эпин</c:v>
                </c:pt>
                <c:pt idx="2">
                  <c:v>циркон</c:v>
                </c:pt>
                <c:pt idx="3">
                  <c:v>гетероауксин</c:v>
                </c:pt>
                <c:pt idx="4">
                  <c:v>вода</c:v>
                </c:pt>
                <c:pt idx="5">
                  <c:v>ацетат свинца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3.8</c:v>
                </c:pt>
                <c:pt idx="1">
                  <c:v>5.3</c:v>
                </c:pt>
                <c:pt idx="2">
                  <c:v>3.4</c:v>
                </c:pt>
                <c:pt idx="3">
                  <c:v>1.6</c:v>
                </c:pt>
                <c:pt idx="4">
                  <c:v>2.9</c:v>
                </c:pt>
                <c:pt idx="5">
                  <c:v>1.7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96B-41AA-A936-65FC983156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0528512"/>
        <c:axId val="82353152"/>
      </c:barChart>
      <c:catAx>
        <c:axId val="805285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82353152"/>
        <c:crosses val="autoZero"/>
        <c:auto val="1"/>
        <c:lblAlgn val="ctr"/>
        <c:lblOffset val="100"/>
        <c:noMultiLvlLbl val="0"/>
      </c:catAx>
      <c:valAx>
        <c:axId val="823531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0528512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длина корней (мм)</c:v>
                </c:pt>
              </c:strCache>
            </c:strRef>
          </c:tx>
          <c:spPr>
            <a:solidFill>
              <a:srgbClr val="E6B91E">
                <a:lumMod val="75000"/>
              </a:srgbClr>
            </a:solidFill>
          </c:spPr>
          <c:invertIfNegative val="0"/>
          <c:dLbls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DDE-411E-BE08-DBBAAF416FE4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корневин</c:v>
                </c:pt>
                <c:pt idx="1">
                  <c:v>эпин</c:v>
                </c:pt>
                <c:pt idx="2">
                  <c:v>циркон</c:v>
                </c:pt>
                <c:pt idx="3">
                  <c:v>гетероауксин</c:v>
                </c:pt>
                <c:pt idx="4">
                  <c:v>вода</c:v>
                </c:pt>
                <c:pt idx="5">
                  <c:v>хлорид натрия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0.7</c:v>
                </c:pt>
                <c:pt idx="1">
                  <c:v>5.7</c:v>
                </c:pt>
                <c:pt idx="2">
                  <c:v>0.3</c:v>
                </c:pt>
                <c:pt idx="3">
                  <c:v>0.3</c:v>
                </c:pt>
                <c:pt idx="4">
                  <c:v>2</c:v>
                </c:pt>
                <c:pt idx="5">
                  <c:v>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DDE-411E-BE08-DBBAAF416FE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длина побега (мм)</c:v>
                </c:pt>
              </c:strCache>
            </c:strRef>
          </c:tx>
          <c:invertIfNegative val="0"/>
          <c:dLbls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DDE-411E-BE08-DBBAAF416FE4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корневин</c:v>
                </c:pt>
                <c:pt idx="1">
                  <c:v>эпин</c:v>
                </c:pt>
                <c:pt idx="2">
                  <c:v>циркон</c:v>
                </c:pt>
                <c:pt idx="3">
                  <c:v>гетероауксин</c:v>
                </c:pt>
                <c:pt idx="4">
                  <c:v>вода</c:v>
                </c:pt>
                <c:pt idx="5">
                  <c:v>хлорид натрия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0.6</c:v>
                </c:pt>
                <c:pt idx="1">
                  <c:v>3.8</c:v>
                </c:pt>
                <c:pt idx="2">
                  <c:v>0.1</c:v>
                </c:pt>
                <c:pt idx="3">
                  <c:v>0.1</c:v>
                </c:pt>
                <c:pt idx="4">
                  <c:v>2.2999999999999998</c:v>
                </c:pt>
                <c:pt idx="5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DDE-411E-BE08-DBBAAF416F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8752128"/>
        <c:axId val="88770048"/>
      </c:barChart>
      <c:catAx>
        <c:axId val="887521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88770048"/>
        <c:crosses val="autoZero"/>
        <c:auto val="1"/>
        <c:lblAlgn val="ctr"/>
        <c:lblOffset val="100"/>
        <c:noMultiLvlLbl val="0"/>
      </c:catAx>
      <c:valAx>
        <c:axId val="8877004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8752128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D2EB76-5CEE-4341-BBB7-B100F23CD662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9CD7AB-C7D1-477B-A596-3C841CE9A39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14678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9CD7AB-C7D1-477B-A596-3C841CE9A398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66512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pPr/>
              <a:t>10/15/2025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pPr/>
              <a:t>10/15/2025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10/15/2025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10/15/2025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10/15/2025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10/15/2025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10/15/2025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image" Target="../media/image15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9" name="Picture 5" descr="C:\Users\Acer\Desktop\стимуляторы-растен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56000"/>
            <a:ext cx="12192000" cy="3302000"/>
          </a:xfrm>
          <a:prstGeom prst="rect">
            <a:avLst/>
          </a:prstGeom>
          <a:noFill/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63F217-C9B1-9EC7-28B3-39C89B875B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6150" y="1442645"/>
            <a:ext cx="8621345" cy="2455709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ФИТОГОРМОНЫ КАК БИОСТИМУЛЯТОРЫ РОСТА И РАЗВИТИЯ РАСТЕНИЙ И УСТОЙЧИВОСТИ К АБИОТИЧЕСКИМ ФАКТОРАМ СРЕДЫ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AA343BD-BF19-0171-0B33-6DB9BB0F7F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54057" y="1442645"/>
            <a:ext cx="6210556" cy="515030"/>
          </a:xfrm>
        </p:spPr>
        <p:txBody>
          <a:bodyPr/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Научно-исследовательская работа на тему:</a:t>
            </a:r>
          </a:p>
          <a:p>
            <a:endParaRPr lang="ru-RU" dirty="0"/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E9457FCD-B884-087F-8AA7-116EE301EBD7}"/>
              </a:ext>
            </a:extLst>
          </p:cNvPr>
          <p:cNvSpPr/>
          <p:nvPr/>
        </p:nvSpPr>
        <p:spPr>
          <a:xfrm>
            <a:off x="2209289" y="435722"/>
            <a:ext cx="6541949" cy="73029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Муниципальное автономное общеобразовательное учреждение Домодедовский образовательный комплекс «Орбита»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A1F49541-D745-532B-C0BD-53EFF407735D}"/>
              </a:ext>
            </a:extLst>
          </p:cNvPr>
          <p:cNvSpPr/>
          <p:nvPr/>
        </p:nvSpPr>
        <p:spPr>
          <a:xfrm>
            <a:off x="7178682" y="4208194"/>
            <a:ext cx="3473493" cy="218474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6754307-F61A-8BCA-CBF1-21E9D942ACB0}"/>
              </a:ext>
            </a:extLst>
          </p:cNvPr>
          <p:cNvSpPr txBox="1"/>
          <p:nvPr/>
        </p:nvSpPr>
        <p:spPr>
          <a:xfrm>
            <a:off x="7178682" y="4256074"/>
            <a:ext cx="3375301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Работу выполнил: </a:t>
            </a:r>
          </a:p>
          <a:p>
            <a:pPr algn="r"/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ученик 7 Б класса </a:t>
            </a:r>
          </a:p>
          <a:p>
            <a:pPr algn="r"/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Ерёмин Сергей Александрович</a:t>
            </a:r>
          </a:p>
          <a:p>
            <a:pPr algn="r"/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Научный руководитель: </a:t>
            </a:r>
          </a:p>
          <a:p>
            <a:pPr algn="r"/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биологии </a:t>
            </a:r>
          </a:p>
          <a:p>
            <a:pPr algn="r"/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Шинкаренко Елена Николаевна</a:t>
            </a:r>
          </a:p>
        </p:txBody>
      </p:sp>
      <p:sp>
        <p:nvSpPr>
          <p:cNvPr id="16386" name="AutoShape 2" descr="Стимуляторы роста растений: что это и для чего нужн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C:\Users\Acer\Desktop\aacf6c6840916afe2a73a897b939c76d_ce_2042x1361x189x0_cropped_510x34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16491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ED121EC5-31CC-71CF-AED7-272269E0F6BC}"/>
              </a:ext>
            </a:extLst>
          </p:cNvPr>
          <p:cNvSpPr/>
          <p:nvPr/>
        </p:nvSpPr>
        <p:spPr>
          <a:xfrm>
            <a:off x="116215" y="1"/>
            <a:ext cx="11737734" cy="142335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190"/>
              </a:spcBef>
            </a:pPr>
            <a:r>
              <a:rPr lang="ru-RU" sz="3200" b="1" dirty="0">
                <a:solidFill>
                  <a:srgbClr val="48611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Эксперимент по определению устойчивости растений к тяжёлым металлам.</a:t>
            </a:r>
            <a:endParaRPr lang="ru-RU" sz="3200" dirty="0">
              <a:solidFill>
                <a:srgbClr val="486113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Прямоугольник: скругленные углы 5">
            <a:extLst>
              <a:ext uri="{FF2B5EF4-FFF2-40B4-BE49-F238E27FC236}">
                <a16:creationId xmlns:a16="http://schemas.microsoft.com/office/drawing/2014/main" id="{8D469685-2546-1DDF-1680-C983617F9970}"/>
              </a:ext>
            </a:extLst>
          </p:cNvPr>
          <p:cNvSpPr/>
          <p:nvPr/>
        </p:nvSpPr>
        <p:spPr>
          <a:xfrm>
            <a:off x="116215" y="1597535"/>
            <a:ext cx="3642238" cy="400441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spcBef>
                <a:spcPts val="190"/>
              </a:spcBef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Оборудование и материалы:</a:t>
            </a:r>
          </a:p>
          <a:p>
            <a:pPr>
              <a:lnSpc>
                <a:spcPct val="150000"/>
              </a:lnSpc>
              <a:spcBef>
                <a:spcPts val="190"/>
              </a:spcBef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 Семена гороха посевного.</a:t>
            </a:r>
          </a:p>
          <a:p>
            <a:pPr>
              <a:lnSpc>
                <a:spcPct val="150000"/>
              </a:lnSpc>
              <a:spcBef>
                <a:spcPts val="190"/>
              </a:spcBef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 Биостимуляторы. </a:t>
            </a:r>
          </a:p>
          <a:p>
            <a:pPr>
              <a:lnSpc>
                <a:spcPct val="150000"/>
              </a:lnSpc>
              <a:spcBef>
                <a:spcPts val="190"/>
              </a:spcBef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3. Водопроводная вода. </a:t>
            </a:r>
          </a:p>
          <a:p>
            <a:pPr>
              <a:lnSpc>
                <a:spcPct val="150000"/>
              </a:lnSpc>
              <a:spcBef>
                <a:spcPts val="190"/>
              </a:spcBef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4. Пластиковые контейнеры.</a:t>
            </a:r>
          </a:p>
          <a:p>
            <a:pPr>
              <a:lnSpc>
                <a:spcPct val="150000"/>
              </a:lnSpc>
              <a:spcBef>
                <a:spcPts val="190"/>
              </a:spcBef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5. Бумажные полотенца.</a:t>
            </a:r>
          </a:p>
          <a:p>
            <a:pPr>
              <a:lnSpc>
                <a:spcPct val="150000"/>
              </a:lnSpc>
              <a:spcBef>
                <a:spcPts val="190"/>
              </a:spcBef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6. Раствор ацетата свинца 2%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 </a:t>
            </a:r>
          </a:p>
          <a:p>
            <a:pPr>
              <a:lnSpc>
                <a:spcPct val="150000"/>
              </a:lnSpc>
              <a:spcBef>
                <a:spcPts val="190"/>
              </a:spcBef>
            </a:pPr>
            <a:r>
              <a:rPr lang="ru-RU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Pb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(CH₃COO)₂. 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06982" y="1597535"/>
            <a:ext cx="8285017" cy="22467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190"/>
              </a:spcBef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 Взял 11 контейнеров и разложил полотенца.</a:t>
            </a:r>
          </a:p>
          <a:p>
            <a:pPr>
              <a:lnSpc>
                <a:spcPct val="150000"/>
              </a:lnSpc>
              <a:spcBef>
                <a:spcPts val="190"/>
              </a:spcBef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 Положил в каждый контейнер по 20 семян гороха.</a:t>
            </a:r>
          </a:p>
          <a:p>
            <a:pPr>
              <a:lnSpc>
                <a:spcPct val="150000"/>
              </a:lnSpc>
              <a:spcBef>
                <a:spcPts val="190"/>
              </a:spcBef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3. Растворы фитогормонов смешал с раствором ацетата свинца (1:1).</a:t>
            </a:r>
          </a:p>
          <a:p>
            <a:pPr>
              <a:lnSpc>
                <a:spcPct val="150000"/>
              </a:lnSpc>
              <a:spcBef>
                <a:spcPts val="190"/>
              </a:spcBef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4. На протяжении 7 дней производил  полив 6 жидкостями ( </a:t>
            </a:r>
            <a:r>
              <a:rPr lang="ru-RU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эпин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корневин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циркон, гетероауксин, вода, раствор ацетата свинца 2% ).</a:t>
            </a:r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/>
          <a:srcRect l="13547" t="11228" r="7358" b="5677"/>
          <a:stretch>
            <a:fillRect/>
          </a:stretch>
        </p:blipFill>
        <p:spPr bwMode="auto">
          <a:xfrm rot="16200000">
            <a:off x="6967000" y="2754012"/>
            <a:ext cx="2591703" cy="512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5321119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990" y="204158"/>
            <a:ext cx="12084010" cy="132080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результатов действия фитогормонов на устойчивость растений к тяжелым металлам</a:t>
            </a: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723571747"/>
              </p:ext>
            </p:extLst>
          </p:nvPr>
        </p:nvGraphicFramePr>
        <p:xfrm>
          <a:off x="202155" y="1627762"/>
          <a:ext cx="9393704" cy="51373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1FC38E1-D698-7B92-037D-C4A179455BB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52" b="16218"/>
          <a:stretch/>
        </p:blipFill>
        <p:spPr>
          <a:xfrm>
            <a:off x="8601505" y="5023681"/>
            <a:ext cx="3388340" cy="174146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D11BD03-362D-724F-5153-37F18844440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6" t="14114" r="6563" b="24776"/>
          <a:stretch/>
        </p:blipFill>
        <p:spPr>
          <a:xfrm>
            <a:off x="9907781" y="2263521"/>
            <a:ext cx="1908837" cy="230199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62311" y="1819164"/>
            <a:ext cx="3148641" cy="453176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 и материалы:</a:t>
            </a:r>
          </a:p>
          <a:p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Семена гороха посевного.</a:t>
            </a:r>
          </a:p>
          <a:p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Биостимуляторы. </a:t>
            </a:r>
          </a:p>
          <a:p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Водопроводная вода. </a:t>
            </a:r>
          </a:p>
          <a:p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Пластиковые контейнеры.</a:t>
            </a:r>
          </a:p>
          <a:p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Бумажные полотенца.</a:t>
            </a:r>
          </a:p>
          <a:p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Раствор поваренной соли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821545" y="1873709"/>
            <a:ext cx="3975793" cy="451046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>
              <a:spcBef>
                <a:spcPts val="190"/>
              </a:spcBef>
              <a:spcAft>
                <a:spcPts val="0"/>
              </a:spcAft>
            </a:pPr>
            <a:r>
              <a:rPr lang="ru-RU" sz="2000" dirty="0">
                <a:solidFill>
                  <a:srgbClr val="48611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Взял 11 контейнеров и разложил полотенца.</a:t>
            </a:r>
          </a:p>
          <a:p>
            <a:pPr algn="just">
              <a:spcBef>
                <a:spcPts val="190"/>
              </a:spcBef>
              <a:spcAft>
                <a:spcPts val="0"/>
              </a:spcAft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Положил в каждый контейнер по 20 семян гороха.</a:t>
            </a:r>
          </a:p>
          <a:p>
            <a:pPr algn="just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 Развёл биостимуляторы по инструкции и смешал 1:1 с 0,9 % раствором хлорида натрия.</a:t>
            </a:r>
          </a:p>
          <a:p>
            <a:pPr algn="just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На протяжении 8 дней проводил наблюдения за развитием растений в растворах фитогормонов с добавлением раствора хлорида натрия, сравнивая с контролем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>
              <a:lnSpc>
                <a:spcPct val="150000"/>
              </a:lnSpc>
              <a:spcBef>
                <a:spcPts val="190"/>
              </a:spcBef>
              <a:spcAft>
                <a:spcPts val="0"/>
              </a:spcAft>
            </a:pPr>
            <a:endParaRPr lang="ru-RU" dirty="0">
              <a:solidFill>
                <a:srgbClr val="48611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: скругленные углы 1">
            <a:extLst>
              <a:ext uri="{FF2B5EF4-FFF2-40B4-BE49-F238E27FC236}">
                <a16:creationId xmlns:a16="http://schemas.microsoft.com/office/drawing/2014/main" id="{ED121EC5-31CC-71CF-AED7-272269E0F6BC}"/>
              </a:ext>
            </a:extLst>
          </p:cNvPr>
          <p:cNvSpPr/>
          <p:nvPr/>
        </p:nvSpPr>
        <p:spPr>
          <a:xfrm>
            <a:off x="254236" y="150411"/>
            <a:ext cx="11139741" cy="152809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190"/>
              </a:spcBef>
            </a:pPr>
            <a:r>
              <a:rPr lang="ru-RU" sz="3200" b="1" dirty="0">
                <a:solidFill>
                  <a:srgbClr val="48611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Эксперимент по определению устойчивости растений  к хлоридному засолению</a:t>
            </a:r>
            <a:endParaRPr lang="ru-RU" sz="3200" dirty="0">
              <a:solidFill>
                <a:srgbClr val="486113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6705" y="1819164"/>
            <a:ext cx="3117273" cy="4531760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2672100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255" y="126521"/>
            <a:ext cx="11526690" cy="132080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результатов действия фитогормонов на устойчивость растений к засолению</a:t>
            </a: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596702049"/>
              </p:ext>
            </p:extLst>
          </p:nvPr>
        </p:nvGraphicFramePr>
        <p:xfrm>
          <a:off x="643146" y="1531354"/>
          <a:ext cx="9259611" cy="53266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5EC6CEC-77A8-17BE-AA38-1BFE7617CF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77" b="15365"/>
          <a:stretch/>
        </p:blipFill>
        <p:spPr>
          <a:xfrm>
            <a:off x="8309363" y="5034769"/>
            <a:ext cx="3500731" cy="14876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CFE66F9-263D-148B-9E92-67F49049124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2" t="31045" b="11044"/>
          <a:stretch/>
        </p:blipFill>
        <p:spPr>
          <a:xfrm>
            <a:off x="8159314" y="1729596"/>
            <a:ext cx="3800830" cy="169940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0" y="1647646"/>
            <a:ext cx="9892145" cy="498606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 algn="ctr">
              <a:spcBef>
                <a:spcPts val="190"/>
              </a:spcBef>
            </a:pPr>
            <a:r>
              <a:rPr lang="ru-RU" sz="2000" dirty="0">
                <a:solidFill>
                  <a:srgbClr val="48611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2000" dirty="0">
                <a:solidFill>
                  <a:srgbClr val="48611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ходе исследования было выявлено, что участие фитогормонов как биостимуляторов развития растений имеют важное значение в формировании адаптаций к действию низких и высоких температур, хлоридного засоления и тяжелых металлов. Определены наиболее экологически безопасными и перспективные методы предпосевной обработки семян.</a:t>
            </a:r>
          </a:p>
          <a:p>
            <a:pPr indent="457200" algn="ctr">
              <a:spcBef>
                <a:spcPts val="190"/>
              </a:spcBef>
            </a:pPr>
            <a:r>
              <a:rPr lang="ru-RU" sz="2000" dirty="0">
                <a:solidFill>
                  <a:srgbClr val="48611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Установлено, лучше всего себя зарекомендовал биостимулятор роста </a:t>
            </a:r>
            <a:r>
              <a:rPr lang="ru-RU" sz="2000" dirty="0" err="1">
                <a:solidFill>
                  <a:srgbClr val="48611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Эпин</a:t>
            </a:r>
            <a:r>
              <a:rPr lang="ru-RU" sz="2000" dirty="0">
                <a:solidFill>
                  <a:srgbClr val="48611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-экстра, следующие позиции распределились в убывающей последовательности - циркон, </a:t>
            </a:r>
            <a:r>
              <a:rPr lang="ru-RU" sz="2000" dirty="0" err="1">
                <a:solidFill>
                  <a:srgbClr val="48611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корневин</a:t>
            </a:r>
            <a:r>
              <a:rPr lang="ru-RU" sz="2000" dirty="0">
                <a:solidFill>
                  <a:srgbClr val="48611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гетероауксин. Гипотеза, выдвинутая в начале исследования, подтвердилась полностью.      Фитогормоны являются регуляторами биохимических физиологических процессов в растениях, и в неблагоприятных условиях среды способствуют их лучшему росту и развитию. А также играют важную роль в адаптациях растительного организма, способствующих формированию повышенной устойчивости растений. </a:t>
            </a:r>
          </a:p>
          <a:p>
            <a:pPr algn="just"/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: скругленные углы 1">
            <a:extLst>
              <a:ext uri="{FF2B5EF4-FFF2-40B4-BE49-F238E27FC236}">
                <a16:creationId xmlns:a16="http://schemas.microsoft.com/office/drawing/2014/main" id="{ED121EC5-31CC-71CF-AED7-272269E0F6BC}"/>
              </a:ext>
            </a:extLst>
          </p:cNvPr>
          <p:cNvSpPr/>
          <p:nvPr/>
        </p:nvSpPr>
        <p:spPr>
          <a:xfrm>
            <a:off x="2738644" y="284674"/>
            <a:ext cx="3606276" cy="117319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spcBef>
                <a:spcPts val="190"/>
              </a:spcBef>
            </a:pPr>
            <a:r>
              <a:rPr lang="ru-RU" sz="3200" b="1" dirty="0">
                <a:solidFill>
                  <a:srgbClr val="48611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Выводы</a:t>
            </a:r>
            <a:r>
              <a:rPr lang="ru-RU" sz="3200" dirty="0">
                <a:solidFill>
                  <a:srgbClr val="48611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</p:txBody>
      </p:sp>
      <p:pic>
        <p:nvPicPr>
          <p:cNvPr id="2050" name="Picture 2" descr="Эпин, 30 мл (стимулятор роста) - Botanic Craft | Цветы и растения в  Хабаровске"/>
          <p:cNvPicPr>
            <a:picLocks noChangeAspect="1" noChangeArrowheads="1"/>
          </p:cNvPicPr>
          <p:nvPr/>
        </p:nvPicPr>
        <p:blipFill>
          <a:blip r:embed="rId2"/>
          <a:srcRect l="5196" t="1887" r="2481" b="21841"/>
          <a:stretch>
            <a:fillRect/>
          </a:stretch>
        </p:blipFill>
        <p:spPr bwMode="auto">
          <a:xfrm>
            <a:off x="7857375" y="8629"/>
            <a:ext cx="1494996" cy="1544127"/>
          </a:xfrm>
          <a:prstGeom prst="rect">
            <a:avLst/>
          </a:prstGeom>
          <a:noFill/>
        </p:spPr>
      </p:pic>
      <p:pic>
        <p:nvPicPr>
          <p:cNvPr id="2052" name="Picture 4" descr="Циркон, стимулятор для растений, 1 мл"/>
          <p:cNvPicPr>
            <a:picLocks noChangeAspect="1" noChangeArrowheads="1"/>
          </p:cNvPicPr>
          <p:nvPr/>
        </p:nvPicPr>
        <p:blipFill>
          <a:blip r:embed="rId3"/>
          <a:srcRect l="19918" t="3170" r="19765" b="19623"/>
          <a:stretch>
            <a:fillRect/>
          </a:stretch>
        </p:blipFill>
        <p:spPr bwMode="auto">
          <a:xfrm>
            <a:off x="9799962" y="490316"/>
            <a:ext cx="1465780" cy="1500994"/>
          </a:xfrm>
          <a:prstGeom prst="rect">
            <a:avLst/>
          </a:prstGeom>
          <a:noFill/>
        </p:spPr>
      </p:pic>
      <p:pic>
        <p:nvPicPr>
          <p:cNvPr id="2054" name="Picture 6" descr="Корневин Стимулятор корнеобразования, 10гр."/>
          <p:cNvPicPr>
            <a:picLocks noChangeAspect="1" noChangeArrowheads="1"/>
          </p:cNvPicPr>
          <p:nvPr/>
        </p:nvPicPr>
        <p:blipFill>
          <a:blip r:embed="rId4"/>
          <a:srcRect l="21853" t="11653" r="21996" b="12272"/>
          <a:stretch>
            <a:fillRect/>
          </a:stretch>
        </p:blipFill>
        <p:spPr bwMode="auto">
          <a:xfrm>
            <a:off x="10532852" y="2346385"/>
            <a:ext cx="1406106" cy="1905047"/>
          </a:xfrm>
          <a:prstGeom prst="rect">
            <a:avLst/>
          </a:prstGeom>
          <a:noFill/>
        </p:spPr>
      </p:pic>
      <p:pic>
        <p:nvPicPr>
          <p:cNvPr id="2056" name="Picture 8" descr="Гетероауксин, стимулятор роста корней, 2х0,1г Грин Бэлт"/>
          <p:cNvPicPr>
            <a:picLocks noChangeAspect="1" noChangeArrowheads="1"/>
          </p:cNvPicPr>
          <p:nvPr/>
        </p:nvPicPr>
        <p:blipFill>
          <a:blip r:embed="rId5"/>
          <a:srcRect l="5446" t="3848" r="5897" b="5768"/>
          <a:stretch>
            <a:fillRect/>
          </a:stretch>
        </p:blipFill>
        <p:spPr bwMode="auto">
          <a:xfrm>
            <a:off x="10115336" y="4658265"/>
            <a:ext cx="1371598" cy="1975449"/>
          </a:xfrm>
          <a:prstGeom prst="rect">
            <a:avLst/>
          </a:prstGeom>
          <a:noFill/>
        </p:spPr>
      </p:pic>
      <p:pic>
        <p:nvPicPr>
          <p:cNvPr id="2062" name="Picture 14" descr="Clip Art Freeuse Library Roots Clipart Plant Seed - Germinating Seed, HD  Png Download - kind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4838" y="289074"/>
            <a:ext cx="1380226" cy="13585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833782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474792" y="1583142"/>
            <a:ext cx="7078640" cy="23201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/>
              <a:t>СПАСИБО ЗА ВНИМАНИЕ! 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661313" y="1787857"/>
            <a:ext cx="6687403" cy="1951629"/>
          </a:xfrm>
          <a:prstGeom prst="roundRect">
            <a:avLst/>
          </a:prstGeom>
          <a:noFill/>
          <a:ln w="190500">
            <a:solidFill>
              <a:srgbClr val="A8D8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79773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344EEFD-0820-2C55-43E6-299BDF9DD88B}"/>
              </a:ext>
            </a:extLst>
          </p:cNvPr>
          <p:cNvSpPr txBox="1"/>
          <p:nvPr/>
        </p:nvSpPr>
        <p:spPr>
          <a:xfrm>
            <a:off x="343669" y="1521704"/>
            <a:ext cx="9266157" cy="21698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indent="449580" algn="just">
              <a:lnSpc>
                <a:spcPct val="150000"/>
              </a:lnSpc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Постоянно возрастающая антропогенная нагрузка на природную среду приводит к загрязнению окружающей среды тяжелыми металлами и к увеличению количества засоленных территорий. Фитогормоны принимают активное участие в нормализации многих биохимических и физиологических процессах растений. Они выполняют свои функции как  в  оптимальных, так в неблагоприятных условиях. 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2BD5FC52-2FB0-E2B8-1BF8-C8968D9BF9C7}"/>
              </a:ext>
            </a:extLst>
          </p:cNvPr>
          <p:cNvSpPr/>
          <p:nvPr/>
        </p:nvSpPr>
        <p:spPr>
          <a:xfrm>
            <a:off x="2651147" y="379929"/>
            <a:ext cx="5738013" cy="87144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317AFDA-6351-B61D-5050-478B5218E453}"/>
              </a:ext>
            </a:extLst>
          </p:cNvPr>
          <p:cNvSpPr txBox="1"/>
          <p:nvPr/>
        </p:nvSpPr>
        <p:spPr>
          <a:xfrm>
            <a:off x="2341233" y="523261"/>
            <a:ext cx="6130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АКТУАЛЬНОСТЬ ТЕМЫ</a:t>
            </a:r>
          </a:p>
        </p:txBody>
      </p:sp>
      <p:pic>
        <p:nvPicPr>
          <p:cNvPr id="15361" name="Picture 1" descr="C:\Users\Acer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37162" y="3884570"/>
            <a:ext cx="3226279" cy="2617303"/>
          </a:xfrm>
          <a:prstGeom prst="rect">
            <a:avLst/>
          </a:prstGeom>
          <a:noFill/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/>
          <a:srcRect t="45189" r="-191"/>
          <a:stretch>
            <a:fillRect/>
          </a:stretch>
        </p:blipFill>
        <p:spPr bwMode="auto">
          <a:xfrm>
            <a:off x="416076" y="3899140"/>
            <a:ext cx="3384312" cy="2536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364" name="AutoShape 4" descr="blob:https://web.telegram.org/2b9d7ca3-632e-47ff-b240-4f7c5171d70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4"/>
          <a:srcRect t="23566" r="1016" b="19830"/>
          <a:stretch>
            <a:fillRect/>
          </a:stretch>
        </p:blipFill>
        <p:spPr bwMode="auto">
          <a:xfrm>
            <a:off x="7527117" y="3873720"/>
            <a:ext cx="3370921" cy="2570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2229798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59ABEBD3-283E-096C-85EC-48E907DCF651}"/>
              </a:ext>
            </a:extLst>
          </p:cNvPr>
          <p:cNvSpPr/>
          <p:nvPr/>
        </p:nvSpPr>
        <p:spPr>
          <a:xfrm>
            <a:off x="370935" y="1646235"/>
            <a:ext cx="5846985" cy="450518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C7FD1DFD-49B6-BAA0-408C-A9D9B6F6772A}"/>
              </a:ext>
            </a:extLst>
          </p:cNvPr>
          <p:cNvSpPr/>
          <p:nvPr/>
        </p:nvSpPr>
        <p:spPr>
          <a:xfrm>
            <a:off x="4042691" y="411172"/>
            <a:ext cx="4106618" cy="889853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E160BF-0486-12C0-0786-B913A8F44277}"/>
              </a:ext>
            </a:extLst>
          </p:cNvPr>
          <p:cNvSpPr txBox="1"/>
          <p:nvPr/>
        </p:nvSpPr>
        <p:spPr>
          <a:xfrm>
            <a:off x="891970" y="2005177"/>
            <a:ext cx="4804913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Фитогормоны являются регуляторами биохимических физиологических процессов в растениях, </a:t>
            </a:r>
          </a:p>
          <a:p>
            <a:pPr algn="ctr"/>
            <a:r>
              <a:rPr lang="ru-RU" sz="280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 в неблагоприятных условиях среды способствуют их лучшему росту и развитию.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050" name="Picture 2" descr="Характеристика основных групп фитогормонов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24" r="29245"/>
          <a:stretch/>
        </p:blipFill>
        <p:spPr bwMode="auto">
          <a:xfrm>
            <a:off x="6303673" y="1398365"/>
            <a:ext cx="5666654" cy="4753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18885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1">
            <a:extLst>
              <a:ext uri="{FF2B5EF4-FFF2-40B4-BE49-F238E27FC236}">
                <a16:creationId xmlns:a16="http://schemas.microsoft.com/office/drawing/2014/main" id="{89CA4B97-D0E4-80FF-CF68-5200E3420403}"/>
              </a:ext>
            </a:extLst>
          </p:cNvPr>
          <p:cNvSpPr/>
          <p:nvPr/>
        </p:nvSpPr>
        <p:spPr>
          <a:xfrm>
            <a:off x="396370" y="326495"/>
            <a:ext cx="5602311" cy="708336"/>
          </a:xfrm>
          <a:prstGeom prst="roundRect">
            <a:avLst/>
          </a:prstGeom>
          <a:solidFill>
            <a:srgbClr val="90C226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РАБОТЫ</a:t>
            </a:r>
          </a:p>
        </p:txBody>
      </p:sp>
      <p:sp>
        <p:nvSpPr>
          <p:cNvPr id="4" name="Скругленный прямоугольник 4">
            <a:extLst>
              <a:ext uri="{FF2B5EF4-FFF2-40B4-BE49-F238E27FC236}">
                <a16:creationId xmlns:a16="http://schemas.microsoft.com/office/drawing/2014/main" id="{9D92BC48-E06C-2015-CF32-7F2FA73629F5}"/>
              </a:ext>
            </a:extLst>
          </p:cNvPr>
          <p:cNvSpPr/>
          <p:nvPr/>
        </p:nvSpPr>
        <p:spPr>
          <a:xfrm>
            <a:off x="1457782" y="2168821"/>
            <a:ext cx="5239265" cy="778654"/>
          </a:xfrm>
          <a:prstGeom prst="roundRect">
            <a:avLst/>
          </a:prstGeom>
          <a:solidFill>
            <a:srgbClr val="90C22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</a:p>
        </p:txBody>
      </p:sp>
      <p:pic>
        <p:nvPicPr>
          <p:cNvPr id="7" name="Рисунок 6" descr="Растение контур">
            <a:extLst>
              <a:ext uri="{FF2B5EF4-FFF2-40B4-BE49-F238E27FC236}">
                <a16:creationId xmlns:a16="http://schemas.microsoft.com/office/drawing/2014/main" id="{2078853F-DA4A-A377-E5E7-CC10819E89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407466" y="3508362"/>
            <a:ext cx="3189577" cy="3574827"/>
          </a:xfrm>
          <a:prstGeom prst="rect">
            <a:avLst/>
          </a:prstGeom>
        </p:spPr>
      </p:pic>
      <p:sp>
        <p:nvSpPr>
          <p:cNvPr id="9" name="Скругленный прямоугольник 1">
            <a:extLst>
              <a:ext uri="{FF2B5EF4-FFF2-40B4-BE49-F238E27FC236}">
                <a16:creationId xmlns:a16="http://schemas.microsoft.com/office/drawing/2014/main" id="{89CA4B97-D0E4-80FF-CF68-5200E3420403}"/>
              </a:ext>
            </a:extLst>
          </p:cNvPr>
          <p:cNvSpPr/>
          <p:nvPr/>
        </p:nvSpPr>
        <p:spPr>
          <a:xfrm>
            <a:off x="885200" y="1181819"/>
            <a:ext cx="10104853" cy="897148"/>
          </a:xfrm>
          <a:prstGeom prst="roundRect">
            <a:avLst/>
          </a:prstGeom>
          <a:solidFill>
            <a:schemeClr val="bg2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ru-RU" spc="-75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зучить участие фитогормонов в физиологических процессах формирования устойчивости растений к неблагоприятным абиотическим факторам окружающей среды.</a:t>
            </a:r>
          </a:p>
        </p:txBody>
      </p:sp>
      <p:sp>
        <p:nvSpPr>
          <p:cNvPr id="10" name="Скругленный прямоугольник 1">
            <a:extLst>
              <a:ext uri="{FF2B5EF4-FFF2-40B4-BE49-F238E27FC236}">
                <a16:creationId xmlns:a16="http://schemas.microsoft.com/office/drawing/2014/main" id="{89CA4B97-D0E4-80FF-CF68-5200E3420403}"/>
              </a:ext>
            </a:extLst>
          </p:cNvPr>
          <p:cNvSpPr/>
          <p:nvPr/>
        </p:nvSpPr>
        <p:spPr>
          <a:xfrm>
            <a:off x="2543506" y="3037329"/>
            <a:ext cx="8307081" cy="3778369"/>
          </a:xfrm>
          <a:prstGeom prst="roundRect">
            <a:avLst/>
          </a:prstGeom>
          <a:solidFill>
            <a:schemeClr val="bg2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R="439420" algn="just">
              <a:lnSpc>
                <a:spcPct val="150000"/>
              </a:lnSpc>
              <a:tabLst>
                <a:tab pos="622300" algn="l"/>
              </a:tabLst>
            </a:pP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1.Изучить</a:t>
            </a:r>
            <a:r>
              <a:rPr lang="ru-RU" sz="1600" spc="-75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научную</a:t>
            </a:r>
            <a:r>
              <a:rPr lang="ru-RU" sz="1600" spc="-75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литературу,</a:t>
            </a:r>
            <a:r>
              <a:rPr lang="ru-RU" sz="1600" spc="-75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доступные</a:t>
            </a:r>
            <a:r>
              <a:rPr lang="ru-RU" sz="1600" spc="-75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методики</a:t>
            </a:r>
            <a:r>
              <a:rPr lang="ru-RU" sz="1600" spc="-75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1600" spc="-75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теоретические</a:t>
            </a:r>
            <a:r>
              <a:rPr lang="ru-RU" sz="1600" spc="-75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основы</a:t>
            </a:r>
            <a:r>
              <a:rPr lang="ru-RU" sz="1600" spc="-75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данного </a:t>
            </a:r>
            <a:r>
              <a:rPr lang="ru-RU" sz="1600" spc="-1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вопроса.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440690" algn="just">
              <a:lnSpc>
                <a:spcPct val="150000"/>
              </a:lnSpc>
              <a:spcBef>
                <a:spcPts val="185"/>
              </a:spcBef>
              <a:tabLst>
                <a:tab pos="622300" algn="l"/>
              </a:tabLst>
            </a:pP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2.Провести</a:t>
            </a:r>
            <a:r>
              <a:rPr lang="ru-RU" sz="1600" spc="2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серии</a:t>
            </a:r>
            <a:r>
              <a:rPr lang="ru-RU" sz="1600" spc="2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экспериментов</a:t>
            </a:r>
            <a:r>
              <a:rPr lang="ru-RU" sz="1600" spc="2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 определению устойчивости растений к разным неблагоприятным факторам среды: низким и высоким температурам, к тяжелым металлам, к хлоридному засолению.</a:t>
            </a:r>
          </a:p>
          <a:p>
            <a:pPr marR="440690" algn="just">
              <a:lnSpc>
                <a:spcPct val="150000"/>
              </a:lnSpc>
              <a:spcBef>
                <a:spcPts val="185"/>
              </a:spcBef>
              <a:tabLst>
                <a:tab pos="622300" algn="l"/>
              </a:tabLst>
            </a:pP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3.Установить влияние</a:t>
            </a:r>
            <a:r>
              <a:rPr lang="ru-RU" sz="1600" spc="-1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фитогормонов на формирование устойчивости растений к меняющимся факторам среды.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440690" algn="just">
              <a:lnSpc>
                <a:spcPct val="150000"/>
              </a:lnSpc>
              <a:spcBef>
                <a:spcPts val="185"/>
              </a:spcBef>
              <a:tabLst>
                <a:tab pos="622300" algn="l"/>
              </a:tabLst>
            </a:pP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4.Сравнить и систематизировать полученные данные.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440690" algn="just">
              <a:lnSpc>
                <a:spcPct val="150000"/>
              </a:lnSpc>
              <a:spcBef>
                <a:spcPts val="185"/>
              </a:spcBef>
              <a:tabLst>
                <a:tab pos="622300" algn="l"/>
              </a:tabLst>
            </a:pP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5.Произвести расчёты и обработать результаты исследований.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440690" algn="just">
              <a:lnSpc>
                <a:spcPct val="150000"/>
              </a:lnSpc>
              <a:spcBef>
                <a:spcPts val="185"/>
              </a:spcBef>
              <a:tabLst>
                <a:tab pos="622300" algn="l"/>
              </a:tabLst>
            </a:pP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6.Сделать</a:t>
            </a:r>
            <a:r>
              <a:rPr lang="ru-RU" sz="1600" spc="-2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выводы</a:t>
            </a:r>
            <a:r>
              <a:rPr lang="ru-RU" sz="1600" spc="-2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</a:t>
            </a:r>
            <a:r>
              <a:rPr lang="ru-RU" sz="1600" spc="-15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итогам</a:t>
            </a:r>
            <a:r>
              <a:rPr lang="ru-RU" sz="1600" spc="-2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spc="-1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исследования.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61940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DCEDE7F8-8112-7A03-8464-7BC41EC21EA5}"/>
              </a:ext>
            </a:extLst>
          </p:cNvPr>
          <p:cNvSpPr/>
          <p:nvPr/>
        </p:nvSpPr>
        <p:spPr>
          <a:xfrm>
            <a:off x="534893" y="260813"/>
            <a:ext cx="5098156" cy="972065"/>
          </a:xfrm>
          <a:prstGeom prst="roundRect">
            <a:avLst/>
          </a:prstGeom>
          <a:solidFill>
            <a:srgbClr val="90C22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rgbClr val="486113"/>
                </a:solidFill>
                <a:latin typeface="Times New Roman" pitchFamily="18" charset="0"/>
                <a:cs typeface="Times New Roman" pitchFamily="18" charset="0"/>
              </a:rPr>
              <a:t>Объект исследования</a:t>
            </a:r>
          </a:p>
        </p:txBody>
      </p:sp>
      <p:sp>
        <p:nvSpPr>
          <p:cNvPr id="7" name="Скругленный прямоугольник 3">
            <a:extLst>
              <a:ext uri="{FF2B5EF4-FFF2-40B4-BE49-F238E27FC236}">
                <a16:creationId xmlns:a16="http://schemas.microsoft.com/office/drawing/2014/main" id="{2F4B3F2D-04C4-E029-EAF3-CDB3F8B8EEE7}"/>
              </a:ext>
            </a:extLst>
          </p:cNvPr>
          <p:cNvSpPr/>
          <p:nvPr/>
        </p:nvSpPr>
        <p:spPr>
          <a:xfrm>
            <a:off x="307295" y="2070128"/>
            <a:ext cx="4471739" cy="1233788"/>
          </a:xfrm>
          <a:prstGeom prst="roundRect">
            <a:avLst/>
          </a:prstGeom>
          <a:solidFill>
            <a:srgbClr val="90C226"/>
          </a:solidFill>
          <a:ln>
            <a:solidFill>
              <a:srgbClr val="688E1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rgbClr val="486113"/>
                </a:solidFill>
                <a:latin typeface="Times New Roman" pitchFamily="18" charset="0"/>
                <a:cs typeface="Times New Roman" pitchFamily="18" charset="0"/>
              </a:rPr>
              <a:t>Предмет </a:t>
            </a:r>
          </a:p>
          <a:p>
            <a:pPr algn="ctr"/>
            <a:r>
              <a:rPr lang="ru-RU" sz="3600" dirty="0">
                <a:solidFill>
                  <a:srgbClr val="486113"/>
                </a:solidFill>
                <a:latin typeface="Times New Roman" pitchFamily="18" charset="0"/>
                <a:cs typeface="Times New Roman" pitchFamily="18" charset="0"/>
              </a:rPr>
              <a:t>исследования</a:t>
            </a:r>
          </a:p>
        </p:txBody>
      </p:sp>
      <p:sp>
        <p:nvSpPr>
          <p:cNvPr id="10" name="Скругленный прямоугольник 5">
            <a:extLst>
              <a:ext uri="{FF2B5EF4-FFF2-40B4-BE49-F238E27FC236}">
                <a16:creationId xmlns:a16="http://schemas.microsoft.com/office/drawing/2014/main" id="{CC4E6A61-57FF-89CA-7D85-9D100E0DA677}"/>
              </a:ext>
            </a:extLst>
          </p:cNvPr>
          <p:cNvSpPr/>
          <p:nvPr/>
        </p:nvSpPr>
        <p:spPr>
          <a:xfrm>
            <a:off x="794561" y="4389867"/>
            <a:ext cx="4691839" cy="1381205"/>
          </a:xfrm>
          <a:prstGeom prst="roundRect">
            <a:avLst/>
          </a:prstGeom>
          <a:solidFill>
            <a:srgbClr val="90C22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rgbClr val="48611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</a:t>
            </a:r>
          </a:p>
          <a:p>
            <a:pPr algn="ctr"/>
            <a:r>
              <a:rPr lang="ru-RU" sz="3200" dirty="0">
                <a:solidFill>
                  <a:srgbClr val="48611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</a:t>
            </a: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DCEDE7F8-8112-7A03-8464-7BC41EC21EA5}"/>
              </a:ext>
            </a:extLst>
          </p:cNvPr>
          <p:cNvSpPr/>
          <p:nvPr/>
        </p:nvSpPr>
        <p:spPr>
          <a:xfrm>
            <a:off x="5719313" y="223431"/>
            <a:ext cx="6350767" cy="972065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48611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Горох посевной.</a:t>
            </a:r>
            <a:r>
              <a:rPr lang="ru-RU" sz="2800" spc="200" dirty="0">
                <a:solidFill>
                  <a:srgbClr val="48611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800" spc="200" dirty="0">
                <a:solidFill>
                  <a:srgbClr val="48611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ru-RU" sz="2800" spc="-10" dirty="0">
                <a:solidFill>
                  <a:srgbClr val="48611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лат. Pisum sativum)</a:t>
            </a:r>
            <a:endParaRPr lang="ru-RU" sz="2800" dirty="0">
              <a:solidFill>
                <a:srgbClr val="486113"/>
              </a:solidFill>
            </a:endParaRPr>
          </a:p>
        </p:txBody>
      </p:sp>
      <p:sp>
        <p:nvSpPr>
          <p:cNvPr id="11" name="Скругленный прямоугольник 3">
            <a:extLst>
              <a:ext uri="{FF2B5EF4-FFF2-40B4-BE49-F238E27FC236}">
                <a16:creationId xmlns:a16="http://schemas.microsoft.com/office/drawing/2014/main" id="{2F4B3F2D-04C4-E029-EAF3-CDB3F8B8EEE7}"/>
              </a:ext>
            </a:extLst>
          </p:cNvPr>
          <p:cNvSpPr/>
          <p:nvPr/>
        </p:nvSpPr>
        <p:spPr>
          <a:xfrm>
            <a:off x="4856672" y="1713569"/>
            <a:ext cx="7213408" cy="1961283"/>
          </a:xfrm>
          <a:prstGeom prst="roundRect">
            <a:avLst/>
          </a:prstGeom>
          <a:solidFill>
            <a:schemeClr val="bg1">
              <a:lumMod val="95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R="440055" algn="ctr">
              <a:lnSpc>
                <a:spcPct val="150000"/>
              </a:lnSpc>
              <a:spcBef>
                <a:spcPts val="190"/>
              </a:spcBef>
              <a:tabLst>
                <a:tab pos="1256665" algn="l"/>
                <a:tab pos="2410460" algn="l"/>
                <a:tab pos="3385820" algn="l"/>
                <a:tab pos="4077970" algn="l"/>
                <a:tab pos="5268595" algn="l"/>
                <a:tab pos="6017260" algn="l"/>
              </a:tabLst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Влияние фитогормонов на рост и развитие растений и их устойчивость к неблагоприятным абиотическим факторам среды.</a:t>
            </a:r>
          </a:p>
        </p:txBody>
      </p:sp>
      <p:sp>
        <p:nvSpPr>
          <p:cNvPr id="13" name="Скругленный прямоугольник 5">
            <a:extLst>
              <a:ext uri="{FF2B5EF4-FFF2-40B4-BE49-F238E27FC236}">
                <a16:creationId xmlns:a16="http://schemas.microsoft.com/office/drawing/2014/main" id="{CC4E6A61-57FF-89CA-7D85-9D100E0DA677}"/>
              </a:ext>
            </a:extLst>
          </p:cNvPr>
          <p:cNvSpPr/>
          <p:nvPr/>
        </p:nvSpPr>
        <p:spPr>
          <a:xfrm>
            <a:off x="5581291" y="4171332"/>
            <a:ext cx="6488789" cy="184990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508000">
              <a:lnSpc>
                <a:spcPct val="150000"/>
              </a:lnSpc>
              <a:spcBef>
                <a:spcPts val="85"/>
              </a:spcBef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Теоретические:</a:t>
            </a:r>
            <a:r>
              <a:rPr lang="ru-RU" sz="2400" spc="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сравнение,</a:t>
            </a:r>
            <a:r>
              <a:rPr lang="ru-RU" sz="2400" spc="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анализ,</a:t>
            </a:r>
            <a:r>
              <a:rPr lang="ru-RU" sz="2400" spc="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обобщение,</a:t>
            </a:r>
            <a:r>
              <a:rPr lang="ru-RU" sz="2400" spc="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систематизация</a:t>
            </a:r>
            <a:endParaRPr lang="ru-RU" sz="2400" spc="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08000">
              <a:lnSpc>
                <a:spcPct val="150000"/>
              </a:lnSpc>
              <a:spcBef>
                <a:spcPts val="85"/>
              </a:spcBef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Эмпирические: эксперимент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955707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422638AB-E676-8BB6-907C-436B5B181EF7}"/>
              </a:ext>
            </a:extLst>
          </p:cNvPr>
          <p:cNvSpPr/>
          <p:nvPr/>
        </p:nvSpPr>
        <p:spPr>
          <a:xfrm>
            <a:off x="4042691" y="411172"/>
            <a:ext cx="4106618" cy="889853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Научная новизна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3BD10E7A-9EA6-5A0D-CB5D-588324F7A433}"/>
              </a:ext>
            </a:extLst>
          </p:cNvPr>
          <p:cNvSpPr/>
          <p:nvPr/>
        </p:nvSpPr>
        <p:spPr>
          <a:xfrm>
            <a:off x="747681" y="1636571"/>
            <a:ext cx="5745833" cy="432652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050767-99C3-BA56-4746-227D1133328A}"/>
              </a:ext>
            </a:extLst>
          </p:cNvPr>
          <p:cNvSpPr txBox="1"/>
          <p:nvPr/>
        </p:nvSpPr>
        <p:spPr>
          <a:xfrm>
            <a:off x="415266" y="1636571"/>
            <a:ext cx="5931673" cy="449353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508000" algn="ctr">
              <a:tabLst>
                <a:tab pos="734695" algn="l"/>
              </a:tabLst>
            </a:pPr>
            <a:r>
              <a:rPr lang="ru-RU" sz="2200" kern="0" dirty="0">
                <a:solidFill>
                  <a:srgbClr val="48611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2200" b="0" kern="0" dirty="0">
                <a:solidFill>
                  <a:srgbClr val="48611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зучены новые способы предпосевной обработки семян гороха посевного </a:t>
            </a:r>
            <a:r>
              <a:rPr lang="ru-RU" sz="2200" b="0" kern="0" spc="200" dirty="0">
                <a:solidFill>
                  <a:srgbClr val="48611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ru-RU" sz="2200" b="0" kern="0" spc="-10" dirty="0">
                <a:solidFill>
                  <a:srgbClr val="48611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лат. Pisum sativum</a:t>
            </a:r>
            <a:r>
              <a:rPr lang="ru-RU" sz="2200" b="0" kern="0" spc="200" dirty="0">
                <a:solidFill>
                  <a:srgbClr val="48611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)ф</a:t>
            </a:r>
            <a:r>
              <a:rPr lang="ru-RU" sz="2200" b="0" kern="0" dirty="0">
                <a:solidFill>
                  <a:srgbClr val="48611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итогормонами различных групп и их участие в повышении устойчивости растений  именно в начальный период действия неблагоприятных факторов, так как  именно в этот период в клетках и тканях растительного организма  происходят  важные события, во многом </a:t>
            </a:r>
            <a:endParaRPr lang="ru-RU" sz="2200" b="1" kern="0" dirty="0">
              <a:solidFill>
                <a:srgbClr val="486113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08000" algn="ctr">
              <a:tabLst>
                <a:tab pos="734695" algn="l"/>
              </a:tabLst>
            </a:pPr>
            <a:r>
              <a:rPr lang="ru-RU" sz="2200" b="0" kern="0" dirty="0">
                <a:solidFill>
                  <a:srgbClr val="48611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предопределяющие весь последующий ход формирования устойчивости.</a:t>
            </a:r>
            <a:endParaRPr lang="ru-RU" sz="2200" b="1" kern="0" dirty="0">
              <a:solidFill>
                <a:srgbClr val="486113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2200" b="1" dirty="0">
                <a:solidFill>
                  <a:srgbClr val="48611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2200" dirty="0">
              <a:solidFill>
                <a:srgbClr val="486113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AutoShape 4">
            <a:extLst>
              <a:ext uri="{FF2B5EF4-FFF2-40B4-BE49-F238E27FC236}">
                <a16:creationId xmlns:a16="http://schemas.microsoft.com/office/drawing/2014/main" id="{44601656-8C72-87B1-AE4F-0B75C406952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079245" y="5074715"/>
            <a:ext cx="2402601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 descr="Стручок гороха крупным планом">
            <a:extLst>
              <a:ext uri="{FF2B5EF4-FFF2-40B4-BE49-F238E27FC236}">
                <a16:creationId xmlns:a16="http://schemas.microsoft.com/office/drawing/2014/main" id="{6D45C40B-9973-7FA9-E04E-077FBFC7AE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0089" y="1564912"/>
            <a:ext cx="5136645" cy="4326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9143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Разрушаем мифы об удобрениях из бананов 🍌 | 🌿Школа садоводов ▶ Марии В. | Дзе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916" y="3571322"/>
            <a:ext cx="4730324" cy="3286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8C57C458-A5B1-C932-D7BA-25A46418E756}"/>
              </a:ext>
            </a:extLst>
          </p:cNvPr>
          <p:cNvSpPr/>
          <p:nvPr/>
        </p:nvSpPr>
        <p:spPr>
          <a:xfrm>
            <a:off x="4230662" y="74250"/>
            <a:ext cx="3733289" cy="877580"/>
          </a:xfrm>
          <a:prstGeom prst="roundRect">
            <a:avLst/>
          </a:prstGeom>
          <a:solidFill>
            <a:srgbClr val="90C22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rgbClr val="48611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Фитогормоны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AC3C44-C90D-0C77-204B-97F47EE331BE}"/>
              </a:ext>
            </a:extLst>
          </p:cNvPr>
          <p:cNvSpPr txBox="1"/>
          <p:nvPr/>
        </p:nvSpPr>
        <p:spPr>
          <a:xfrm>
            <a:off x="5570246" y="1711853"/>
            <a:ext cx="5319425" cy="40831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508000">
              <a:spcBef>
                <a:spcPts val="190"/>
              </a:spcBef>
              <a:tabLst>
                <a:tab pos="734695" algn="l"/>
              </a:tabLst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Фитогормоны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регулирующие вещества растений, образуются в очень незначительных количествах и управляют всеми этапами жизни растений</a:t>
            </a:r>
            <a:r>
              <a:rPr lang="ru-RU" sz="2000" kern="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начиная с прорастания семени </a:t>
            </a:r>
            <a:r>
              <a:rPr lang="ru-RU" sz="2000" b="0" kern="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заканчивая моментом их увядания. </a:t>
            </a:r>
          </a:p>
          <a:p>
            <a:pPr marL="508000" algn="just">
              <a:spcBef>
                <a:spcPts val="190"/>
              </a:spcBef>
              <a:tabLst>
                <a:tab pos="734695" algn="l"/>
              </a:tabLst>
            </a:pPr>
            <a:r>
              <a:rPr lang="ru-RU" sz="2000" b="0" kern="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Они контролируют скорость роста, образование новых органов, процессы цветения и плодоношения, а также переход растения к старению и состоянию покоя, и последующее возобновление роста.</a:t>
            </a:r>
            <a:r>
              <a:rPr lang="ru-RU" sz="2000" b="0" kern="0" spc="-1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0" kern="0" spc="-1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600" b="1" kern="0" dirty="0">
              <a:solidFill>
                <a:schemeClr val="accent2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08000" marR="1905" algn="just">
              <a:spcBef>
                <a:spcPts val="190"/>
              </a:spcBef>
              <a:tabLst>
                <a:tab pos="734695" algn="l"/>
              </a:tabLst>
            </a:pPr>
            <a:endParaRPr lang="ru-RU" sz="1600" b="1" kern="0" dirty="0">
              <a:solidFill>
                <a:srgbClr val="486113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1265" name="Picture 1" descr="C:\Users\Acer\Desktop\images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715" y="1067824"/>
            <a:ext cx="4695790" cy="23875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540174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707639A9-3424-8C08-0529-122529F52F9D}"/>
              </a:ext>
            </a:extLst>
          </p:cNvPr>
          <p:cNvSpPr/>
          <p:nvPr/>
        </p:nvSpPr>
        <p:spPr>
          <a:xfrm>
            <a:off x="262864" y="159038"/>
            <a:ext cx="11690838" cy="117805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190"/>
              </a:spcBef>
            </a:pPr>
            <a:r>
              <a:rPr lang="ru-RU" sz="3200" b="1" dirty="0">
                <a:solidFill>
                  <a:srgbClr val="48611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Эксперимент по определению устойчивости  растений к высоким и низким температурам</a:t>
            </a:r>
            <a:endParaRPr lang="ru-RU" sz="3200" dirty="0">
              <a:solidFill>
                <a:srgbClr val="486113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65ACA254-31AD-C9BB-2110-15F57755C2C9}"/>
              </a:ext>
            </a:extLst>
          </p:cNvPr>
          <p:cNvSpPr/>
          <p:nvPr/>
        </p:nvSpPr>
        <p:spPr>
          <a:xfrm>
            <a:off x="358894" y="1509623"/>
            <a:ext cx="3376343" cy="407166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spcBef>
                <a:spcPts val="190"/>
              </a:spcBef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Оборудование и материалы:</a:t>
            </a:r>
          </a:p>
          <a:p>
            <a:pPr>
              <a:lnSpc>
                <a:spcPct val="150000"/>
              </a:lnSpc>
              <a:spcBef>
                <a:spcPts val="190"/>
              </a:spcBef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 Семена гороха посевного.</a:t>
            </a:r>
          </a:p>
          <a:p>
            <a:pPr>
              <a:lnSpc>
                <a:spcPct val="150000"/>
              </a:lnSpc>
              <a:spcBef>
                <a:spcPts val="190"/>
              </a:spcBef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 Биостимуляторы. </a:t>
            </a:r>
          </a:p>
          <a:p>
            <a:pPr>
              <a:lnSpc>
                <a:spcPct val="150000"/>
              </a:lnSpc>
              <a:spcBef>
                <a:spcPts val="190"/>
              </a:spcBef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3. Водопроводная вода. </a:t>
            </a:r>
          </a:p>
          <a:p>
            <a:pPr>
              <a:lnSpc>
                <a:spcPct val="150000"/>
              </a:lnSpc>
              <a:spcBef>
                <a:spcPts val="190"/>
              </a:spcBef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4. Пластиковые контейнеры.</a:t>
            </a:r>
          </a:p>
          <a:p>
            <a:pPr>
              <a:lnSpc>
                <a:spcPct val="150000"/>
              </a:lnSpc>
              <a:spcBef>
                <a:spcPts val="190"/>
              </a:spcBef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 Бумажные полотенца.</a:t>
            </a:r>
          </a:p>
          <a:p>
            <a:pPr>
              <a:lnSpc>
                <a:spcPct val="150000"/>
              </a:lnSpc>
              <a:spcBef>
                <a:spcPts val="190"/>
              </a:spcBef>
            </a:pPr>
            <a:r>
              <a:rPr lang="ru-RU" sz="16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B6E964-7484-0844-8E1A-E7E0ABC12C37}"/>
              </a:ext>
            </a:extLst>
          </p:cNvPr>
          <p:cNvSpPr txBox="1"/>
          <p:nvPr/>
        </p:nvSpPr>
        <p:spPr>
          <a:xfrm>
            <a:off x="4028400" y="1408331"/>
            <a:ext cx="7925302" cy="2872581"/>
          </a:xfrm>
          <a:prstGeom prst="rect">
            <a:avLst/>
          </a:prstGeom>
          <a:solidFill>
            <a:schemeClr val="bg2"/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190"/>
              </a:spcBef>
            </a:pPr>
            <a:r>
              <a:rPr lang="ru-RU" sz="1600" dirty="0">
                <a:solidFill>
                  <a:srgbClr val="48611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 Взял 20 контейнеров и разложил полотенца.</a:t>
            </a:r>
          </a:p>
          <a:p>
            <a:pPr>
              <a:lnSpc>
                <a:spcPct val="150000"/>
              </a:lnSpc>
              <a:spcBef>
                <a:spcPts val="190"/>
              </a:spcBef>
            </a:pPr>
            <a:r>
              <a:rPr lang="ru-RU" sz="1600" dirty="0">
                <a:solidFill>
                  <a:srgbClr val="48611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 Положил в каждый контейнер по 20 семян гороха.  </a:t>
            </a:r>
          </a:p>
          <a:p>
            <a:pPr>
              <a:lnSpc>
                <a:spcPct val="150000"/>
              </a:lnSpc>
              <a:spcBef>
                <a:spcPts val="190"/>
              </a:spcBef>
            </a:pPr>
            <a:r>
              <a:rPr lang="ru-RU" sz="1600" dirty="0">
                <a:solidFill>
                  <a:srgbClr val="48611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3. Развёл биостимуляторы по инструкции </a:t>
            </a:r>
          </a:p>
          <a:p>
            <a:pPr>
              <a:lnSpc>
                <a:spcPct val="150000"/>
              </a:lnSpc>
              <a:spcBef>
                <a:spcPts val="190"/>
              </a:spcBef>
            </a:pPr>
            <a:r>
              <a:rPr lang="ru-RU" sz="1600" dirty="0">
                <a:solidFill>
                  <a:srgbClr val="48611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4. Поместил 10 контейнеров в помещение с температурой </a:t>
            </a:r>
            <a:r>
              <a:rPr lang="ru-RU" sz="1600" dirty="0">
                <a:solidFill>
                  <a:srgbClr val="48611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r>
              <a:rPr lang="en-US" dirty="0"/>
              <a:t>°C </a:t>
            </a:r>
            <a:r>
              <a:rPr lang="ru-RU" sz="1600" dirty="0">
                <a:solidFill>
                  <a:srgbClr val="48611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 другие 10 контейнеров в помещение с температурой 30 </a:t>
            </a:r>
            <a:r>
              <a:rPr lang="en-US" sz="1600" dirty="0"/>
              <a:t>°C </a:t>
            </a:r>
            <a:endParaRPr lang="ru-RU" sz="1600" dirty="0"/>
          </a:p>
          <a:p>
            <a:pPr>
              <a:lnSpc>
                <a:spcPct val="150000"/>
              </a:lnSpc>
              <a:spcBef>
                <a:spcPts val="190"/>
              </a:spcBef>
            </a:pPr>
            <a:r>
              <a:rPr lang="ru-RU" sz="1600" dirty="0">
                <a:solidFill>
                  <a:srgbClr val="48611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 На протяжении </a:t>
            </a:r>
            <a:r>
              <a:rPr lang="ru-RU" sz="1600" dirty="0">
                <a:solidFill>
                  <a:srgbClr val="48611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8</a:t>
            </a:r>
            <a:r>
              <a:rPr lang="ru-RU" sz="1600" dirty="0">
                <a:solidFill>
                  <a:srgbClr val="48611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дней поливал 5 жидкостями ( </a:t>
            </a:r>
            <a:r>
              <a:rPr lang="ru-RU" sz="1600" dirty="0" err="1">
                <a:solidFill>
                  <a:srgbClr val="48611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эпин</a:t>
            </a:r>
            <a:r>
              <a:rPr lang="ru-RU" sz="1600" dirty="0">
                <a:solidFill>
                  <a:srgbClr val="48611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600" dirty="0" err="1">
                <a:solidFill>
                  <a:srgbClr val="48611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корневин</a:t>
            </a:r>
            <a:r>
              <a:rPr lang="ru-RU" sz="1600" dirty="0">
                <a:solidFill>
                  <a:srgbClr val="48611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циркон, гетероауксин и вода)</a:t>
            </a:r>
          </a:p>
        </p:txBody>
      </p:sp>
      <p:sp>
        <p:nvSpPr>
          <p:cNvPr id="10242" name="AutoShape 2" descr="blob:https://web.telegram.org/5e959785-be63-42e7-b325-688518cd64a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 l="15509" t="10889" r="7962" b="6130"/>
          <a:stretch>
            <a:fillRect/>
          </a:stretch>
        </p:blipFill>
        <p:spPr bwMode="auto">
          <a:xfrm rot="16200000">
            <a:off x="6353481" y="3804250"/>
            <a:ext cx="2458283" cy="3554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6361567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4640" y="117894"/>
            <a:ext cx="8596668" cy="132080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результатов действия фитогормонов при разных температурах</a:t>
            </a: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83981742"/>
              </p:ext>
            </p:extLst>
          </p:nvPr>
        </p:nvGraphicFramePr>
        <p:xfrm>
          <a:off x="254640" y="1438694"/>
          <a:ext cx="9849156" cy="5215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4D4A4AC-16C2-2D02-2EB6-2B8E57E32E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1" t="39602" r="31074" b="14229"/>
          <a:stretch/>
        </p:blipFill>
        <p:spPr>
          <a:xfrm>
            <a:off x="9781154" y="4857345"/>
            <a:ext cx="1464558" cy="200065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5AE4C40-4898-C966-F425-415065F83E7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72" t="46568" r="30011" b="12438"/>
          <a:stretch/>
        </p:blipFill>
        <p:spPr>
          <a:xfrm>
            <a:off x="9573093" y="300896"/>
            <a:ext cx="1880680" cy="216344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8915EBB-0197-BC33-D6E6-4FE6FCD49E8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43" t="44975" r="24174" b="7662"/>
          <a:stretch/>
        </p:blipFill>
        <p:spPr>
          <a:xfrm>
            <a:off x="9680635" y="2702831"/>
            <a:ext cx="1665596" cy="191602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1039</TotalTime>
  <Words>853</Words>
  <Application>Microsoft Office PowerPoint</Application>
  <PresentationFormat>Широкоэкранный</PresentationFormat>
  <Paragraphs>92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Aptos</vt:lpstr>
      <vt:lpstr>Arial</vt:lpstr>
      <vt:lpstr>Calibri</vt:lpstr>
      <vt:lpstr>Times New Roman</vt:lpstr>
      <vt:lpstr>Trebuchet MS</vt:lpstr>
      <vt:lpstr>Wingdings 3</vt:lpstr>
      <vt:lpstr>Аспект</vt:lpstr>
      <vt:lpstr>ФИТОГОРМОНЫ КАК БИОСТИМУЛЯТОРЫ РОСТА И РАЗВИТИЯ РАСТЕНИЙ И УСТОЙЧИВОСТИ К АБИОТИЧЕСКИМ ФАКТОРАМ СРЕДЫ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Анализ результатов действия фитогормонов при разных температурах</vt:lpstr>
      <vt:lpstr>Презентация PowerPoint</vt:lpstr>
      <vt:lpstr>Анализ результатов действия фитогормонов на устойчивость растений к тяжелым металлам</vt:lpstr>
      <vt:lpstr>Презентация PowerPoint</vt:lpstr>
      <vt:lpstr>Анализ результатов действия фитогормонов на устойчивость растений к засолению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ФИТОГОРМОНЫ КАК БИОСТИМУЛЯТОРЫ РОСТА И РАЗВИТИЯ РАСТЕНИЙ И УСТОЙЧИВОСТИ К АБИОТИЧЕСКИМ ФАКТОРАМ СРЕДЫ</dc:title>
  <dc:creator>123</dc:creator>
  <cp:lastModifiedBy>123</cp:lastModifiedBy>
  <cp:revision>50</cp:revision>
  <dcterms:created xsi:type="dcterms:W3CDTF">2024-11-09T14:12:34Z</dcterms:created>
  <dcterms:modified xsi:type="dcterms:W3CDTF">2025-10-15T17:56:35Z</dcterms:modified>
</cp:coreProperties>
</file>