
<file path=[Content_Types].xml><?xml version="1.0" encoding="utf-8"?>
<Types xmlns="http://schemas.openxmlformats.org/package/2006/content-types">
  <Default Extension="fntdata" ContentType="application/x-fontdata"/>
  <Default Extension="glb" ContentType="model/gltf.binary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82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7" r:id="rId8"/>
    <p:sldId id="266" r:id="rId9"/>
    <p:sldId id="268" r:id="rId10"/>
    <p:sldId id="262" r:id="rId11"/>
    <p:sldId id="263" r:id="rId12"/>
    <p:sldId id="264" r:id="rId13"/>
    <p:sldId id="265" r:id="rId14"/>
    <p:sldId id="269" r:id="rId15"/>
    <p:sldId id="270" r:id="rId16"/>
  </p:sldIdLst>
  <p:sldSz cx="14630400" cy="8229600"/>
  <p:notesSz cx="8229600" cy="14630400"/>
  <p:embeddedFontLst>
    <p:embeddedFont>
      <p:font typeface="Book Antiqua" panose="02040602050305030304" pitchFamily="18" charset="0"/>
      <p:regular r:id="rId18"/>
      <p:bold r:id="rId19"/>
      <p:italic r:id="rId20"/>
      <p:boldItalic r:id="rId21"/>
    </p:embeddedFont>
    <p:embeddedFont>
      <p:font typeface="Consolas" panose="020B0609020204030204" pitchFamily="49" charset="0"/>
      <p:regular r:id="rId22"/>
      <p:bold r:id="rId23"/>
      <p:italic r:id="rId24"/>
      <p:boldItalic r:id="rId25"/>
    </p:embeddedFont>
    <p:embeddedFont>
      <p:font typeface="Poppins Light" panose="020B0502040204020203" pitchFamily="2" charset="0"/>
      <p:regular r:id="rId26"/>
    </p:embeddedFont>
    <p:embeddedFont>
      <p:font typeface="Roboto Light" panose="020F0502020204030204" pitchFamily="2" charset="0"/>
      <p:regular r:id="rId27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91826901-A06B-43BE-95B7-5499CD847AD0}">
          <p14:sldIdLst>
            <p14:sldId id="256"/>
            <p14:sldId id="257"/>
            <p14:sldId id="258"/>
            <p14:sldId id="259"/>
            <p14:sldId id="260"/>
            <p14:sldId id="261"/>
            <p14:sldId id="267"/>
            <p14:sldId id="266"/>
            <p14:sldId id="268"/>
            <p14:sldId id="262"/>
            <p14:sldId id="263"/>
            <p14:sldId id="264"/>
            <p14:sldId id="265"/>
            <p14:sldId id="269"/>
            <p14:sldId id="270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83" d="100"/>
          <a:sy n="83" d="100"/>
        </p:scale>
        <p:origin x="108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3782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1346836"/>
            <a:ext cx="10972800" cy="2865120"/>
          </a:xfrm>
        </p:spPr>
        <p:txBody>
          <a:bodyPr anchor="b"/>
          <a:lstStyle>
            <a:lvl1pPr algn="ctr"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322446"/>
            <a:ext cx="10972800" cy="1986914"/>
          </a:xfrm>
        </p:spPr>
        <p:txBody>
          <a:bodyPr/>
          <a:lstStyle>
            <a:lvl1pPr marL="0" indent="0" algn="ctr">
              <a:buNone/>
              <a:defRPr sz="2880"/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10/17/2025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6466594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10/17/2025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1685758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469880" y="438150"/>
            <a:ext cx="3154680" cy="6974206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5840" y="438150"/>
            <a:ext cx="9281160" cy="6974206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10/17/2025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5889938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31103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73840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72467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98675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63381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57926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72296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2885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10/17/2025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9535339"/>
      </p:ext>
    </p:extLst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72758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9356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8220" y="2051686"/>
            <a:ext cx="12618720" cy="3423284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8220" y="5507356"/>
            <a:ext cx="12618720" cy="1800224"/>
          </a:xfrm>
        </p:spPr>
        <p:txBody>
          <a:bodyPr/>
          <a:lstStyle>
            <a:lvl1pPr marL="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1pPr>
            <a:lvl2pPr marL="54864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10/17/2025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9667634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5840" y="2190750"/>
            <a:ext cx="6217920" cy="522160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06640" y="2190750"/>
            <a:ext cx="6217920" cy="522160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10/17/2025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1356817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438150"/>
            <a:ext cx="12618720" cy="1590676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7746" y="2017396"/>
            <a:ext cx="6189344" cy="988694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7746" y="3006090"/>
            <a:ext cx="6189344" cy="442150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406640" y="2017396"/>
            <a:ext cx="6219826" cy="988694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406640" y="3006090"/>
            <a:ext cx="6219826" cy="442150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10/17/2025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909764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10/17/2025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0788052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10/17/2025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2974571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548640"/>
            <a:ext cx="4718684" cy="192024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19826" y="1184911"/>
            <a:ext cx="7406640" cy="5848350"/>
          </a:xfrm>
        </p:spPr>
        <p:txBody>
          <a:bodyPr/>
          <a:lstStyle>
            <a:lvl1pPr>
              <a:defRPr sz="3840"/>
            </a:lvl1pPr>
            <a:lvl2pPr>
              <a:defRPr sz="3360"/>
            </a:lvl2pPr>
            <a:lvl3pPr>
              <a:defRPr sz="288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7746" y="2468880"/>
            <a:ext cx="4718684" cy="4573906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10/17/2025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6097782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548640"/>
            <a:ext cx="4718684" cy="192024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219826" y="1184911"/>
            <a:ext cx="7406640" cy="5848350"/>
          </a:xfrm>
        </p:spPr>
        <p:txBody>
          <a:bodyPr anchor="t"/>
          <a:lstStyle>
            <a:lvl1pPr marL="0" indent="0">
              <a:buNone/>
              <a:defRPr sz="3840"/>
            </a:lvl1pPr>
            <a:lvl2pPr marL="548640" indent="0">
              <a:buNone/>
              <a:defRPr sz="3360"/>
            </a:lvl2pPr>
            <a:lvl3pPr marL="1097280" indent="0">
              <a:buNone/>
              <a:defRPr sz="2880"/>
            </a:lvl3pPr>
            <a:lvl4pPr marL="1645920" indent="0">
              <a:buNone/>
              <a:defRPr sz="2400"/>
            </a:lvl4pPr>
            <a:lvl5pPr marL="2194560" indent="0">
              <a:buNone/>
              <a:defRPr sz="2400"/>
            </a:lvl5pPr>
            <a:lvl6pPr marL="2743200" indent="0">
              <a:buNone/>
              <a:defRPr sz="2400"/>
            </a:lvl6pPr>
            <a:lvl7pPr marL="3291840" indent="0">
              <a:buNone/>
              <a:defRPr sz="2400"/>
            </a:lvl7pPr>
            <a:lvl8pPr marL="3840480" indent="0">
              <a:buNone/>
              <a:defRPr sz="2400"/>
            </a:lvl8pPr>
            <a:lvl9pPr marL="4389120" indent="0">
              <a:buNone/>
              <a:defRPr sz="24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7746" y="2468880"/>
            <a:ext cx="4718684" cy="4573906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10/17/2025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560828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5840" y="438150"/>
            <a:ext cx="12618720" cy="1590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40" y="2190750"/>
            <a:ext cx="12618720" cy="52216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05840" y="7627621"/>
            <a:ext cx="329184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10/17/2025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6320" y="7627621"/>
            <a:ext cx="493776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32720" y="7627621"/>
            <a:ext cx="329184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083539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  <p:sldLayoutId id="2147483696" r:id="rId14"/>
    <p:sldLayoutId id="2147483697" r:id="rId15"/>
    <p:sldLayoutId id="2147483698" r:id="rId16"/>
    <p:sldLayoutId id="2147483699" r:id="rId17"/>
    <p:sldLayoutId id="2147483700" r:id="rId18"/>
    <p:sldLayoutId id="2147483701" r:id="rId19"/>
    <p:sldLayoutId id="2147483702" r:id="rId20"/>
    <p:sldLayoutId id="2147483703" r:id="rId21"/>
  </p:sldLayoutIdLst>
  <p:hf sldNum="0" hdr="0" ftr="0" dt="0"/>
  <p:txStyles>
    <p:titleStyle>
      <a:lvl1pPr algn="l" defTabSz="1097280" rtl="0" eaLnBrk="1" latinLnBrk="0" hangingPunct="1">
        <a:lnSpc>
          <a:spcPct val="90000"/>
        </a:lnSpc>
        <a:spcBef>
          <a:spcPct val="0"/>
        </a:spcBef>
        <a:buNone/>
        <a:defRPr sz="52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109728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46888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301752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31.sv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5" Type="http://schemas.openxmlformats.org/officeDocument/2006/relationships/image" Target="../media/image3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4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lldatasheetru.com/datasheetpdf/pdf/1307644/WINSEN/MQ131.html" TargetMode="External"/><Relationship Id="rId2" Type="http://schemas.openxmlformats.org/officeDocument/2006/relationships/hyperlink" Target="https://www.espressif.com/sites/default/files/documentation/esp32_datasheet_en.pdf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socletech.com/doc/IC%20Channel%20Product/SHARP_GP2Y1014AU0F.pdf" TargetMode="External"/><Relationship Id="rId5" Type="http://schemas.openxmlformats.org/officeDocument/2006/relationships/hyperlink" Target="https://kernelchip.ru/download/Laurent-5_5G/Laurent-5_Ke-Commands_v.2.4.pdf" TargetMode="External"/><Relationship Id="rId4" Type="http://schemas.openxmlformats.org/officeDocument/2006/relationships/hyperlink" Target="https://static.chipdip.ru/lib/221/DOC007221267.pdf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microsoft.com/office/2017/06/relationships/model3d" Target="../media/model3d1.glb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microsoft.com/office/2017/06/relationships/model3d" Target="../media/model3d2.glb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491734"/>
            <a:ext cx="13042821" cy="124015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850"/>
              </a:lnSpc>
              <a:buNone/>
            </a:pPr>
            <a:r>
              <a:rPr lang="en-US" sz="3900" dirty="0">
                <a:solidFill>
                  <a:srgbClr val="F2F2F3"/>
                </a:solidFill>
                <a:latin typeface="Poppins Light" pitchFamily="34" charset="0"/>
                <a:ea typeface="Poppins Light" pitchFamily="34" charset="-122"/>
                <a:cs typeface="Poppins Light" pitchFamily="34" charset="-120"/>
              </a:rPr>
              <a:t>Al_ASTH: Система Мониторинга Воздуха для Людей с Респираторными Ограничениями</a:t>
            </a:r>
            <a:endParaRPr lang="en-US" sz="3900" dirty="0"/>
          </a:p>
        </p:txBody>
      </p:sp>
      <p:sp>
        <p:nvSpPr>
          <p:cNvPr id="3" name="Text 1"/>
          <p:cNvSpPr/>
          <p:nvPr/>
        </p:nvSpPr>
        <p:spPr>
          <a:xfrm>
            <a:off x="793790" y="2811185"/>
            <a:ext cx="6085761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50" dirty="0">
                <a:solidFill>
                  <a:srgbClr val="F2F2F3"/>
                </a:solidFill>
                <a:latin typeface="Poppins Light" pitchFamily="34" charset="0"/>
                <a:ea typeface="Poppins Light" pitchFamily="34" charset="-122"/>
                <a:cs typeface="Poppins Light" pitchFamily="34" charset="-120"/>
              </a:rPr>
              <a:t>ПРЕЗЕНТАЦИЯ НАУЧНО-ТЕХНИЧЕСКОГО ПРОЕКТА</a:t>
            </a:r>
            <a:endParaRPr lang="en-US" sz="1950" dirty="0"/>
          </a:p>
        </p:txBody>
      </p:sp>
      <p:sp>
        <p:nvSpPr>
          <p:cNvPr id="4" name="Shape 2"/>
          <p:cNvSpPr/>
          <p:nvPr/>
        </p:nvSpPr>
        <p:spPr>
          <a:xfrm>
            <a:off x="793790" y="3418999"/>
            <a:ext cx="4215289" cy="2587466"/>
          </a:xfrm>
          <a:prstGeom prst="roundRect">
            <a:avLst>
              <a:gd name="adj" fmla="val 3222"/>
            </a:avLst>
          </a:prstGeom>
          <a:solidFill>
            <a:srgbClr val="3D3D42"/>
          </a:solidFill>
          <a:ln w="7620">
            <a:solidFill>
              <a:srgbClr val="F2F2F3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999768" y="3624977"/>
            <a:ext cx="595313" cy="595313"/>
          </a:xfrm>
          <a:prstGeom prst="roundRect">
            <a:avLst>
              <a:gd name="adj" fmla="val 15358451"/>
            </a:avLst>
          </a:prstGeom>
          <a:solidFill>
            <a:srgbClr val="F2F2F3"/>
          </a:solidFill>
          <a:ln/>
        </p:spPr>
      </p:sp>
      <p:pic>
        <p:nvPicPr>
          <p:cNvPr id="6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3479" y="3755112"/>
            <a:ext cx="267891" cy="334923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999768" y="4418648"/>
            <a:ext cx="2480905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50" dirty="0">
                <a:solidFill>
                  <a:srgbClr val="E5E0DF"/>
                </a:solidFill>
                <a:latin typeface="Poppins Light" pitchFamily="34" charset="0"/>
                <a:ea typeface="Poppins Light" pitchFamily="34" charset="-122"/>
                <a:cs typeface="Poppins Light" pitchFamily="34" charset="-120"/>
              </a:rPr>
              <a:t>Автор проекта</a:t>
            </a:r>
            <a:endParaRPr lang="en-US" sz="1950" dirty="0"/>
          </a:p>
        </p:txBody>
      </p:sp>
      <p:sp>
        <p:nvSpPr>
          <p:cNvPr id="8" name="Text 5"/>
          <p:cNvSpPr/>
          <p:nvPr/>
        </p:nvSpPr>
        <p:spPr>
          <a:xfrm>
            <a:off x="999768" y="4847868"/>
            <a:ext cx="3803333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Козлов Данила Денисович (10 класс)</a:t>
            </a:r>
            <a:endParaRPr lang="en-US" sz="1550" dirty="0"/>
          </a:p>
        </p:txBody>
      </p:sp>
      <p:sp>
        <p:nvSpPr>
          <p:cNvPr id="9" name="Text 6"/>
          <p:cNvSpPr/>
          <p:nvPr/>
        </p:nvSpPr>
        <p:spPr>
          <a:xfrm>
            <a:off x="999768" y="5284470"/>
            <a:ext cx="3803333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МБОУ СОШ №3, г. Серпухов</a:t>
            </a:r>
            <a:endParaRPr lang="en-US" sz="1550" dirty="0"/>
          </a:p>
        </p:txBody>
      </p:sp>
      <p:sp>
        <p:nvSpPr>
          <p:cNvPr id="10" name="Shape 7"/>
          <p:cNvSpPr/>
          <p:nvPr/>
        </p:nvSpPr>
        <p:spPr>
          <a:xfrm>
            <a:off x="5207437" y="3418999"/>
            <a:ext cx="4215408" cy="2587466"/>
          </a:xfrm>
          <a:prstGeom prst="roundRect">
            <a:avLst>
              <a:gd name="adj" fmla="val 3222"/>
            </a:avLst>
          </a:prstGeom>
          <a:solidFill>
            <a:srgbClr val="3D3D42"/>
          </a:solidFill>
          <a:ln w="7620">
            <a:solidFill>
              <a:srgbClr val="F2F2F3"/>
            </a:solidFill>
            <a:prstDash val="solid"/>
          </a:ln>
        </p:spPr>
      </p:sp>
      <p:sp>
        <p:nvSpPr>
          <p:cNvPr id="11" name="Shape 8"/>
          <p:cNvSpPr/>
          <p:nvPr/>
        </p:nvSpPr>
        <p:spPr>
          <a:xfrm>
            <a:off x="5413415" y="3624977"/>
            <a:ext cx="595313" cy="595313"/>
          </a:xfrm>
          <a:prstGeom prst="roundRect">
            <a:avLst>
              <a:gd name="adj" fmla="val 15358451"/>
            </a:avLst>
          </a:prstGeom>
          <a:solidFill>
            <a:srgbClr val="F2F2F3"/>
          </a:solidFill>
          <a:ln/>
        </p:spPr>
      </p:sp>
      <p:pic>
        <p:nvPicPr>
          <p:cNvPr id="12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7126" y="3755112"/>
            <a:ext cx="267891" cy="334923"/>
          </a:xfrm>
          <a:prstGeom prst="rect">
            <a:avLst/>
          </a:prstGeom>
        </p:spPr>
      </p:pic>
      <p:sp>
        <p:nvSpPr>
          <p:cNvPr id="13" name="Text 9"/>
          <p:cNvSpPr/>
          <p:nvPr/>
        </p:nvSpPr>
        <p:spPr>
          <a:xfrm>
            <a:off x="5413415" y="4418648"/>
            <a:ext cx="2857857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50" dirty="0">
                <a:solidFill>
                  <a:srgbClr val="E5E0DF"/>
                </a:solidFill>
                <a:latin typeface="Poppins Light" pitchFamily="34" charset="0"/>
                <a:ea typeface="Poppins Light" pitchFamily="34" charset="-122"/>
                <a:cs typeface="Poppins Light" pitchFamily="34" charset="-120"/>
              </a:rPr>
              <a:t>Научный руководитель</a:t>
            </a:r>
            <a:endParaRPr lang="en-US" sz="1950" dirty="0"/>
          </a:p>
        </p:txBody>
      </p:sp>
      <p:sp>
        <p:nvSpPr>
          <p:cNvPr id="14" name="Text 10"/>
          <p:cNvSpPr/>
          <p:nvPr/>
        </p:nvSpPr>
        <p:spPr>
          <a:xfrm>
            <a:off x="5413415" y="4847868"/>
            <a:ext cx="3803452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Назарова Галина Юрьевна</a:t>
            </a:r>
            <a:endParaRPr lang="en-US" sz="1550" dirty="0"/>
          </a:p>
        </p:txBody>
      </p:sp>
      <p:sp>
        <p:nvSpPr>
          <p:cNvPr id="15" name="Shape 11"/>
          <p:cNvSpPr/>
          <p:nvPr/>
        </p:nvSpPr>
        <p:spPr>
          <a:xfrm>
            <a:off x="9621203" y="3418999"/>
            <a:ext cx="4215289" cy="2587466"/>
          </a:xfrm>
          <a:prstGeom prst="roundRect">
            <a:avLst>
              <a:gd name="adj" fmla="val 3222"/>
            </a:avLst>
          </a:prstGeom>
          <a:solidFill>
            <a:srgbClr val="3D3D42"/>
          </a:solidFill>
          <a:ln w="7620">
            <a:solidFill>
              <a:srgbClr val="F2F2F3"/>
            </a:solidFill>
            <a:prstDash val="solid"/>
          </a:ln>
        </p:spPr>
      </p:sp>
      <p:sp>
        <p:nvSpPr>
          <p:cNvPr id="16" name="Shape 12"/>
          <p:cNvSpPr/>
          <p:nvPr/>
        </p:nvSpPr>
        <p:spPr>
          <a:xfrm>
            <a:off x="9827181" y="3624977"/>
            <a:ext cx="595313" cy="595313"/>
          </a:xfrm>
          <a:prstGeom prst="roundRect">
            <a:avLst>
              <a:gd name="adj" fmla="val 15358451"/>
            </a:avLst>
          </a:prstGeom>
          <a:solidFill>
            <a:srgbClr val="F2F2F3"/>
          </a:solidFill>
          <a:ln/>
        </p:spPr>
      </p:sp>
      <p:pic>
        <p:nvPicPr>
          <p:cNvPr id="1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90892" y="3755112"/>
            <a:ext cx="267891" cy="334923"/>
          </a:xfrm>
          <a:prstGeom prst="rect">
            <a:avLst/>
          </a:prstGeom>
        </p:spPr>
      </p:pic>
      <p:sp>
        <p:nvSpPr>
          <p:cNvPr id="18" name="Text 13"/>
          <p:cNvSpPr/>
          <p:nvPr/>
        </p:nvSpPr>
        <p:spPr>
          <a:xfrm>
            <a:off x="9827181" y="4418648"/>
            <a:ext cx="2480905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50" dirty="0">
                <a:solidFill>
                  <a:srgbClr val="E5E0DF"/>
                </a:solidFill>
                <a:latin typeface="Poppins Light" pitchFamily="34" charset="0"/>
                <a:ea typeface="Poppins Light" pitchFamily="34" charset="-122"/>
                <a:cs typeface="Poppins Light" pitchFamily="34" charset="-120"/>
              </a:rPr>
              <a:t>Ключевые слова</a:t>
            </a:r>
            <a:endParaRPr lang="en-US" sz="1950" dirty="0"/>
          </a:p>
        </p:txBody>
      </p:sp>
      <p:sp>
        <p:nvSpPr>
          <p:cNvPr id="19" name="Text 14"/>
          <p:cNvSpPr/>
          <p:nvPr/>
        </p:nvSpPr>
        <p:spPr>
          <a:xfrm>
            <a:off x="9827181" y="4847868"/>
            <a:ext cx="3803333" cy="952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Контроль качества воздуха, датчики, мобильное приложение, ограничения дыхания.</a:t>
            </a:r>
            <a:endParaRPr lang="en-US" sz="1550" dirty="0"/>
          </a:p>
        </p:txBody>
      </p:sp>
      <p:sp>
        <p:nvSpPr>
          <p:cNvPr id="20" name="Text 15"/>
          <p:cNvSpPr/>
          <p:nvPr/>
        </p:nvSpPr>
        <p:spPr>
          <a:xfrm>
            <a:off x="793790" y="6229707"/>
            <a:ext cx="13042821" cy="5081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Данная работа посвящена разработке Al_ASTH — компактного, портативного устройства для непрерывного отслеживания критически важных показателей окружающего воздуха, оказывающих негативное влияние на людей, страдающих заболеваниями дыхательной системы.</a:t>
            </a:r>
            <a:endParaRPr lang="en-US" sz="1250" dirty="0"/>
          </a:p>
        </p:txBody>
      </p:sp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885111"/>
            <a:ext cx="9642991" cy="6200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850"/>
              </a:lnSpc>
              <a:buNone/>
            </a:pPr>
            <a:r>
              <a:rPr lang="en-US" sz="3900" dirty="0">
                <a:solidFill>
                  <a:srgbClr val="F2F2F3"/>
                </a:solidFill>
                <a:latin typeface="Poppins Light" pitchFamily="34" charset="0"/>
                <a:ea typeface="Poppins Light" pitchFamily="34" charset="-122"/>
                <a:cs typeface="Poppins Light" pitchFamily="34" charset="-120"/>
              </a:rPr>
              <a:t>Конструктивные Решения и Испытания</a:t>
            </a:r>
            <a:endParaRPr lang="en-US" sz="3900" dirty="0"/>
          </a:p>
        </p:txBody>
      </p:sp>
      <p:sp>
        <p:nvSpPr>
          <p:cNvPr id="3" name="Text 1"/>
          <p:cNvSpPr/>
          <p:nvPr/>
        </p:nvSpPr>
        <p:spPr>
          <a:xfrm>
            <a:off x="793790" y="1584484"/>
            <a:ext cx="6816685" cy="4961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900"/>
              </a:lnSpc>
              <a:buNone/>
            </a:pPr>
            <a:r>
              <a:rPr lang="en-US" sz="3100" dirty="0">
                <a:solidFill>
                  <a:srgbClr val="F2F2F3"/>
                </a:solidFill>
                <a:latin typeface="Poppins Light" pitchFamily="34" charset="0"/>
                <a:ea typeface="Poppins Light" pitchFamily="34" charset="-122"/>
                <a:cs typeface="Poppins Light" pitchFamily="34" charset="-120"/>
              </a:rPr>
              <a:t>От Прототипа к Готовому Изделию</a:t>
            </a:r>
            <a:endParaRPr lang="en-US" sz="3100" dirty="0"/>
          </a:p>
        </p:txBody>
      </p:sp>
      <p:sp>
        <p:nvSpPr>
          <p:cNvPr id="4" name="Text 2"/>
          <p:cNvSpPr/>
          <p:nvPr/>
        </p:nvSpPr>
        <p:spPr>
          <a:xfrm>
            <a:off x="793790" y="2576632"/>
            <a:ext cx="3130748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dirty="0">
                <a:solidFill>
                  <a:srgbClr val="F2F2F3"/>
                </a:solidFill>
                <a:latin typeface="Poppins Light" pitchFamily="34" charset="0"/>
                <a:ea typeface="Poppins Light" pitchFamily="34" charset="-122"/>
                <a:cs typeface="Poppins Light" pitchFamily="34" charset="-120"/>
              </a:rPr>
              <a:t>Сборка и Калибровка</a:t>
            </a:r>
            <a:endParaRPr lang="en-US" sz="2300" dirty="0"/>
          </a:p>
        </p:txBody>
      </p:sp>
      <p:sp>
        <p:nvSpPr>
          <p:cNvPr id="5" name="Text 3"/>
          <p:cNvSpPr/>
          <p:nvPr/>
        </p:nvSpPr>
        <p:spPr>
          <a:xfrm>
            <a:off x="793790" y="3147060"/>
            <a:ext cx="6279356" cy="952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После создания принципиальной электрической схемы (создана в P-Cad) и разработки ПО, был собран рабочий прототип. Ключевые этапы испытаний:</a:t>
            </a:r>
            <a:endParaRPr lang="en-US" sz="1550" dirty="0"/>
          </a:p>
        </p:txBody>
      </p:sp>
      <p:sp>
        <p:nvSpPr>
          <p:cNvPr id="6" name="Text 4"/>
          <p:cNvSpPr/>
          <p:nvPr/>
        </p:nvSpPr>
        <p:spPr>
          <a:xfrm>
            <a:off x="793790" y="4278273"/>
            <a:ext cx="6279356" cy="952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500"/>
              </a:lnSpc>
              <a:buSzPct val="100000"/>
              <a:buChar char="•"/>
            </a:pPr>
            <a:r>
              <a:rPr lang="en-US" sz="1550" b="1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Тестовые запуски электроники:</a:t>
            </a:r>
            <a:r>
              <a:rPr lang="en-US" sz="15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 Проверка работоспособности отдельных компонентов и устранение критических ошибок в коде.</a:t>
            </a:r>
            <a:endParaRPr lang="en-US" sz="1550" dirty="0"/>
          </a:p>
        </p:txBody>
      </p:sp>
      <p:sp>
        <p:nvSpPr>
          <p:cNvPr id="7" name="Text 5"/>
          <p:cNvSpPr/>
          <p:nvPr/>
        </p:nvSpPr>
        <p:spPr>
          <a:xfrm>
            <a:off x="793790" y="5300305"/>
            <a:ext cx="6279356" cy="952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500"/>
              </a:lnSpc>
              <a:buSzPct val="100000"/>
              <a:buChar char="•"/>
            </a:pPr>
            <a:r>
              <a:rPr lang="en-US" sz="1550" b="1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Калибровка датчиков:</a:t>
            </a:r>
            <a:r>
              <a:rPr lang="en-US" sz="15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 Использование точных измерительных приборов для настройки сенсоров, обеспечивая высокую достоверность показаний.</a:t>
            </a:r>
            <a:endParaRPr lang="en-US" sz="1550" dirty="0"/>
          </a:p>
        </p:txBody>
      </p:sp>
      <p:sp>
        <p:nvSpPr>
          <p:cNvPr id="8" name="Text 6"/>
          <p:cNvSpPr/>
          <p:nvPr/>
        </p:nvSpPr>
        <p:spPr>
          <a:xfrm>
            <a:off x="793790" y="6322338"/>
            <a:ext cx="6279356" cy="952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500"/>
              </a:lnSpc>
              <a:buSzPct val="100000"/>
              <a:buChar char="•"/>
            </a:pPr>
            <a:r>
              <a:rPr lang="en-US" sz="1550" b="1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Тестирование мобильного приложения:</a:t>
            </a:r>
            <a:r>
              <a:rPr lang="en-US" sz="15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 Устранение багов в интерфейсе и проверка корректности приема/хранения данных о тенденциях.</a:t>
            </a:r>
            <a:endParaRPr lang="en-US" sz="1550" dirty="0"/>
          </a:p>
        </p:txBody>
      </p:sp>
      <p:sp>
        <p:nvSpPr>
          <p:cNvPr id="9" name="Text 7"/>
          <p:cNvSpPr/>
          <p:nvPr/>
        </p:nvSpPr>
        <p:spPr>
          <a:xfrm>
            <a:off x="7564874" y="2576632"/>
            <a:ext cx="297703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dirty="0">
                <a:solidFill>
                  <a:srgbClr val="F2F2F3"/>
                </a:solidFill>
                <a:latin typeface="Poppins Light" pitchFamily="34" charset="0"/>
                <a:ea typeface="Poppins Light" pitchFamily="34" charset="-122"/>
                <a:cs typeface="Poppins Light" pitchFamily="34" charset="-120"/>
              </a:rPr>
              <a:t>Корпус и Дизайн</a:t>
            </a:r>
            <a:endParaRPr lang="en-US" sz="2300" dirty="0"/>
          </a:p>
        </p:txBody>
      </p:sp>
      <p:sp>
        <p:nvSpPr>
          <p:cNvPr id="10" name="Text 8"/>
          <p:cNvSpPr/>
          <p:nvPr/>
        </p:nvSpPr>
        <p:spPr>
          <a:xfrm>
            <a:off x="7564874" y="3147060"/>
            <a:ext cx="6279356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Для обеспечения портативности и защиты электроники был разработан двухкомпонентный корпус.</a:t>
            </a:r>
            <a:endParaRPr lang="en-US" sz="1550" dirty="0"/>
          </a:p>
        </p:txBody>
      </p:sp>
      <p:sp>
        <p:nvSpPr>
          <p:cNvPr id="11" name="Text 9"/>
          <p:cNvSpPr/>
          <p:nvPr/>
        </p:nvSpPr>
        <p:spPr>
          <a:xfrm>
            <a:off x="7564874" y="3960733"/>
            <a:ext cx="6279356" cy="101631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Модель корпуса создана в среде Free-cad. Главная часть корпуса содержит отверстия для вывода сенсоров наружу, обеспечивая беспрепятственный забор воздуха. Крышка имеет минимальный зазор, не требуя дополнительных креплений. Это обеспечивает герметичность и удобство.</a:t>
            </a:r>
            <a:endParaRPr lang="en-US" sz="1250" dirty="0"/>
          </a:p>
        </p:txBody>
      </p:sp>
      <p:sp>
        <p:nvSpPr>
          <p:cNvPr id="12" name="Text 10"/>
          <p:cNvSpPr/>
          <p:nvPr/>
        </p:nvSpPr>
        <p:spPr>
          <a:xfrm>
            <a:off x="7564874" y="5155644"/>
            <a:ext cx="6279356" cy="7622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Дополнительно был сшит мягкий чехол, придающий устройству товарный вид, защищающий его от механических повреждений при ношении на рюкзаке или сумке, и повышающий его эргономичность.</a:t>
            </a:r>
            <a:endParaRPr lang="en-US" sz="1250" dirty="0"/>
          </a:p>
        </p:txBody>
      </p:sp>
    </p:spTree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73418" y="462915"/>
            <a:ext cx="8118634" cy="5260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100"/>
              </a:lnSpc>
              <a:buNone/>
            </a:pPr>
            <a:r>
              <a:rPr lang="en-US" sz="3300" dirty="0">
                <a:solidFill>
                  <a:srgbClr val="F2F2F3"/>
                </a:solidFill>
                <a:latin typeface="Poppins Light" pitchFamily="34" charset="0"/>
                <a:ea typeface="Poppins Light" pitchFamily="34" charset="-122"/>
                <a:cs typeface="Poppins Light" pitchFamily="34" charset="-120"/>
              </a:rPr>
              <a:t>Экономическая Модель и Бизнес-План</a:t>
            </a:r>
            <a:endParaRPr lang="en-US" sz="3300" dirty="0"/>
          </a:p>
        </p:txBody>
      </p:sp>
      <p:sp>
        <p:nvSpPr>
          <p:cNvPr id="3" name="Text 1"/>
          <p:cNvSpPr/>
          <p:nvPr/>
        </p:nvSpPr>
        <p:spPr>
          <a:xfrm>
            <a:off x="673418" y="1056203"/>
            <a:ext cx="8670965" cy="4208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2650" dirty="0">
                <a:solidFill>
                  <a:srgbClr val="F2F2F3"/>
                </a:solidFill>
                <a:latin typeface="Poppins Light" pitchFamily="34" charset="0"/>
                <a:ea typeface="Poppins Light" pitchFamily="34" charset="-122"/>
                <a:cs typeface="Poppins Light" pitchFamily="34" charset="-120"/>
              </a:rPr>
              <a:t>Оценка Затрат и Планирование Коммерциализации</a:t>
            </a:r>
            <a:endParaRPr lang="en-US" sz="2650" dirty="0"/>
          </a:p>
        </p:txBody>
      </p:sp>
      <p:sp>
        <p:nvSpPr>
          <p:cNvPr id="4" name="Text 2"/>
          <p:cNvSpPr/>
          <p:nvPr/>
        </p:nvSpPr>
        <p:spPr>
          <a:xfrm>
            <a:off x="673418" y="1897975"/>
            <a:ext cx="5038011" cy="3156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950" dirty="0">
                <a:solidFill>
                  <a:srgbClr val="F2F2F3"/>
                </a:solidFill>
                <a:latin typeface="Poppins Light" pitchFamily="34" charset="0"/>
                <a:ea typeface="Poppins Light" pitchFamily="34" charset="-122"/>
                <a:cs typeface="Poppins Light" pitchFamily="34" charset="-120"/>
              </a:rPr>
              <a:t>Расчет Себестоимости Единицы Al_ASTH</a:t>
            </a:r>
            <a:endParaRPr lang="en-US" sz="1950" dirty="0"/>
          </a:p>
        </p:txBody>
      </p:sp>
      <p:sp>
        <p:nvSpPr>
          <p:cNvPr id="5" name="Text 3"/>
          <p:cNvSpPr/>
          <p:nvPr/>
        </p:nvSpPr>
        <p:spPr>
          <a:xfrm>
            <a:off x="673418" y="2381964"/>
            <a:ext cx="7805738" cy="53863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Тщательный подбор недорогих, но надежных компонентов позволил минимизировать себестоимость устройства, делая его доступным для массового рынка.</a:t>
            </a:r>
            <a:endParaRPr lang="en-US" sz="1300" dirty="0"/>
          </a:p>
        </p:txBody>
      </p:sp>
      <p:sp>
        <p:nvSpPr>
          <p:cNvPr id="6" name="Shape 4"/>
          <p:cNvSpPr/>
          <p:nvPr/>
        </p:nvSpPr>
        <p:spPr>
          <a:xfrm>
            <a:off x="673418" y="3109913"/>
            <a:ext cx="7805738" cy="2717006"/>
          </a:xfrm>
          <a:prstGeom prst="roundRect">
            <a:avLst>
              <a:gd name="adj" fmla="val 2603"/>
            </a:avLst>
          </a:prstGeom>
          <a:noFill/>
          <a:ln w="7620">
            <a:solidFill>
              <a:srgbClr val="FFFFFF">
                <a:alpha val="24000"/>
              </a:srgbClr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681038" y="3117533"/>
            <a:ext cx="7790498" cy="755809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</p:sp>
      <p:sp>
        <p:nvSpPr>
          <p:cNvPr id="8" name="Text 6"/>
          <p:cNvSpPr/>
          <p:nvPr/>
        </p:nvSpPr>
        <p:spPr>
          <a:xfrm>
            <a:off x="849392" y="3226118"/>
            <a:ext cx="3554730" cy="53863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Электроника (ESP-32, датчики, преобразователи)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4748451" y="3226118"/>
            <a:ext cx="3554730" cy="2693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1184 ₽</a:t>
            </a:r>
            <a:endParaRPr lang="en-US" sz="1300" dirty="0"/>
          </a:p>
        </p:txBody>
      </p:sp>
      <p:sp>
        <p:nvSpPr>
          <p:cNvPr id="10" name="Shape 8"/>
          <p:cNvSpPr/>
          <p:nvPr/>
        </p:nvSpPr>
        <p:spPr>
          <a:xfrm>
            <a:off x="681038" y="3873341"/>
            <a:ext cx="7790498" cy="486489"/>
          </a:xfrm>
          <a:prstGeom prst="rect">
            <a:avLst/>
          </a:prstGeom>
          <a:solidFill>
            <a:srgbClr val="000000">
              <a:alpha val="4000"/>
            </a:srgbClr>
          </a:solidFill>
          <a:ln/>
        </p:spPr>
      </p:sp>
      <p:sp>
        <p:nvSpPr>
          <p:cNvPr id="11" name="Text 9"/>
          <p:cNvSpPr/>
          <p:nvPr/>
        </p:nvSpPr>
        <p:spPr>
          <a:xfrm>
            <a:off x="849392" y="3981926"/>
            <a:ext cx="3554730" cy="2693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Li-pol аккумулятор</a:t>
            </a:r>
            <a:endParaRPr lang="en-US" sz="1300" dirty="0"/>
          </a:p>
        </p:txBody>
      </p:sp>
      <p:sp>
        <p:nvSpPr>
          <p:cNvPr id="12" name="Text 10"/>
          <p:cNvSpPr/>
          <p:nvPr/>
        </p:nvSpPr>
        <p:spPr>
          <a:xfrm>
            <a:off x="4748451" y="3981926"/>
            <a:ext cx="3554730" cy="2693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350 ₽</a:t>
            </a:r>
            <a:endParaRPr lang="en-US" sz="1300" dirty="0"/>
          </a:p>
        </p:txBody>
      </p:sp>
      <p:sp>
        <p:nvSpPr>
          <p:cNvPr id="13" name="Shape 11"/>
          <p:cNvSpPr/>
          <p:nvPr/>
        </p:nvSpPr>
        <p:spPr>
          <a:xfrm>
            <a:off x="681038" y="4359831"/>
            <a:ext cx="7790498" cy="486489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</p:sp>
      <p:sp>
        <p:nvSpPr>
          <p:cNvPr id="14" name="Text 12"/>
          <p:cNvSpPr/>
          <p:nvPr/>
        </p:nvSpPr>
        <p:spPr>
          <a:xfrm>
            <a:off x="849392" y="4468416"/>
            <a:ext cx="3554730" cy="2693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Корпус (3D-печать)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4748451" y="4468416"/>
            <a:ext cx="3554730" cy="2693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100 ₽</a:t>
            </a:r>
            <a:endParaRPr lang="en-US" sz="1300" dirty="0"/>
          </a:p>
        </p:txBody>
      </p:sp>
      <p:sp>
        <p:nvSpPr>
          <p:cNvPr id="16" name="Shape 14"/>
          <p:cNvSpPr/>
          <p:nvPr/>
        </p:nvSpPr>
        <p:spPr>
          <a:xfrm>
            <a:off x="681038" y="4846320"/>
            <a:ext cx="7790498" cy="486489"/>
          </a:xfrm>
          <a:prstGeom prst="rect">
            <a:avLst/>
          </a:prstGeom>
          <a:solidFill>
            <a:srgbClr val="000000">
              <a:alpha val="4000"/>
            </a:srgbClr>
          </a:solidFill>
          <a:ln/>
        </p:spPr>
      </p:sp>
      <p:sp>
        <p:nvSpPr>
          <p:cNvPr id="17" name="Text 15"/>
          <p:cNvSpPr/>
          <p:nvPr/>
        </p:nvSpPr>
        <p:spPr>
          <a:xfrm>
            <a:off x="849392" y="4954905"/>
            <a:ext cx="3554730" cy="2693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Обшивка + работа (чехол)</a:t>
            </a:r>
            <a:endParaRPr lang="en-US" sz="1300" dirty="0"/>
          </a:p>
        </p:txBody>
      </p:sp>
      <p:sp>
        <p:nvSpPr>
          <p:cNvPr id="18" name="Text 16"/>
          <p:cNvSpPr/>
          <p:nvPr/>
        </p:nvSpPr>
        <p:spPr>
          <a:xfrm>
            <a:off x="4748451" y="4954905"/>
            <a:ext cx="3554730" cy="2693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700 ₽</a:t>
            </a:r>
            <a:endParaRPr lang="en-US" sz="1300" dirty="0"/>
          </a:p>
        </p:txBody>
      </p:sp>
      <p:sp>
        <p:nvSpPr>
          <p:cNvPr id="19" name="Shape 17"/>
          <p:cNvSpPr/>
          <p:nvPr/>
        </p:nvSpPr>
        <p:spPr>
          <a:xfrm>
            <a:off x="681038" y="5332809"/>
            <a:ext cx="7790498" cy="486489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</p:sp>
      <p:sp>
        <p:nvSpPr>
          <p:cNvPr id="20" name="Text 18"/>
          <p:cNvSpPr/>
          <p:nvPr/>
        </p:nvSpPr>
        <p:spPr>
          <a:xfrm>
            <a:off x="849392" y="5441394"/>
            <a:ext cx="3554730" cy="2693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b="1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Итоговая Себестоимость</a:t>
            </a:r>
            <a:endParaRPr lang="en-US" sz="1300" dirty="0"/>
          </a:p>
        </p:txBody>
      </p:sp>
      <p:sp>
        <p:nvSpPr>
          <p:cNvPr id="21" name="Text 19"/>
          <p:cNvSpPr/>
          <p:nvPr/>
        </p:nvSpPr>
        <p:spPr>
          <a:xfrm>
            <a:off x="4748451" y="5441394"/>
            <a:ext cx="3554730" cy="2693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b="1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2334 ₽</a:t>
            </a:r>
            <a:endParaRPr lang="en-US" sz="1300" dirty="0"/>
          </a:p>
        </p:txBody>
      </p:sp>
      <p:sp>
        <p:nvSpPr>
          <p:cNvPr id="22" name="Text 20"/>
          <p:cNvSpPr/>
          <p:nvPr/>
        </p:nvSpPr>
        <p:spPr>
          <a:xfrm>
            <a:off x="673418" y="6016228"/>
            <a:ext cx="7805738" cy="4307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0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*Примечание: В данном расчете суммарная себестоимость включает материалы и стоимость работ/дополнительных затрат.</a:t>
            </a:r>
            <a:endParaRPr lang="en-US" sz="1050" dirty="0"/>
          </a:p>
        </p:txBody>
      </p:sp>
      <p:sp>
        <p:nvSpPr>
          <p:cNvPr id="23" name="Text 21"/>
          <p:cNvSpPr/>
          <p:nvPr/>
        </p:nvSpPr>
        <p:spPr>
          <a:xfrm>
            <a:off x="8897541" y="1897975"/>
            <a:ext cx="3816310" cy="3156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950" dirty="0">
                <a:solidFill>
                  <a:srgbClr val="F2F2F3"/>
                </a:solidFill>
                <a:latin typeface="Poppins Light" pitchFamily="34" charset="0"/>
                <a:ea typeface="Poppins Light" pitchFamily="34" charset="-122"/>
                <a:cs typeface="Poppins Light" pitchFamily="34" charset="-120"/>
              </a:rPr>
              <a:t>Финансовый Прогноз (1-й год)</a:t>
            </a:r>
            <a:endParaRPr lang="en-US" sz="1950" dirty="0"/>
          </a:p>
        </p:txBody>
      </p:sp>
      <p:sp>
        <p:nvSpPr>
          <p:cNvPr id="24" name="Text 22"/>
          <p:cNvSpPr/>
          <p:nvPr/>
        </p:nvSpPr>
        <p:spPr>
          <a:xfrm>
            <a:off x="8897541" y="2381964"/>
            <a:ext cx="5066943" cy="2693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Планируемая розничная цена единицы: </a:t>
            </a:r>
            <a:r>
              <a:rPr lang="en-US" sz="1300" b="1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3500 ₽</a:t>
            </a:r>
            <a:endParaRPr lang="en-US" sz="1300" dirty="0"/>
          </a:p>
        </p:txBody>
      </p:sp>
      <p:sp>
        <p:nvSpPr>
          <p:cNvPr id="25" name="Shape 23"/>
          <p:cNvSpPr/>
          <p:nvPr/>
        </p:nvSpPr>
        <p:spPr>
          <a:xfrm>
            <a:off x="8897541" y="2840593"/>
            <a:ext cx="5066943" cy="2499836"/>
          </a:xfrm>
          <a:prstGeom prst="roundRect">
            <a:avLst>
              <a:gd name="adj" fmla="val 2829"/>
            </a:avLst>
          </a:prstGeom>
          <a:noFill/>
          <a:ln w="7620">
            <a:solidFill>
              <a:srgbClr val="FFFFFF">
                <a:alpha val="24000"/>
              </a:srgbClr>
            </a:solidFill>
            <a:prstDash val="solid"/>
          </a:ln>
        </p:spPr>
      </p:sp>
      <p:sp>
        <p:nvSpPr>
          <p:cNvPr id="26" name="Shape 24"/>
          <p:cNvSpPr/>
          <p:nvPr/>
        </p:nvSpPr>
        <p:spPr>
          <a:xfrm>
            <a:off x="8905161" y="2848213"/>
            <a:ext cx="5051703" cy="755809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</p:sp>
      <p:sp>
        <p:nvSpPr>
          <p:cNvPr id="27" name="Text 25"/>
          <p:cNvSpPr/>
          <p:nvPr/>
        </p:nvSpPr>
        <p:spPr>
          <a:xfrm>
            <a:off x="9073634" y="2956798"/>
            <a:ext cx="2185273" cy="53863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Планируемый доход (2000 шт./год)</a:t>
            </a:r>
            <a:endParaRPr lang="en-US" sz="1300" dirty="0"/>
          </a:p>
        </p:txBody>
      </p:sp>
      <p:sp>
        <p:nvSpPr>
          <p:cNvPr id="28" name="Text 26"/>
          <p:cNvSpPr/>
          <p:nvPr/>
        </p:nvSpPr>
        <p:spPr>
          <a:xfrm>
            <a:off x="11603236" y="2956798"/>
            <a:ext cx="2185273" cy="2693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7000000 ₽</a:t>
            </a:r>
            <a:endParaRPr lang="en-US" sz="1300" dirty="0"/>
          </a:p>
        </p:txBody>
      </p:sp>
      <p:sp>
        <p:nvSpPr>
          <p:cNvPr id="29" name="Shape 27"/>
          <p:cNvSpPr/>
          <p:nvPr/>
        </p:nvSpPr>
        <p:spPr>
          <a:xfrm>
            <a:off x="8905161" y="3604022"/>
            <a:ext cx="5051703" cy="486489"/>
          </a:xfrm>
          <a:prstGeom prst="rect">
            <a:avLst/>
          </a:prstGeom>
          <a:solidFill>
            <a:srgbClr val="000000">
              <a:alpha val="4000"/>
            </a:srgbClr>
          </a:solidFill>
          <a:ln/>
        </p:spPr>
      </p:sp>
      <p:sp>
        <p:nvSpPr>
          <p:cNvPr id="30" name="Text 28"/>
          <p:cNvSpPr/>
          <p:nvPr/>
        </p:nvSpPr>
        <p:spPr>
          <a:xfrm>
            <a:off x="9073634" y="3712607"/>
            <a:ext cx="2185273" cy="2693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Налоги (УСН 6%)</a:t>
            </a:r>
            <a:endParaRPr lang="en-US" sz="1300" dirty="0"/>
          </a:p>
        </p:txBody>
      </p:sp>
      <p:sp>
        <p:nvSpPr>
          <p:cNvPr id="31" name="Text 29"/>
          <p:cNvSpPr/>
          <p:nvPr/>
        </p:nvSpPr>
        <p:spPr>
          <a:xfrm>
            <a:off x="11603236" y="3712607"/>
            <a:ext cx="2185273" cy="2693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285600 ₽</a:t>
            </a:r>
            <a:endParaRPr lang="en-US" sz="1300" dirty="0"/>
          </a:p>
        </p:txBody>
      </p:sp>
      <p:sp>
        <p:nvSpPr>
          <p:cNvPr id="32" name="Shape 30"/>
          <p:cNvSpPr/>
          <p:nvPr/>
        </p:nvSpPr>
        <p:spPr>
          <a:xfrm>
            <a:off x="8905161" y="4090511"/>
            <a:ext cx="5051703" cy="755809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</p:sp>
      <p:sp>
        <p:nvSpPr>
          <p:cNvPr id="33" name="Text 31"/>
          <p:cNvSpPr/>
          <p:nvPr/>
        </p:nvSpPr>
        <p:spPr>
          <a:xfrm>
            <a:off x="9073634" y="4199096"/>
            <a:ext cx="2185273" cy="53863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Общие затраты (вкл. себестоимость и закупку)</a:t>
            </a:r>
            <a:endParaRPr lang="en-US" sz="1300" dirty="0"/>
          </a:p>
        </p:txBody>
      </p:sp>
      <p:sp>
        <p:nvSpPr>
          <p:cNvPr id="34" name="Text 32"/>
          <p:cNvSpPr/>
          <p:nvPr/>
        </p:nvSpPr>
        <p:spPr>
          <a:xfrm>
            <a:off x="11603236" y="4199096"/>
            <a:ext cx="2185273" cy="2693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5106800 ₽</a:t>
            </a:r>
            <a:endParaRPr lang="en-US" sz="1300" dirty="0"/>
          </a:p>
        </p:txBody>
      </p:sp>
      <p:sp>
        <p:nvSpPr>
          <p:cNvPr id="35" name="Shape 33"/>
          <p:cNvSpPr/>
          <p:nvPr/>
        </p:nvSpPr>
        <p:spPr>
          <a:xfrm>
            <a:off x="8905161" y="4846320"/>
            <a:ext cx="5051703" cy="486489"/>
          </a:xfrm>
          <a:prstGeom prst="rect">
            <a:avLst/>
          </a:prstGeom>
          <a:solidFill>
            <a:srgbClr val="000000">
              <a:alpha val="4000"/>
            </a:srgbClr>
          </a:solidFill>
          <a:ln/>
        </p:spPr>
      </p:sp>
      <p:sp>
        <p:nvSpPr>
          <p:cNvPr id="36" name="Text 34"/>
          <p:cNvSpPr/>
          <p:nvPr/>
        </p:nvSpPr>
        <p:spPr>
          <a:xfrm>
            <a:off x="9073634" y="4954905"/>
            <a:ext cx="2185273" cy="2693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b="1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Чистая Прибыль</a:t>
            </a:r>
            <a:endParaRPr lang="en-US" sz="1300" dirty="0"/>
          </a:p>
        </p:txBody>
      </p:sp>
      <p:sp>
        <p:nvSpPr>
          <p:cNvPr id="37" name="Text 35"/>
          <p:cNvSpPr/>
          <p:nvPr/>
        </p:nvSpPr>
        <p:spPr>
          <a:xfrm>
            <a:off x="11603236" y="4954905"/>
            <a:ext cx="2185273" cy="2693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b="1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1230500 ₽</a:t>
            </a:r>
            <a:endParaRPr lang="en-US" sz="1300" dirty="0"/>
          </a:p>
        </p:txBody>
      </p:sp>
      <p:sp>
        <p:nvSpPr>
          <p:cNvPr id="38" name="Text 36"/>
          <p:cNvSpPr/>
          <p:nvPr/>
        </p:nvSpPr>
        <p:spPr>
          <a:xfrm>
            <a:off x="8897541" y="5529739"/>
            <a:ext cx="5066943" cy="4307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0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Организационная форма: ИП (индивидуальное предпринимательство). Тип налогообложения: УСН (6% от доходов).</a:t>
            </a:r>
            <a:endParaRPr lang="en-US" sz="1050" dirty="0"/>
          </a:p>
        </p:txBody>
      </p:sp>
      <p:sp>
        <p:nvSpPr>
          <p:cNvPr id="39" name="Shape 37"/>
          <p:cNvSpPr/>
          <p:nvPr/>
        </p:nvSpPr>
        <p:spPr>
          <a:xfrm>
            <a:off x="673418" y="6787753"/>
            <a:ext cx="13283565" cy="984647"/>
          </a:xfrm>
          <a:prstGeom prst="roundRect">
            <a:avLst>
              <a:gd name="adj" fmla="val 7182"/>
            </a:avLst>
          </a:prstGeom>
          <a:solidFill>
            <a:srgbClr val="F2F2F3"/>
          </a:solidFill>
          <a:ln/>
        </p:spPr>
      </p:sp>
      <p:pic>
        <p:nvPicPr>
          <p:cNvPr id="40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772" y="7041237"/>
            <a:ext cx="210383" cy="168354"/>
          </a:xfrm>
          <a:prstGeom prst="rect">
            <a:avLst/>
          </a:prstGeom>
        </p:spPr>
      </p:pic>
      <p:sp>
        <p:nvSpPr>
          <p:cNvPr id="41" name="Text 38"/>
          <p:cNvSpPr/>
          <p:nvPr/>
        </p:nvSpPr>
        <p:spPr>
          <a:xfrm>
            <a:off x="1220510" y="6998137"/>
            <a:ext cx="12568118" cy="53863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dirty="0">
                <a:solidFill>
                  <a:srgbClr val="000000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Для вывода продукта на рынок необходимо пройти регистрацию медицинского изделия в Росздравнадзоре. Предполагается, что Al_ASTH попадает в категорию низкого риска (Класс 1), что упрощает процесс сертификации.</a:t>
            </a:r>
            <a:endParaRPr lang="en-US" sz="1300" dirty="0"/>
          </a:p>
        </p:txBody>
      </p:sp>
    </p:spTree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9593" y="488513"/>
            <a:ext cx="6267331" cy="42933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2700" dirty="0">
                <a:solidFill>
                  <a:srgbClr val="F2F2F3"/>
                </a:solidFill>
                <a:latin typeface="Poppins Light" pitchFamily="34" charset="0"/>
                <a:ea typeface="Poppins Light" pitchFamily="34" charset="-122"/>
                <a:cs typeface="Poppins Light" pitchFamily="34" charset="-120"/>
              </a:rPr>
              <a:t>Сравнительный Анализ Конкурентов</a:t>
            </a:r>
            <a:endParaRPr lang="en-US" sz="2700" dirty="0"/>
          </a:p>
        </p:txBody>
      </p:sp>
      <p:sp>
        <p:nvSpPr>
          <p:cNvPr id="3" name="Text 1"/>
          <p:cNvSpPr/>
          <p:nvPr/>
        </p:nvSpPr>
        <p:spPr>
          <a:xfrm>
            <a:off x="549593" y="972741"/>
            <a:ext cx="9722406" cy="3434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dirty="0">
                <a:solidFill>
                  <a:srgbClr val="F2F2F3"/>
                </a:solidFill>
                <a:latin typeface="Poppins Light" pitchFamily="34" charset="0"/>
                <a:ea typeface="Poppins Light" pitchFamily="34" charset="-122"/>
                <a:cs typeface="Poppins Light" pitchFamily="34" charset="-120"/>
              </a:rPr>
              <a:t>Преимущества Al_ASTH на Рынке Персонального Мониторинга Воздуха</a:t>
            </a:r>
            <a:endParaRPr lang="en-US" sz="2150" dirty="0"/>
          </a:p>
        </p:txBody>
      </p:sp>
      <p:sp>
        <p:nvSpPr>
          <p:cNvPr id="4" name="Shape 2"/>
          <p:cNvSpPr/>
          <p:nvPr/>
        </p:nvSpPr>
        <p:spPr>
          <a:xfrm>
            <a:off x="7307580" y="1522333"/>
            <a:ext cx="15240" cy="6218634"/>
          </a:xfrm>
          <a:prstGeom prst="roundRect">
            <a:avLst>
              <a:gd name="adj" fmla="val 378676"/>
            </a:avLst>
          </a:prstGeom>
          <a:solidFill>
            <a:srgbClr val="56565B"/>
          </a:solidFill>
          <a:ln/>
        </p:spPr>
      </p:sp>
      <p:sp>
        <p:nvSpPr>
          <p:cNvPr id="5" name="Shape 3"/>
          <p:cNvSpPr/>
          <p:nvPr/>
        </p:nvSpPr>
        <p:spPr>
          <a:xfrm>
            <a:off x="534353" y="1522333"/>
            <a:ext cx="6765608" cy="1816418"/>
          </a:xfrm>
          <a:prstGeom prst="roundRect">
            <a:avLst>
              <a:gd name="adj" fmla="val 3177"/>
            </a:avLst>
          </a:prstGeom>
          <a:solidFill>
            <a:srgbClr val="3D3D42"/>
          </a:solidFill>
          <a:ln w="7620">
            <a:solidFill>
              <a:srgbClr val="56565B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4944785" y="1667351"/>
            <a:ext cx="2217777" cy="2146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1650"/>
              </a:lnSpc>
              <a:buNone/>
            </a:pPr>
            <a:r>
              <a:rPr lang="en-US" sz="1350" dirty="0">
                <a:solidFill>
                  <a:srgbClr val="E5E0DF"/>
                </a:solidFill>
                <a:latin typeface="Poppins Light" pitchFamily="34" charset="0"/>
                <a:ea typeface="Poppins Light" pitchFamily="34" charset="-122"/>
                <a:cs typeface="Poppins Light" pitchFamily="34" charset="-120"/>
              </a:rPr>
              <a:t>1. Atmotube PRO (15 403 ₽)</a:t>
            </a:r>
            <a:endParaRPr lang="en-US" sz="1350" dirty="0"/>
          </a:p>
        </p:txBody>
      </p:sp>
      <p:sp>
        <p:nvSpPr>
          <p:cNvPr id="7" name="Text 5"/>
          <p:cNvSpPr/>
          <p:nvPr/>
        </p:nvSpPr>
        <p:spPr>
          <a:xfrm>
            <a:off x="679371" y="1964412"/>
            <a:ext cx="6483191" cy="2197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1700"/>
              </a:lnSpc>
              <a:buNone/>
            </a:pPr>
            <a:r>
              <a:rPr lang="en-US" sz="10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Измеряет: PM.1, PM2.5, PM10, TVOC.</a:t>
            </a:r>
            <a:endParaRPr lang="en-US" sz="1050" dirty="0"/>
          </a:p>
        </p:txBody>
      </p:sp>
      <p:sp>
        <p:nvSpPr>
          <p:cNvPr id="8" name="Text 6"/>
          <p:cNvSpPr/>
          <p:nvPr/>
        </p:nvSpPr>
        <p:spPr>
          <a:xfrm>
            <a:off x="679371" y="2266593"/>
            <a:ext cx="6483191" cy="4395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1700"/>
              </a:lnSpc>
              <a:buSzPct val="100000"/>
              <a:buChar char="•"/>
            </a:pPr>
            <a:r>
              <a:rPr lang="en-US" sz="1050" b="1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Недостатки:</a:t>
            </a:r>
            <a:r>
              <a:rPr lang="en-US" sz="10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 Высокая цена, ограниченный спектр (отсутствует O3, NOx, CO2), нет удобной портативности, отсутствие отслеживания тенденций.</a:t>
            </a:r>
            <a:endParaRPr lang="en-US" sz="1050" dirty="0"/>
          </a:p>
        </p:txBody>
      </p:sp>
      <p:sp>
        <p:nvSpPr>
          <p:cNvPr id="9" name="Text 7"/>
          <p:cNvSpPr/>
          <p:nvPr/>
        </p:nvSpPr>
        <p:spPr>
          <a:xfrm>
            <a:off x="679371" y="2754154"/>
            <a:ext cx="6483191" cy="4395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1700"/>
              </a:lnSpc>
              <a:buSzPct val="100000"/>
              <a:buChar char="•"/>
            </a:pPr>
            <a:r>
              <a:rPr lang="en-US" sz="1050" b="1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Al_ASTH:</a:t>
            </a:r>
            <a:r>
              <a:rPr lang="en-US" sz="10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 Предлагает более широкий спектр газов (включая O3, NOx, CO2) при пятикратной экономии средств для конечного потребителя.</a:t>
            </a:r>
            <a:endParaRPr lang="en-US" sz="1050" dirty="0"/>
          </a:p>
        </p:txBody>
      </p:sp>
      <p:sp>
        <p:nvSpPr>
          <p:cNvPr id="10" name="Shape 8"/>
          <p:cNvSpPr/>
          <p:nvPr/>
        </p:nvSpPr>
        <p:spPr>
          <a:xfrm>
            <a:off x="7330440" y="3613547"/>
            <a:ext cx="6765608" cy="1816418"/>
          </a:xfrm>
          <a:prstGeom prst="rect">
            <a:avLst/>
          </a:prstGeom>
          <a:solidFill>
            <a:srgbClr val="3D3D42"/>
          </a:solidFill>
          <a:ln w="7620">
            <a:solidFill>
              <a:srgbClr val="56565B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7467838" y="3758565"/>
            <a:ext cx="2502575" cy="2146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350" dirty="0">
                <a:solidFill>
                  <a:srgbClr val="E5E0DF"/>
                </a:solidFill>
                <a:latin typeface="Poppins Light" pitchFamily="34" charset="0"/>
                <a:ea typeface="Poppins Light" pitchFamily="34" charset="-122"/>
                <a:cs typeface="Poppins Light" pitchFamily="34" charset="-120"/>
              </a:rPr>
              <a:t>2. IQAir AirVisualPro (22 000 ₽)</a:t>
            </a:r>
            <a:endParaRPr lang="en-US" sz="1350" dirty="0"/>
          </a:p>
        </p:txBody>
      </p:sp>
      <p:sp>
        <p:nvSpPr>
          <p:cNvPr id="12" name="Text 10"/>
          <p:cNvSpPr/>
          <p:nvPr/>
        </p:nvSpPr>
        <p:spPr>
          <a:xfrm>
            <a:off x="7467838" y="4055626"/>
            <a:ext cx="6483191" cy="2197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0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Измеряет: PM2.5, CO2, влажность, температуру.</a:t>
            </a:r>
            <a:endParaRPr lang="en-US" sz="1050" dirty="0"/>
          </a:p>
        </p:txBody>
      </p:sp>
      <p:sp>
        <p:nvSpPr>
          <p:cNvPr id="13" name="Text 11"/>
          <p:cNvSpPr/>
          <p:nvPr/>
        </p:nvSpPr>
        <p:spPr>
          <a:xfrm>
            <a:off x="7467838" y="4357807"/>
            <a:ext cx="6483191" cy="4395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1700"/>
              </a:lnSpc>
              <a:buSzPct val="100000"/>
              <a:buChar char="•"/>
            </a:pPr>
            <a:r>
              <a:rPr lang="en-US" sz="1050" b="1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Недостатки:</a:t>
            </a:r>
            <a:r>
              <a:rPr lang="en-US" sz="10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 Чрезвычайно высокая стоимость, ограниченный набор измеряемых газов (нет O3, NOx, VOC), отсутствие возможности отслеживания долгосрочных тенденций в приложении.</a:t>
            </a:r>
            <a:endParaRPr lang="en-US" sz="1050" dirty="0"/>
          </a:p>
        </p:txBody>
      </p:sp>
      <p:sp>
        <p:nvSpPr>
          <p:cNvPr id="14" name="Text 12"/>
          <p:cNvSpPr/>
          <p:nvPr/>
        </p:nvSpPr>
        <p:spPr>
          <a:xfrm>
            <a:off x="7467838" y="4845368"/>
            <a:ext cx="6483191" cy="4395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1700"/>
              </a:lnSpc>
              <a:buSzPct val="100000"/>
              <a:buChar char="•"/>
            </a:pPr>
            <a:r>
              <a:rPr lang="en-US" sz="1050" b="1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Al_ASTH:</a:t>
            </a:r>
            <a:r>
              <a:rPr lang="en-US" sz="10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 Обеспечивает большую функциональность и детальный анализ качества воздуха за счет многогазового датчика MQ-135, при этом являясь карманным и доступным.</a:t>
            </a:r>
            <a:endParaRPr lang="en-US" sz="1050" dirty="0"/>
          </a:p>
        </p:txBody>
      </p:sp>
      <p:sp>
        <p:nvSpPr>
          <p:cNvPr id="15" name="Shape 13"/>
          <p:cNvSpPr/>
          <p:nvPr/>
        </p:nvSpPr>
        <p:spPr>
          <a:xfrm>
            <a:off x="534353" y="5704761"/>
            <a:ext cx="6765608" cy="2036207"/>
          </a:xfrm>
          <a:prstGeom prst="roundRect">
            <a:avLst>
              <a:gd name="adj" fmla="val 2834"/>
            </a:avLst>
          </a:prstGeom>
          <a:solidFill>
            <a:srgbClr val="3D3D42"/>
          </a:solidFill>
          <a:ln w="7620">
            <a:solidFill>
              <a:srgbClr val="56565B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5050869" y="5849779"/>
            <a:ext cx="2111693" cy="2146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1650"/>
              </a:lnSpc>
              <a:buNone/>
            </a:pPr>
            <a:r>
              <a:rPr lang="en-US" sz="1350" dirty="0">
                <a:solidFill>
                  <a:srgbClr val="E5E0DF"/>
                </a:solidFill>
                <a:latin typeface="Poppins Light" pitchFamily="34" charset="0"/>
                <a:ea typeface="Poppins Light" pitchFamily="34" charset="-122"/>
                <a:cs typeface="Poppins Light" pitchFamily="34" charset="-120"/>
              </a:rPr>
              <a:t>3. Atmotube 2.0 (7 000 ₽)</a:t>
            </a:r>
            <a:endParaRPr lang="en-US" sz="1350" dirty="0"/>
          </a:p>
        </p:txBody>
      </p:sp>
      <p:sp>
        <p:nvSpPr>
          <p:cNvPr id="17" name="Text 15"/>
          <p:cNvSpPr/>
          <p:nvPr/>
        </p:nvSpPr>
        <p:spPr>
          <a:xfrm>
            <a:off x="679371" y="6146840"/>
            <a:ext cx="6483191" cy="2197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1700"/>
              </a:lnSpc>
              <a:buNone/>
            </a:pPr>
            <a:r>
              <a:rPr lang="en-US" sz="10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Измеряет: CO2, влажность, температуру, PM10.</a:t>
            </a:r>
            <a:endParaRPr lang="en-US" sz="1050" dirty="0"/>
          </a:p>
        </p:txBody>
      </p:sp>
      <p:sp>
        <p:nvSpPr>
          <p:cNvPr id="18" name="Text 16"/>
          <p:cNvSpPr/>
          <p:nvPr/>
        </p:nvSpPr>
        <p:spPr>
          <a:xfrm>
            <a:off x="679371" y="6449020"/>
            <a:ext cx="6483191" cy="4395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1700"/>
              </a:lnSpc>
              <a:buSzPct val="100000"/>
              <a:buChar char="•"/>
            </a:pPr>
            <a:r>
              <a:rPr lang="en-US" sz="1050" b="1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Недостатки:</a:t>
            </a:r>
            <a:r>
              <a:rPr lang="en-US" sz="10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 Высокая цена, отсутствие мобильного приложения для анализа, ограниченный спектр измерения (нет PM2.5, O3, NOx, VOC).</a:t>
            </a:r>
            <a:endParaRPr lang="en-US" sz="1050" dirty="0"/>
          </a:p>
        </p:txBody>
      </p:sp>
      <p:sp>
        <p:nvSpPr>
          <p:cNvPr id="19" name="Text 17"/>
          <p:cNvSpPr/>
          <p:nvPr/>
        </p:nvSpPr>
        <p:spPr>
          <a:xfrm>
            <a:off x="679371" y="6936581"/>
            <a:ext cx="6483191" cy="6593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1700"/>
              </a:lnSpc>
              <a:buSzPct val="100000"/>
              <a:buChar char="•"/>
            </a:pPr>
            <a:r>
              <a:rPr lang="en-US" sz="1050" b="1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Al_ASTH:</a:t>
            </a:r>
            <a:r>
              <a:rPr lang="en-US" sz="10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 Единственный продукт, сочетающий полный спектр необходимых респираторным больным показателей, максимальную портативность, низкую цену и функцию анализа тенденций через мобильное приложение.</a:t>
            </a:r>
            <a:endParaRPr lang="en-US" sz="1050" dirty="0"/>
          </a:p>
        </p:txBody>
      </p:sp>
      <p:pic>
        <p:nvPicPr>
          <p:cNvPr id="22" name="Рисунок 21" descr="Изображение выглядит как Электронное устройство, гаджет, электроника, Мобильный телефон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9A4F82DD-BC50-CCCA-DE6C-A66517E13F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9653" y="1478042"/>
            <a:ext cx="1905000" cy="1905000"/>
          </a:xfrm>
          <a:prstGeom prst="rect">
            <a:avLst/>
          </a:prstGeom>
        </p:spPr>
      </p:pic>
      <p:pic>
        <p:nvPicPr>
          <p:cNvPr id="24" name="Рисунок 23" descr="Изображение выглядит как текст, снимок экрана, дизайн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6683F55F-5A69-7588-3226-D08B14234C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274796">
            <a:off x="2299336" y="2944828"/>
            <a:ext cx="3522820" cy="3042436"/>
          </a:xfrm>
          <a:prstGeom prst="rect">
            <a:avLst/>
          </a:prstGeom>
        </p:spPr>
      </p:pic>
      <p:pic>
        <p:nvPicPr>
          <p:cNvPr id="26" name="Рисунок 25" descr="Изображение выглядит как Бытовая техника, цилиндр, дизайн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78BE4AFA-3B4B-086D-D2FE-AE7E5F875C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444980">
            <a:off x="9756932" y="5716308"/>
            <a:ext cx="1905000" cy="190500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9932" y="5049083"/>
            <a:ext cx="5585579" cy="336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3200" dirty="0">
                <a:solidFill>
                  <a:srgbClr val="F2F2F3"/>
                </a:solidFill>
                <a:latin typeface="Poppins Light" pitchFamily="34" charset="0"/>
                <a:ea typeface="Poppins Light" pitchFamily="34" charset="-122"/>
                <a:cs typeface="Poppins Light" pitchFamily="34" charset="-120"/>
              </a:rPr>
              <a:t>Выводы и Перспективы Развития Проекта</a:t>
            </a:r>
            <a:endParaRPr lang="en-US" sz="3200" dirty="0"/>
          </a:p>
        </p:txBody>
      </p:sp>
      <p:sp>
        <p:nvSpPr>
          <p:cNvPr id="3" name="Text 1"/>
          <p:cNvSpPr/>
          <p:nvPr/>
        </p:nvSpPr>
        <p:spPr>
          <a:xfrm>
            <a:off x="487681" y="5627109"/>
            <a:ext cx="5833824" cy="269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2400" dirty="0">
                <a:solidFill>
                  <a:srgbClr val="F2F2F3"/>
                </a:solidFill>
                <a:latin typeface="Poppins Light" pitchFamily="34" charset="0"/>
                <a:ea typeface="Poppins Light" pitchFamily="34" charset="-122"/>
                <a:cs typeface="Poppins Light" pitchFamily="34" charset="-120"/>
              </a:rPr>
              <a:t>Достигнутые Результаты и Дальнейшее Планирование</a:t>
            </a:r>
            <a:endParaRPr lang="en-US" sz="2400" dirty="0"/>
          </a:p>
        </p:txBody>
      </p:sp>
      <p:sp>
        <p:nvSpPr>
          <p:cNvPr id="4" name="Text 2"/>
          <p:cNvSpPr/>
          <p:nvPr/>
        </p:nvSpPr>
        <p:spPr>
          <a:xfrm>
            <a:off x="430768" y="1214080"/>
            <a:ext cx="1615678" cy="2019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550"/>
              </a:lnSpc>
              <a:buNone/>
            </a:pPr>
            <a:r>
              <a:rPr lang="en-US" sz="1250" dirty="0">
                <a:solidFill>
                  <a:srgbClr val="F2F2F3"/>
                </a:solidFill>
                <a:latin typeface="Poppins Light" pitchFamily="34" charset="0"/>
                <a:ea typeface="Poppins Light" pitchFamily="34" charset="-122"/>
                <a:cs typeface="Poppins Light" pitchFamily="34" charset="-120"/>
              </a:rPr>
              <a:t>Ключевые Выводы</a:t>
            </a:r>
            <a:endParaRPr lang="en-US" sz="1250" dirty="0"/>
          </a:p>
        </p:txBody>
      </p:sp>
      <p:sp>
        <p:nvSpPr>
          <p:cNvPr id="5" name="Shape 3"/>
          <p:cNvSpPr/>
          <p:nvPr/>
        </p:nvSpPr>
        <p:spPr>
          <a:xfrm>
            <a:off x="430768" y="1537097"/>
            <a:ext cx="242292" cy="242292"/>
          </a:xfrm>
          <a:prstGeom prst="roundRect">
            <a:avLst>
              <a:gd name="adj" fmla="val 18672"/>
            </a:avLst>
          </a:prstGeom>
          <a:solidFill>
            <a:srgbClr val="3D3D42"/>
          </a:solidFill>
          <a:ln w="7620">
            <a:solidFill>
              <a:srgbClr val="56565B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780693" y="1574006"/>
            <a:ext cx="3138845" cy="168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300"/>
              </a:lnSpc>
              <a:buNone/>
            </a:pPr>
            <a:r>
              <a:rPr lang="en-US" sz="1050" dirty="0">
                <a:solidFill>
                  <a:srgbClr val="E5E0DF"/>
                </a:solidFill>
                <a:latin typeface="Poppins Light" pitchFamily="34" charset="0"/>
                <a:ea typeface="Poppins Light" pitchFamily="34" charset="-122"/>
                <a:cs typeface="Poppins Light" pitchFamily="34" charset="-120"/>
              </a:rPr>
              <a:t>Полностью Разработан и Изготовлен Прототип</a:t>
            </a:r>
            <a:endParaRPr lang="en-US" sz="1050" dirty="0"/>
          </a:p>
        </p:txBody>
      </p:sp>
      <p:sp>
        <p:nvSpPr>
          <p:cNvPr id="7" name="Text 5"/>
          <p:cNvSpPr/>
          <p:nvPr/>
        </p:nvSpPr>
        <p:spPr>
          <a:xfrm>
            <a:off x="780693" y="1849874"/>
            <a:ext cx="7104698" cy="344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sz="80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Система Al_ASTH была спроектирована, собран рабочий образец, включая 3D-моделирование корпуса, и разработано программное обеспечение для микроконтроллера и мобильного приложения.</a:t>
            </a:r>
            <a:endParaRPr lang="en-US" sz="800" dirty="0"/>
          </a:p>
        </p:txBody>
      </p:sp>
      <p:sp>
        <p:nvSpPr>
          <p:cNvPr id="8" name="Shape 6"/>
          <p:cNvSpPr/>
          <p:nvPr/>
        </p:nvSpPr>
        <p:spPr>
          <a:xfrm>
            <a:off x="438233" y="2399824"/>
            <a:ext cx="242292" cy="242292"/>
          </a:xfrm>
          <a:prstGeom prst="roundRect">
            <a:avLst>
              <a:gd name="adj" fmla="val 18672"/>
            </a:avLst>
          </a:prstGeom>
          <a:solidFill>
            <a:srgbClr val="3D3D42"/>
          </a:solidFill>
          <a:ln w="7620">
            <a:solidFill>
              <a:srgbClr val="56565B"/>
            </a:solidFill>
            <a:prstDash val="solid"/>
          </a:ln>
        </p:spPr>
        <p:txBody>
          <a:bodyPr/>
          <a:lstStyle/>
          <a:p>
            <a:endParaRPr lang="ru-RU" dirty="0"/>
          </a:p>
        </p:txBody>
      </p:sp>
      <p:sp>
        <p:nvSpPr>
          <p:cNvPr id="9" name="Text 7"/>
          <p:cNvSpPr/>
          <p:nvPr/>
        </p:nvSpPr>
        <p:spPr>
          <a:xfrm>
            <a:off x="780693" y="2446973"/>
            <a:ext cx="3101459" cy="168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300"/>
              </a:lnSpc>
              <a:buNone/>
            </a:pPr>
            <a:r>
              <a:rPr lang="en-US" sz="1050" dirty="0">
                <a:solidFill>
                  <a:srgbClr val="E5E0DF"/>
                </a:solidFill>
                <a:latin typeface="Poppins Light" pitchFamily="34" charset="0"/>
                <a:ea typeface="Poppins Light" pitchFamily="34" charset="-122"/>
                <a:cs typeface="Poppins Light" pitchFamily="34" charset="-120"/>
              </a:rPr>
              <a:t>Успешно Проведены Испытания и Калибровка</a:t>
            </a:r>
            <a:endParaRPr lang="en-US" sz="1050" dirty="0"/>
          </a:p>
        </p:txBody>
      </p:sp>
      <p:sp>
        <p:nvSpPr>
          <p:cNvPr id="10" name="Text 8"/>
          <p:cNvSpPr/>
          <p:nvPr/>
        </p:nvSpPr>
        <p:spPr>
          <a:xfrm>
            <a:off x="780693" y="2722840"/>
            <a:ext cx="7104698" cy="344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sz="80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Контрольные испытания подтвердили работоспособность устройства и точность показаний. Проведена калибровка датчиков и устранены критические ошибки в ПО.</a:t>
            </a:r>
            <a:endParaRPr lang="en-US" sz="800" dirty="0"/>
          </a:p>
        </p:txBody>
      </p:sp>
      <p:sp>
        <p:nvSpPr>
          <p:cNvPr id="11" name="Shape 9"/>
          <p:cNvSpPr/>
          <p:nvPr/>
        </p:nvSpPr>
        <p:spPr>
          <a:xfrm>
            <a:off x="438233" y="3282910"/>
            <a:ext cx="242292" cy="242292"/>
          </a:xfrm>
          <a:prstGeom prst="roundRect">
            <a:avLst>
              <a:gd name="adj" fmla="val 18672"/>
            </a:avLst>
          </a:prstGeom>
          <a:solidFill>
            <a:srgbClr val="3D3D42"/>
          </a:solidFill>
          <a:ln w="7620">
            <a:solidFill>
              <a:srgbClr val="56565B"/>
            </a:solidFill>
            <a:prstDash val="solid"/>
          </a:ln>
        </p:spPr>
        <p:txBody>
          <a:bodyPr/>
          <a:lstStyle/>
          <a:p>
            <a:endParaRPr lang="ru-RU" dirty="0"/>
          </a:p>
        </p:txBody>
      </p:sp>
      <p:sp>
        <p:nvSpPr>
          <p:cNvPr id="12" name="Text 10"/>
          <p:cNvSpPr/>
          <p:nvPr/>
        </p:nvSpPr>
        <p:spPr>
          <a:xfrm>
            <a:off x="780693" y="3319939"/>
            <a:ext cx="3787259" cy="168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300"/>
              </a:lnSpc>
              <a:buNone/>
            </a:pPr>
            <a:r>
              <a:rPr lang="en-US" sz="1050" dirty="0">
                <a:solidFill>
                  <a:srgbClr val="E5E0DF"/>
                </a:solidFill>
                <a:latin typeface="Poppins Light" pitchFamily="34" charset="0"/>
                <a:ea typeface="Poppins Light" pitchFamily="34" charset="-122"/>
                <a:cs typeface="Poppins Light" pitchFamily="34" charset="-120"/>
              </a:rPr>
              <a:t>Доказана Актуальность и Экономическая Эффективность</a:t>
            </a:r>
            <a:endParaRPr lang="en-US" sz="1050" dirty="0"/>
          </a:p>
        </p:txBody>
      </p:sp>
      <p:sp>
        <p:nvSpPr>
          <p:cNvPr id="13" name="Text 11"/>
          <p:cNvSpPr/>
          <p:nvPr/>
        </p:nvSpPr>
        <p:spPr>
          <a:xfrm>
            <a:off x="780693" y="3595807"/>
            <a:ext cx="7104698" cy="344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sz="80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Проект является востребованным среди целевой аудитории и имеет значительное конкурентное преимущество за счет низкой себестоимости и расширенного функционала (мониторинг тенденций).</a:t>
            </a:r>
            <a:endParaRPr lang="en-US" sz="800" dirty="0"/>
          </a:p>
        </p:txBody>
      </p:sp>
      <p:sp>
        <p:nvSpPr>
          <p:cNvPr id="14" name="Text 12"/>
          <p:cNvSpPr/>
          <p:nvPr/>
        </p:nvSpPr>
        <p:spPr>
          <a:xfrm>
            <a:off x="8155662" y="1214080"/>
            <a:ext cx="2278142" cy="2019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550"/>
              </a:lnSpc>
              <a:buNone/>
            </a:pPr>
            <a:r>
              <a:rPr lang="en-US" sz="1250" dirty="0">
                <a:solidFill>
                  <a:srgbClr val="F2F2F3"/>
                </a:solidFill>
                <a:latin typeface="Poppins Light" pitchFamily="34" charset="0"/>
                <a:ea typeface="Poppins Light" pitchFamily="34" charset="-122"/>
                <a:cs typeface="Poppins Light" pitchFamily="34" charset="-120"/>
              </a:rPr>
              <a:t>Пути Дальнейшего Развития</a:t>
            </a:r>
            <a:endParaRPr lang="en-US" sz="1250" dirty="0"/>
          </a:p>
        </p:txBody>
      </p:sp>
      <p:pic>
        <p:nvPicPr>
          <p:cNvPr id="1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857" y="1537097"/>
            <a:ext cx="4841081" cy="4841081"/>
          </a:xfrm>
          <a:prstGeom prst="rect">
            <a:avLst/>
          </a:prstGeom>
        </p:spPr>
      </p:pic>
      <p:pic>
        <p:nvPicPr>
          <p:cNvPr id="1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24075" y="2981385"/>
            <a:ext cx="151448" cy="189309"/>
          </a:xfrm>
          <a:prstGeom prst="rect">
            <a:avLst/>
          </a:prstGeom>
        </p:spPr>
      </p:pic>
      <p:sp>
        <p:nvSpPr>
          <p:cNvPr id="17" name="Shape 13"/>
          <p:cNvSpPr/>
          <p:nvPr/>
        </p:nvSpPr>
        <p:spPr>
          <a:xfrm>
            <a:off x="8155662" y="6539746"/>
            <a:ext cx="215384" cy="215384"/>
          </a:xfrm>
          <a:prstGeom prst="roundRect">
            <a:avLst>
              <a:gd name="adj" fmla="val 21005"/>
            </a:avLst>
          </a:prstGeom>
          <a:solidFill>
            <a:srgbClr val="3D3D42"/>
          </a:solidFill>
          <a:ln w="7620">
            <a:solidFill>
              <a:srgbClr val="56565B"/>
            </a:solidFill>
            <a:prstDash val="solid"/>
          </a:ln>
        </p:spPr>
      </p:sp>
      <p:pic>
        <p:nvPicPr>
          <p:cNvPr id="1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96024" y="6563261"/>
            <a:ext cx="134541" cy="168235"/>
          </a:xfrm>
          <a:prstGeom prst="rect">
            <a:avLst/>
          </a:prstGeom>
        </p:spPr>
      </p:pic>
      <p:sp>
        <p:nvSpPr>
          <p:cNvPr id="19" name="Text 14"/>
          <p:cNvSpPr/>
          <p:nvPr/>
        </p:nvSpPr>
        <p:spPr>
          <a:xfrm>
            <a:off x="8478679" y="6561177"/>
            <a:ext cx="5728454" cy="1724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sz="80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Расширение сфер применения (не только медицинские, но и промышленный/общественный мониторинг).</a:t>
            </a:r>
            <a:endParaRPr lang="en-US" sz="800" dirty="0"/>
          </a:p>
        </p:txBody>
      </p:sp>
      <p:pic>
        <p:nvPicPr>
          <p:cNvPr id="2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60857" y="1537097"/>
            <a:ext cx="4841081" cy="4841081"/>
          </a:xfrm>
          <a:prstGeom prst="rect">
            <a:avLst/>
          </a:prstGeom>
        </p:spPr>
      </p:pic>
      <p:pic>
        <p:nvPicPr>
          <p:cNvPr id="21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987034" y="2981385"/>
            <a:ext cx="151448" cy="189309"/>
          </a:xfrm>
          <a:prstGeom prst="rect">
            <a:avLst/>
          </a:prstGeom>
        </p:spPr>
      </p:pic>
      <p:sp>
        <p:nvSpPr>
          <p:cNvPr id="22" name="Shape 15"/>
          <p:cNvSpPr/>
          <p:nvPr/>
        </p:nvSpPr>
        <p:spPr>
          <a:xfrm>
            <a:off x="8155662" y="6916698"/>
            <a:ext cx="215384" cy="215384"/>
          </a:xfrm>
          <a:prstGeom prst="roundRect">
            <a:avLst>
              <a:gd name="adj" fmla="val 21005"/>
            </a:avLst>
          </a:prstGeom>
          <a:solidFill>
            <a:srgbClr val="3D3D42"/>
          </a:solidFill>
          <a:ln w="7620">
            <a:solidFill>
              <a:srgbClr val="56565B"/>
            </a:solidFill>
            <a:prstDash val="solid"/>
          </a:ln>
        </p:spPr>
      </p:sp>
      <p:pic>
        <p:nvPicPr>
          <p:cNvPr id="23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96024" y="6940213"/>
            <a:ext cx="134541" cy="168235"/>
          </a:xfrm>
          <a:prstGeom prst="rect">
            <a:avLst/>
          </a:prstGeom>
        </p:spPr>
      </p:pic>
      <p:sp>
        <p:nvSpPr>
          <p:cNvPr id="24" name="Text 16"/>
          <p:cNvSpPr/>
          <p:nvPr/>
        </p:nvSpPr>
        <p:spPr>
          <a:xfrm>
            <a:off x="8478679" y="6938129"/>
            <a:ext cx="5728454" cy="1724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sz="80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Углубленная интеграция с существующими мобильными приложениями для здоровья (HealthKit, Google Fit).</a:t>
            </a:r>
            <a:endParaRPr lang="en-US" sz="800" dirty="0"/>
          </a:p>
        </p:txBody>
      </p:sp>
      <p:pic>
        <p:nvPicPr>
          <p:cNvPr id="25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760857" y="1537097"/>
            <a:ext cx="4841081" cy="4841081"/>
          </a:xfrm>
          <a:prstGeom prst="rect">
            <a:avLst/>
          </a:prstGeom>
        </p:spPr>
      </p:pic>
      <p:pic>
        <p:nvPicPr>
          <p:cNvPr id="26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987034" y="4744343"/>
            <a:ext cx="151448" cy="189309"/>
          </a:xfrm>
          <a:prstGeom prst="rect">
            <a:avLst/>
          </a:prstGeom>
        </p:spPr>
      </p:pic>
      <p:sp>
        <p:nvSpPr>
          <p:cNvPr id="27" name="Shape 17"/>
          <p:cNvSpPr/>
          <p:nvPr/>
        </p:nvSpPr>
        <p:spPr>
          <a:xfrm>
            <a:off x="8155662" y="7293650"/>
            <a:ext cx="215384" cy="215384"/>
          </a:xfrm>
          <a:prstGeom prst="roundRect">
            <a:avLst>
              <a:gd name="adj" fmla="val 21005"/>
            </a:avLst>
          </a:prstGeom>
          <a:solidFill>
            <a:srgbClr val="3D3D42"/>
          </a:solidFill>
          <a:ln w="7620">
            <a:solidFill>
              <a:srgbClr val="56565B"/>
            </a:solidFill>
            <a:prstDash val="solid"/>
          </a:ln>
        </p:spPr>
      </p:sp>
      <p:pic>
        <p:nvPicPr>
          <p:cNvPr id="28" name="Image 8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196024" y="7317165"/>
            <a:ext cx="134541" cy="168235"/>
          </a:xfrm>
          <a:prstGeom prst="rect">
            <a:avLst/>
          </a:prstGeom>
        </p:spPr>
      </p:pic>
      <p:sp>
        <p:nvSpPr>
          <p:cNvPr id="29" name="Text 18"/>
          <p:cNvSpPr/>
          <p:nvPr/>
        </p:nvSpPr>
        <p:spPr>
          <a:xfrm>
            <a:off x="8478679" y="7315081"/>
            <a:ext cx="5728454" cy="1724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sz="80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Создание облачного сервиса для сбора агрегированных данных и связи пациента с лечащим врачом.</a:t>
            </a:r>
            <a:endParaRPr lang="en-US" sz="800" dirty="0"/>
          </a:p>
        </p:txBody>
      </p:sp>
      <p:pic>
        <p:nvPicPr>
          <p:cNvPr id="30" name="Image 9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760857" y="1537097"/>
            <a:ext cx="4841081" cy="4841081"/>
          </a:xfrm>
          <a:prstGeom prst="rect">
            <a:avLst/>
          </a:prstGeom>
        </p:spPr>
      </p:pic>
      <p:pic>
        <p:nvPicPr>
          <p:cNvPr id="31" name="Image 10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224075" y="4744343"/>
            <a:ext cx="151448" cy="189309"/>
          </a:xfrm>
          <a:prstGeom prst="rect">
            <a:avLst/>
          </a:prstGeom>
        </p:spPr>
      </p:pic>
      <p:sp>
        <p:nvSpPr>
          <p:cNvPr id="32" name="Shape 19"/>
          <p:cNvSpPr/>
          <p:nvPr/>
        </p:nvSpPr>
        <p:spPr>
          <a:xfrm>
            <a:off x="8155662" y="7670602"/>
            <a:ext cx="215384" cy="215384"/>
          </a:xfrm>
          <a:prstGeom prst="roundRect">
            <a:avLst>
              <a:gd name="adj" fmla="val 21005"/>
            </a:avLst>
          </a:prstGeom>
          <a:solidFill>
            <a:srgbClr val="3D3D42"/>
          </a:solidFill>
          <a:ln w="7620">
            <a:solidFill>
              <a:srgbClr val="56565B"/>
            </a:solidFill>
            <a:prstDash val="solid"/>
          </a:ln>
        </p:spPr>
      </p:sp>
      <p:pic>
        <p:nvPicPr>
          <p:cNvPr id="33" name="Image 11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196024" y="7694116"/>
            <a:ext cx="134541" cy="168235"/>
          </a:xfrm>
          <a:prstGeom prst="rect">
            <a:avLst/>
          </a:prstGeom>
        </p:spPr>
      </p:pic>
      <p:sp>
        <p:nvSpPr>
          <p:cNvPr id="34" name="Text 20"/>
          <p:cNvSpPr/>
          <p:nvPr/>
        </p:nvSpPr>
        <p:spPr>
          <a:xfrm>
            <a:off x="8478679" y="7692033"/>
            <a:ext cx="5728454" cy="344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sz="80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Прохождение медицинской регистрации и получение разрешительной документации для выхода на массовый рынок.</a:t>
            </a:r>
            <a:endParaRPr lang="en-US" sz="800" dirty="0"/>
          </a:p>
        </p:txBody>
      </p:sp>
      <p:sp>
        <p:nvSpPr>
          <p:cNvPr id="35" name="Text 21"/>
          <p:cNvSpPr/>
          <p:nvPr/>
        </p:nvSpPr>
        <p:spPr>
          <a:xfrm>
            <a:off x="430768" y="8279011"/>
            <a:ext cx="13768864" cy="4307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050" b="1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Заключение:</a:t>
            </a:r>
            <a:r>
              <a:rPr lang="en-US" sz="10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 Проект Al_ASTH обладает высоким потенциалом для облегчения жизни людей с респираторными ограничениями, предоставляя им надежный, портативный и доступный инструмент для контроля качества воздуха и коррекции образа жизни.</a:t>
            </a:r>
            <a:endParaRPr lang="en-US" sz="1050" dirty="0"/>
          </a:p>
        </p:txBody>
      </p:sp>
      <p:pic>
        <p:nvPicPr>
          <p:cNvPr id="37" name="Рисунок 36" descr="Флажок со сплошной заливкой">
            <a:extLst>
              <a:ext uri="{FF2B5EF4-FFF2-40B4-BE49-F238E27FC236}">
                <a16:creationId xmlns:a16="http://schemas.microsoft.com/office/drawing/2014/main" id="{857DC4A9-F353-D623-3A66-955AE0F5635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415840" y="3293722"/>
            <a:ext cx="257220" cy="257220"/>
          </a:xfrm>
          <a:prstGeom prst="rect">
            <a:avLst/>
          </a:prstGeom>
        </p:spPr>
      </p:pic>
      <p:pic>
        <p:nvPicPr>
          <p:cNvPr id="40" name="Рисунок 39" descr="Флажок со сплошной заливкой">
            <a:extLst>
              <a:ext uri="{FF2B5EF4-FFF2-40B4-BE49-F238E27FC236}">
                <a16:creationId xmlns:a16="http://schemas.microsoft.com/office/drawing/2014/main" id="{61C6F7A1-899A-4403-AA52-1C5817B402B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439743" y="2420756"/>
            <a:ext cx="257220" cy="257220"/>
          </a:xfrm>
          <a:prstGeom prst="rect">
            <a:avLst/>
          </a:prstGeom>
        </p:spPr>
      </p:pic>
      <p:pic>
        <p:nvPicPr>
          <p:cNvPr id="41" name="Рисунок 40" descr="Флажок со сплошной заливкой">
            <a:extLst>
              <a:ext uri="{FF2B5EF4-FFF2-40B4-BE49-F238E27FC236}">
                <a16:creationId xmlns:a16="http://schemas.microsoft.com/office/drawing/2014/main" id="{3D82C508-1DB3-11E2-084A-17159E8BDEA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415461" y="1543742"/>
            <a:ext cx="257220" cy="25722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B268E5-2900-FEB5-DB41-C7B19502E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18211" y="-2078525"/>
            <a:ext cx="12618720" cy="3423284"/>
          </a:xfrm>
        </p:spPr>
        <p:txBody>
          <a:bodyPr/>
          <a:lstStyle/>
          <a:p>
            <a:r>
              <a:rPr lang="ru-RU" dirty="0"/>
              <a:t>Готовая работа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A81D771-671A-5064-67F1-1AD721A29E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57089" y="7514832"/>
            <a:ext cx="12618720" cy="1800224"/>
          </a:xfrm>
        </p:spPr>
        <p:txBody>
          <a:bodyPr/>
          <a:lstStyle/>
          <a:p>
            <a:r>
              <a:rPr lang="ru-RU" dirty="0"/>
              <a:t>Фотографии</a:t>
            </a:r>
            <a:r>
              <a:rPr lang="en-US" dirty="0"/>
              <a:t>:</a:t>
            </a:r>
            <a:r>
              <a:rPr lang="ru-RU" dirty="0"/>
              <a:t> </a:t>
            </a:r>
            <a:r>
              <a:rPr lang="en-US" dirty="0" err="1"/>
              <a:t>Al_ASTH</a:t>
            </a:r>
            <a:r>
              <a:rPr lang="ru-RU" dirty="0"/>
              <a:t> </a:t>
            </a:r>
          </a:p>
        </p:txBody>
      </p:sp>
      <p:pic>
        <p:nvPicPr>
          <p:cNvPr id="5" name="Рисунок 4" descr="Изображение выглядит как стена, текст, в помещении, компьютер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E36ECB02-256D-7B0C-AFCF-889386229A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4348" y="592956"/>
            <a:ext cx="2254469" cy="3005959"/>
          </a:xfrm>
          <a:prstGeom prst="rect">
            <a:avLst/>
          </a:prstGeom>
        </p:spPr>
      </p:pic>
      <p:pic>
        <p:nvPicPr>
          <p:cNvPr id="7" name="Рисунок 6" descr="Изображение выглядит как электроника, Электронная техника, человек, в помещении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87171C4C-15F0-EF17-29E2-72460BEF37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86949" y="2081047"/>
            <a:ext cx="2276803" cy="3035737"/>
          </a:xfrm>
          <a:prstGeom prst="rect">
            <a:avLst/>
          </a:prstGeom>
        </p:spPr>
      </p:pic>
      <p:pic>
        <p:nvPicPr>
          <p:cNvPr id="11" name="Рисунок 10" descr="Изображение выглядит как электроника, Электронная техника, человек, в помещении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70339808-BEC9-CBE7-FDB2-32D28F6C57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6449" y="4703379"/>
            <a:ext cx="2203231" cy="2937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736514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AE6617-5EDA-C536-1EEE-806D3B223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755" y="-1266867"/>
            <a:ext cx="12618720" cy="3423284"/>
          </a:xfrm>
        </p:spPr>
        <p:txBody>
          <a:bodyPr/>
          <a:lstStyle/>
          <a:p>
            <a:r>
              <a:rPr lang="ru-RU" dirty="0"/>
              <a:t>Список используемой литературы</a:t>
            </a:r>
            <a:r>
              <a:rPr lang="en-US" dirty="0"/>
              <a:t>: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A6006BD-FD75-8720-66BE-4FED432D94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3290" y="2321960"/>
            <a:ext cx="14013949" cy="5671333"/>
          </a:xfrm>
        </p:spPr>
        <p:txBody>
          <a:bodyPr>
            <a:normAutofit fontScale="85000" lnSpcReduction="10000"/>
          </a:bodyPr>
          <a:lstStyle/>
          <a:p>
            <a:pPr marL="514350" lvl="0" indent="-514350" fontAlgn="base">
              <a:buFont typeface="Arial" panose="020B0604020202020204" pitchFamily="34" charset="0"/>
              <a:buChar char="•"/>
            </a:pPr>
            <a:r>
              <a:rPr lang="ru-RU" u="sng" dirty="0">
                <a:hlinkClick r:id="rId2"/>
              </a:rPr>
              <a:t>https://www.espressif.com/sites/default/files/documentation/esp32_datasheet_en.pdf</a:t>
            </a:r>
            <a:r>
              <a:rPr lang="ru-RU" dirty="0"/>
              <a:t> </a:t>
            </a:r>
          </a:p>
          <a:p>
            <a:pPr marL="514350" lvl="0" indent="-514350" fontAlgn="base">
              <a:buFont typeface="Arial" panose="020B0604020202020204" pitchFamily="34" charset="0"/>
              <a:buChar char="•"/>
            </a:pPr>
            <a:r>
              <a:rPr lang="ru-RU" u="sng" dirty="0">
                <a:hlinkClick r:id="rId3"/>
              </a:rPr>
              <a:t>https://www.alldatasheetru.com/datasheetpdf/pdf/1307644/WINSEN/MQ131.html</a:t>
            </a:r>
            <a:endParaRPr lang="ru-RU" dirty="0"/>
          </a:p>
          <a:p>
            <a:pPr marL="514350" lvl="0" indent="-514350" fontAlgn="base">
              <a:buFont typeface="Arial" panose="020B0604020202020204" pitchFamily="34" charset="0"/>
              <a:buChar char="•"/>
            </a:pPr>
            <a:r>
              <a:rPr lang="ru-RU" u="sng" dirty="0">
                <a:hlinkClick r:id="rId4"/>
              </a:rPr>
              <a:t>https://static.chipdip.ru/lib/221/DOC007221267.pdf</a:t>
            </a:r>
            <a:endParaRPr lang="ru-RU" dirty="0"/>
          </a:p>
          <a:p>
            <a:pPr marL="514350" lvl="0" indent="-514350" fontAlgn="base">
              <a:buFont typeface="Arial" panose="020B0604020202020204" pitchFamily="34" charset="0"/>
              <a:buChar char="•"/>
            </a:pPr>
            <a:r>
              <a:rPr lang="ru-RU" u="sng" dirty="0">
                <a:hlinkClick r:id="rId5"/>
              </a:rPr>
              <a:t>https://kernelchip.ru/download/Laurent-5_5G/Laurent-5_KeCommands_v.2.4.pdf</a:t>
            </a:r>
            <a:endParaRPr lang="ru-RU" dirty="0"/>
          </a:p>
          <a:p>
            <a:pPr marL="514350" lvl="0" indent="-514350" fontAlgn="base">
              <a:buFont typeface="Arial" panose="020B0604020202020204" pitchFamily="34" charset="0"/>
              <a:buChar char="•"/>
            </a:pPr>
            <a:r>
              <a:rPr lang="ru-RU" u="sng" dirty="0">
                <a:hlinkClick r:id="rId6"/>
              </a:rPr>
              <a:t>http://www.socletech.com/doc/IC%20Channel%20Product/SHARP_GP2Y1014AU0F.pdf</a:t>
            </a:r>
            <a:endParaRPr lang="ru-RU" dirty="0"/>
          </a:p>
          <a:p>
            <a:pPr marL="514350" lvl="0" indent="-514350" fontAlgn="base">
              <a:buFont typeface="Arial" panose="020B0604020202020204" pitchFamily="34" charset="0"/>
              <a:buChar char="•"/>
            </a:pPr>
            <a:r>
              <a:rPr lang="ru-RU" u="sng" dirty="0"/>
              <a:t>Физиология системы дыхания: учебное пособие / Сост.: А.Ф. Каюмова, И.Р. </a:t>
            </a:r>
            <a:r>
              <a:rPr lang="ru-RU" u="sng" dirty="0" err="1"/>
              <a:t>Габдулхакова</a:t>
            </a:r>
            <a:r>
              <a:rPr lang="ru-RU" u="sng" dirty="0"/>
              <a:t>, А.Р. </a:t>
            </a:r>
            <a:r>
              <a:rPr lang="ru-RU" u="sng" dirty="0" err="1"/>
              <a:t>Шамратова</a:t>
            </a:r>
            <a:r>
              <a:rPr lang="ru-RU" u="sng" dirty="0"/>
              <a:t>, Г.Е. Инсарова. – Уфа: Изд-во: ФГБОУ ВО БГМУ Минздрава России, 2016. – 60 с.</a:t>
            </a:r>
            <a:endParaRPr lang="ru-RU" dirty="0"/>
          </a:p>
          <a:p>
            <a:pPr marL="514350" lvl="0" indent="-514350" fontAlgn="base">
              <a:buFont typeface="Arial" panose="020B0604020202020204" pitchFamily="34" charset="0"/>
              <a:buChar char="•"/>
            </a:pPr>
            <a:r>
              <a:rPr lang="ru-RU" u="sng" dirty="0"/>
              <a:t>Лаврищев И.Б., Кириков А.Ю., Добряков В.А. Разработка </a:t>
            </a:r>
            <a:r>
              <a:rPr lang="ru-RU" u="sng" dirty="0" err="1"/>
              <a:t>принци-пиальных</a:t>
            </a:r>
            <a:r>
              <a:rPr lang="ru-RU" u="sng" dirty="0"/>
              <a:t> электрических схем систем управления процессами пищевых производств: Метод. указания к практическим занятиям по курсовому проектированию для студентов спец. 210200 и направления 550200. – СПб.: СПбГУ </a:t>
            </a:r>
            <a:r>
              <a:rPr lang="ru-RU" u="sng" dirty="0" err="1"/>
              <a:t>НиПТ</a:t>
            </a:r>
            <a:r>
              <a:rPr lang="ru-RU" u="sng" dirty="0"/>
              <a:t>, 2004. – с.</a:t>
            </a:r>
            <a:endParaRPr lang="ru-RU" dirty="0"/>
          </a:p>
          <a:p>
            <a:pPr marL="514350" lvl="0" indent="-514350" fontAlgn="base">
              <a:buFont typeface="Arial" panose="020B0604020202020204" pitchFamily="34" charset="0"/>
              <a:buChar char="•"/>
            </a:pPr>
            <a:r>
              <a:rPr lang="ru-RU" u="sng" dirty="0"/>
              <a:t>Разработка мобильных приложений: электронное учеб. - Р17 метод. пособие для студентов специальностей 1-40 05 01 03 «Информационные системы и технологии (издательско-полиграфический комплекс)», 1-98 01 03 «Программное обеспечение информационной безопасности мобильных систем» / сост. Н. В. </a:t>
            </a:r>
            <a:r>
              <a:rPr lang="ru-RU" u="sng" dirty="0" err="1"/>
              <a:t>Пацей</a:t>
            </a:r>
            <a:r>
              <a:rPr lang="ru-RU" u="sng" dirty="0"/>
              <a:t>. – Минск: БГТУ, 2020. – 265 с.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5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53534" y="449342"/>
            <a:ext cx="5971818" cy="510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000"/>
              </a:lnSpc>
              <a:buNone/>
            </a:pPr>
            <a:r>
              <a:rPr lang="en-US" sz="3200" dirty="0">
                <a:solidFill>
                  <a:srgbClr val="F2F2F3"/>
                </a:solidFill>
                <a:latin typeface="Poppins Light" pitchFamily="34" charset="0"/>
                <a:ea typeface="Poppins Light" pitchFamily="34" charset="-122"/>
                <a:cs typeface="Poppins Light" pitchFamily="34" charset="-120"/>
              </a:rPr>
              <a:t>Актуальность и Цели Проекта</a:t>
            </a:r>
            <a:endParaRPr lang="en-US" sz="3200" dirty="0"/>
          </a:p>
        </p:txBody>
      </p:sp>
      <p:sp>
        <p:nvSpPr>
          <p:cNvPr id="3" name="Shape 1"/>
          <p:cNvSpPr/>
          <p:nvPr/>
        </p:nvSpPr>
        <p:spPr>
          <a:xfrm>
            <a:off x="653534" y="1286589"/>
            <a:ext cx="6579989" cy="3488174"/>
          </a:xfrm>
          <a:prstGeom prst="roundRect">
            <a:avLst>
              <a:gd name="adj" fmla="val 3146"/>
            </a:avLst>
          </a:prstGeom>
          <a:solidFill>
            <a:srgbClr val="050505"/>
          </a:solidFill>
          <a:ln w="22860">
            <a:solidFill>
              <a:srgbClr val="56565B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630674" y="1286589"/>
            <a:ext cx="91440" cy="3488174"/>
          </a:xfrm>
          <a:prstGeom prst="roundRect">
            <a:avLst>
              <a:gd name="adj" fmla="val 75054"/>
            </a:avLst>
          </a:prstGeom>
          <a:solidFill>
            <a:srgbClr val="F2F2F3"/>
          </a:solidFill>
          <a:ln/>
        </p:spPr>
      </p:sp>
      <p:sp>
        <p:nvSpPr>
          <p:cNvPr id="5" name="Text 3"/>
          <p:cNvSpPr/>
          <p:nvPr/>
        </p:nvSpPr>
        <p:spPr>
          <a:xfrm>
            <a:off x="908328" y="1472803"/>
            <a:ext cx="2678787" cy="30634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00" dirty="0">
                <a:solidFill>
                  <a:srgbClr val="E5E0DF"/>
                </a:solidFill>
                <a:latin typeface="Poppins Light" pitchFamily="34" charset="0"/>
                <a:ea typeface="Poppins Light" pitchFamily="34" charset="-122"/>
                <a:cs typeface="Poppins Light" pitchFamily="34" charset="-120"/>
              </a:rPr>
              <a:t>Актуальность Проекта</a:t>
            </a:r>
            <a:endParaRPr lang="en-US" sz="1900" dirty="0"/>
          </a:p>
        </p:txBody>
      </p:sp>
      <p:sp>
        <p:nvSpPr>
          <p:cNvPr id="6" name="Text 4"/>
          <p:cNvSpPr/>
          <p:nvPr/>
        </p:nvSpPr>
        <p:spPr>
          <a:xfrm>
            <a:off x="908328" y="1877139"/>
            <a:ext cx="6138982" cy="130671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2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В современном мире наблюдается устойчивый рост числа заболеваний, связанных с дыхательной системой (астма, ХОБЛ и др.). Постоянный мониторинг и своевременное оповещение о превышении концентрации вредных веществ в воздухе становится критически важным для поддержания здоровья и качества жизни этой категории населения.</a:t>
            </a:r>
            <a:endParaRPr lang="en-US" sz="1250" dirty="0"/>
          </a:p>
        </p:txBody>
      </p:sp>
      <p:sp>
        <p:nvSpPr>
          <p:cNvPr id="7" name="Text 5"/>
          <p:cNvSpPr/>
          <p:nvPr/>
        </p:nvSpPr>
        <p:spPr>
          <a:xfrm>
            <a:off x="908328" y="3281839"/>
            <a:ext cx="6138982" cy="130671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2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По данным ВОЗ, миллионы людей страдают от острых респираторных заболеваний, ХОБЛ и астмы. Только в России на 2025 год зафиксировано более 61 млн. заболеваний дыхательной системы. Эти цифры подчеркивают острую необходимость в персональных и доступных средствах контроля окружающей среды.</a:t>
            </a:r>
            <a:endParaRPr lang="en-US" sz="1250" dirty="0"/>
          </a:p>
        </p:txBody>
      </p:sp>
      <p:sp>
        <p:nvSpPr>
          <p:cNvPr id="8" name="Shape 6"/>
          <p:cNvSpPr/>
          <p:nvPr/>
        </p:nvSpPr>
        <p:spPr>
          <a:xfrm>
            <a:off x="7396877" y="1286589"/>
            <a:ext cx="6579989" cy="3488174"/>
          </a:xfrm>
          <a:prstGeom prst="roundRect">
            <a:avLst>
              <a:gd name="adj" fmla="val 3146"/>
            </a:avLst>
          </a:prstGeom>
          <a:solidFill>
            <a:srgbClr val="050505"/>
          </a:solidFill>
          <a:ln w="22860">
            <a:solidFill>
              <a:srgbClr val="56565B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7374017" y="1286589"/>
            <a:ext cx="91440" cy="3488174"/>
          </a:xfrm>
          <a:prstGeom prst="roundRect">
            <a:avLst>
              <a:gd name="adj" fmla="val 75054"/>
            </a:avLst>
          </a:prstGeom>
          <a:solidFill>
            <a:srgbClr val="F2F2F3"/>
          </a:solidFill>
          <a:ln/>
        </p:spPr>
      </p:sp>
      <p:sp>
        <p:nvSpPr>
          <p:cNvPr id="10" name="Text 8"/>
          <p:cNvSpPr/>
          <p:nvPr/>
        </p:nvSpPr>
        <p:spPr>
          <a:xfrm>
            <a:off x="7651671" y="1472803"/>
            <a:ext cx="5486281" cy="30634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00" dirty="0">
                <a:solidFill>
                  <a:srgbClr val="E5E0DF"/>
                </a:solidFill>
                <a:latin typeface="Poppins Light" pitchFamily="34" charset="0"/>
                <a:ea typeface="Poppins Light" pitchFamily="34" charset="-122"/>
                <a:cs typeface="Poppins Light" pitchFamily="34" charset="-120"/>
              </a:rPr>
              <a:t>Практическая Значимость и Целевые Группы</a:t>
            </a:r>
            <a:endParaRPr lang="en-US" sz="1900" dirty="0"/>
          </a:p>
        </p:txBody>
      </p:sp>
      <p:sp>
        <p:nvSpPr>
          <p:cNvPr id="11" name="Text 9"/>
          <p:cNvSpPr/>
          <p:nvPr/>
        </p:nvSpPr>
        <p:spPr>
          <a:xfrm>
            <a:off x="7651671" y="1877139"/>
            <a:ext cx="6138982" cy="78402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050"/>
              </a:lnSpc>
              <a:buSzPct val="100000"/>
              <a:buChar char="•"/>
            </a:pPr>
            <a:r>
              <a:rPr lang="en-US" sz="1250" b="1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Индивидуальные пользователи:</a:t>
            </a:r>
            <a:r>
              <a:rPr lang="en-US" sz="12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 Возможность немедленного принятия решения о смене местоположения в случае обнаружения опасных концентраций (CO2, PM2.5, PM10, O3, NOx, VOC и др.).</a:t>
            </a:r>
            <a:endParaRPr lang="en-US" sz="1250" dirty="0"/>
          </a:p>
        </p:txBody>
      </p:sp>
      <p:sp>
        <p:nvSpPr>
          <p:cNvPr id="12" name="Text 10"/>
          <p:cNvSpPr/>
          <p:nvPr/>
        </p:nvSpPr>
        <p:spPr>
          <a:xfrm>
            <a:off x="7651671" y="2718316"/>
            <a:ext cx="6138982" cy="78402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050"/>
              </a:lnSpc>
              <a:buSzPct val="100000"/>
              <a:buChar char="•"/>
            </a:pPr>
            <a:r>
              <a:rPr lang="en-US" sz="1250" b="1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Медицинские специалисты:</a:t>
            </a:r>
            <a:r>
              <a:rPr lang="en-US" sz="12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 Отслеживание тенденций изменения параметров воздуха в среде пребывания пациента для более точной коррекции методик лечения.</a:t>
            </a:r>
            <a:endParaRPr lang="en-US" sz="1250" dirty="0"/>
          </a:p>
        </p:txBody>
      </p:sp>
      <p:sp>
        <p:nvSpPr>
          <p:cNvPr id="13" name="Text 11"/>
          <p:cNvSpPr/>
          <p:nvPr/>
        </p:nvSpPr>
        <p:spPr>
          <a:xfrm>
            <a:off x="7651671" y="3559493"/>
            <a:ext cx="6138982" cy="5226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050"/>
              </a:lnSpc>
              <a:buSzPct val="100000"/>
              <a:buChar char="•"/>
            </a:pPr>
            <a:r>
              <a:rPr lang="en-US" sz="1250" b="1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Общественные организации:</a:t>
            </a:r>
            <a:r>
              <a:rPr lang="en-US" sz="12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 Использование устройства для плановых и внеплановых проверок качества воздуха в помещениях и на территории.</a:t>
            </a:r>
            <a:endParaRPr lang="en-US" sz="1250" dirty="0"/>
          </a:p>
        </p:txBody>
      </p:sp>
      <p:sp>
        <p:nvSpPr>
          <p:cNvPr id="14" name="Text 12"/>
          <p:cNvSpPr/>
          <p:nvPr/>
        </p:nvSpPr>
        <p:spPr>
          <a:xfrm>
            <a:off x="653534" y="5019794"/>
            <a:ext cx="3066336" cy="30634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00" dirty="0">
                <a:solidFill>
                  <a:srgbClr val="F2F2F3"/>
                </a:solidFill>
                <a:latin typeface="Poppins Light" pitchFamily="34" charset="0"/>
                <a:ea typeface="Poppins Light" pitchFamily="34" charset="-122"/>
                <a:cs typeface="Poppins Light" pitchFamily="34" charset="-120"/>
              </a:rPr>
              <a:t>Цель и Ключевые Задачи</a:t>
            </a:r>
            <a:endParaRPr lang="en-US" sz="1900" dirty="0"/>
          </a:p>
        </p:txBody>
      </p:sp>
      <p:sp>
        <p:nvSpPr>
          <p:cNvPr id="15" name="Text 13"/>
          <p:cNvSpPr/>
          <p:nvPr/>
        </p:nvSpPr>
        <p:spPr>
          <a:xfrm>
            <a:off x="653534" y="5571173"/>
            <a:ext cx="13323332" cy="2613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2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Главная цель: Разработать, собрать, провести испытания и получить медицинское освидетельствование для системы Al_ASTH.</a:t>
            </a:r>
            <a:endParaRPr lang="en-US" sz="1250" dirty="0"/>
          </a:p>
        </p:txBody>
      </p:sp>
      <p:sp>
        <p:nvSpPr>
          <p:cNvPr id="16" name="Shape 14"/>
          <p:cNvSpPr/>
          <p:nvPr/>
        </p:nvSpPr>
        <p:spPr>
          <a:xfrm>
            <a:off x="653534" y="6767751"/>
            <a:ext cx="13323332" cy="22860"/>
          </a:xfrm>
          <a:prstGeom prst="roundRect">
            <a:avLst>
              <a:gd name="adj" fmla="val 300214"/>
            </a:avLst>
          </a:prstGeom>
          <a:solidFill>
            <a:srgbClr val="56565B"/>
          </a:solidFill>
          <a:ln/>
        </p:spPr>
      </p:sp>
      <p:sp>
        <p:nvSpPr>
          <p:cNvPr id="17" name="Shape 15"/>
          <p:cNvSpPr/>
          <p:nvPr/>
        </p:nvSpPr>
        <p:spPr>
          <a:xfrm>
            <a:off x="3245406" y="6441103"/>
            <a:ext cx="22860" cy="326708"/>
          </a:xfrm>
          <a:prstGeom prst="roundRect">
            <a:avLst>
              <a:gd name="adj" fmla="val 300214"/>
            </a:avLst>
          </a:prstGeom>
          <a:solidFill>
            <a:srgbClr val="56565B"/>
          </a:solidFill>
          <a:ln/>
        </p:spPr>
      </p:sp>
      <p:sp>
        <p:nvSpPr>
          <p:cNvPr id="18" name="Shape 16"/>
          <p:cNvSpPr/>
          <p:nvPr/>
        </p:nvSpPr>
        <p:spPr>
          <a:xfrm>
            <a:off x="3195578" y="6706433"/>
            <a:ext cx="122515" cy="122515"/>
          </a:xfrm>
          <a:prstGeom prst="roundRect">
            <a:avLst>
              <a:gd name="adj" fmla="val 373179"/>
            </a:avLst>
          </a:prstGeom>
          <a:solidFill>
            <a:srgbClr val="F2F2F3"/>
          </a:solidFill>
          <a:ln/>
        </p:spPr>
      </p:sp>
      <p:sp>
        <p:nvSpPr>
          <p:cNvPr id="19" name="Text 17"/>
          <p:cNvSpPr/>
          <p:nvPr/>
        </p:nvSpPr>
        <p:spPr>
          <a:xfrm>
            <a:off x="816888" y="6016228"/>
            <a:ext cx="4880015" cy="2613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050"/>
              </a:lnSpc>
              <a:buNone/>
            </a:pPr>
            <a:r>
              <a:rPr lang="en-US" sz="12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Анализ аналогов и подбор оборудования.</a:t>
            </a:r>
            <a:endParaRPr lang="en-US" sz="1250" dirty="0"/>
          </a:p>
        </p:txBody>
      </p:sp>
      <p:sp>
        <p:nvSpPr>
          <p:cNvPr id="20" name="Shape 18"/>
          <p:cNvSpPr/>
          <p:nvPr/>
        </p:nvSpPr>
        <p:spPr>
          <a:xfrm>
            <a:off x="5950982" y="6767691"/>
            <a:ext cx="22860" cy="326708"/>
          </a:xfrm>
          <a:prstGeom prst="roundRect">
            <a:avLst>
              <a:gd name="adj" fmla="val 300214"/>
            </a:avLst>
          </a:prstGeom>
          <a:solidFill>
            <a:srgbClr val="56565B"/>
          </a:solidFill>
          <a:ln/>
        </p:spPr>
      </p:sp>
      <p:sp>
        <p:nvSpPr>
          <p:cNvPr id="21" name="Shape 19"/>
          <p:cNvSpPr/>
          <p:nvPr/>
        </p:nvSpPr>
        <p:spPr>
          <a:xfrm>
            <a:off x="5901154" y="6706433"/>
            <a:ext cx="122515" cy="122515"/>
          </a:xfrm>
          <a:prstGeom prst="roundRect">
            <a:avLst>
              <a:gd name="adj" fmla="val 373179"/>
            </a:avLst>
          </a:prstGeom>
          <a:solidFill>
            <a:srgbClr val="F2F2F3"/>
          </a:solidFill>
          <a:ln/>
        </p:spPr>
      </p:sp>
      <p:sp>
        <p:nvSpPr>
          <p:cNvPr id="22" name="Text 20"/>
          <p:cNvSpPr/>
          <p:nvPr/>
        </p:nvSpPr>
        <p:spPr>
          <a:xfrm>
            <a:off x="3522345" y="7257931"/>
            <a:ext cx="4880134" cy="5226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050"/>
              </a:lnSpc>
              <a:buNone/>
            </a:pPr>
            <a:r>
              <a:rPr lang="en-US" sz="12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Разработка принципиальной схемы и ПО (микроконтроллер + мобильное приложение).</a:t>
            </a:r>
            <a:endParaRPr lang="en-US" sz="1250" dirty="0"/>
          </a:p>
        </p:txBody>
      </p:sp>
      <p:sp>
        <p:nvSpPr>
          <p:cNvPr id="23" name="Shape 21"/>
          <p:cNvSpPr/>
          <p:nvPr/>
        </p:nvSpPr>
        <p:spPr>
          <a:xfrm>
            <a:off x="8656439" y="6441103"/>
            <a:ext cx="22860" cy="326708"/>
          </a:xfrm>
          <a:prstGeom prst="roundRect">
            <a:avLst>
              <a:gd name="adj" fmla="val 300214"/>
            </a:avLst>
          </a:prstGeom>
          <a:solidFill>
            <a:srgbClr val="56565B"/>
          </a:solidFill>
          <a:ln/>
        </p:spPr>
      </p:sp>
      <p:sp>
        <p:nvSpPr>
          <p:cNvPr id="24" name="Shape 22"/>
          <p:cNvSpPr/>
          <p:nvPr/>
        </p:nvSpPr>
        <p:spPr>
          <a:xfrm>
            <a:off x="8606611" y="6706433"/>
            <a:ext cx="122515" cy="122515"/>
          </a:xfrm>
          <a:prstGeom prst="roundRect">
            <a:avLst>
              <a:gd name="adj" fmla="val 373179"/>
            </a:avLst>
          </a:prstGeom>
          <a:solidFill>
            <a:srgbClr val="F2F2F3"/>
          </a:solidFill>
          <a:ln/>
        </p:spPr>
      </p:sp>
      <p:sp>
        <p:nvSpPr>
          <p:cNvPr id="25" name="Text 23"/>
          <p:cNvSpPr/>
          <p:nvPr/>
        </p:nvSpPr>
        <p:spPr>
          <a:xfrm>
            <a:off x="6227802" y="6016228"/>
            <a:ext cx="4880134" cy="2613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050"/>
              </a:lnSpc>
              <a:buNone/>
            </a:pPr>
            <a:r>
              <a:rPr lang="en-US" sz="12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Сборка и изготовление корпуса (3D-моделирование).</a:t>
            </a:r>
            <a:endParaRPr lang="en-US" sz="1250" dirty="0"/>
          </a:p>
        </p:txBody>
      </p:sp>
      <p:sp>
        <p:nvSpPr>
          <p:cNvPr id="26" name="Shape 24"/>
          <p:cNvSpPr/>
          <p:nvPr/>
        </p:nvSpPr>
        <p:spPr>
          <a:xfrm>
            <a:off x="11362015" y="6767691"/>
            <a:ext cx="22860" cy="326708"/>
          </a:xfrm>
          <a:prstGeom prst="roundRect">
            <a:avLst>
              <a:gd name="adj" fmla="val 300214"/>
            </a:avLst>
          </a:prstGeom>
          <a:solidFill>
            <a:srgbClr val="56565B"/>
          </a:solidFill>
          <a:ln/>
        </p:spPr>
      </p:sp>
      <p:sp>
        <p:nvSpPr>
          <p:cNvPr id="27" name="Shape 25"/>
          <p:cNvSpPr/>
          <p:nvPr/>
        </p:nvSpPr>
        <p:spPr>
          <a:xfrm>
            <a:off x="11312188" y="6706433"/>
            <a:ext cx="122515" cy="122515"/>
          </a:xfrm>
          <a:prstGeom prst="roundRect">
            <a:avLst>
              <a:gd name="adj" fmla="val 373179"/>
            </a:avLst>
          </a:prstGeom>
          <a:solidFill>
            <a:srgbClr val="F2F2F3"/>
          </a:solidFill>
          <a:ln/>
        </p:spPr>
      </p:sp>
      <p:sp>
        <p:nvSpPr>
          <p:cNvPr id="28" name="Text 26"/>
          <p:cNvSpPr/>
          <p:nvPr/>
        </p:nvSpPr>
        <p:spPr>
          <a:xfrm>
            <a:off x="8933378" y="7257931"/>
            <a:ext cx="4880134" cy="5226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050"/>
              </a:lnSpc>
              <a:buNone/>
            </a:pPr>
            <a:r>
              <a:rPr lang="en-US" sz="12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Проведение контрольных испытаний, калибровка и доработка финальной версии.</a:t>
            </a:r>
            <a:endParaRPr lang="en-US" sz="1250" dirty="0"/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572453"/>
            <a:ext cx="12869823" cy="6200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850"/>
              </a:lnSpc>
              <a:buNone/>
            </a:pPr>
            <a:r>
              <a:rPr lang="en-US" sz="3900" dirty="0">
                <a:solidFill>
                  <a:srgbClr val="F2F2F3"/>
                </a:solidFill>
                <a:latin typeface="Poppins Light" pitchFamily="34" charset="0"/>
                <a:ea typeface="Poppins Light" pitchFamily="34" charset="-122"/>
                <a:cs typeface="Poppins Light" pitchFamily="34" charset="-120"/>
              </a:rPr>
              <a:t>Предпринимательский Анализ и Целевая Аудитория</a:t>
            </a:r>
            <a:endParaRPr lang="en-US" sz="3900" dirty="0"/>
          </a:p>
        </p:txBody>
      </p:sp>
      <p:sp>
        <p:nvSpPr>
          <p:cNvPr id="3" name="Text 1"/>
          <p:cNvSpPr/>
          <p:nvPr/>
        </p:nvSpPr>
        <p:spPr>
          <a:xfrm>
            <a:off x="793790" y="1271826"/>
            <a:ext cx="8717875" cy="4961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900"/>
              </a:lnSpc>
              <a:buNone/>
            </a:pPr>
            <a:r>
              <a:rPr lang="en-US" sz="3100" dirty="0">
                <a:solidFill>
                  <a:srgbClr val="F2F2F3"/>
                </a:solidFill>
                <a:latin typeface="Poppins Light" pitchFamily="34" charset="0"/>
                <a:ea typeface="Poppins Light" pitchFamily="34" charset="-122"/>
                <a:cs typeface="Poppins Light" pitchFamily="34" charset="-120"/>
              </a:rPr>
              <a:t>Ориентация на Потребности Пользователей</a:t>
            </a:r>
            <a:endParaRPr lang="en-US" sz="3100" dirty="0"/>
          </a:p>
        </p:txBody>
      </p:sp>
      <p:sp>
        <p:nvSpPr>
          <p:cNvPr id="4" name="Text 2"/>
          <p:cNvSpPr/>
          <p:nvPr/>
        </p:nvSpPr>
        <p:spPr>
          <a:xfrm>
            <a:off x="793790" y="2263973"/>
            <a:ext cx="3597593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dirty="0">
                <a:solidFill>
                  <a:srgbClr val="F2F2F3"/>
                </a:solidFill>
                <a:latin typeface="Poppins Light" pitchFamily="34" charset="0"/>
                <a:ea typeface="Poppins Light" pitchFamily="34" charset="-122"/>
                <a:cs typeface="Poppins Light" pitchFamily="34" charset="-120"/>
              </a:rPr>
              <a:t>Целевая Аудитория (ЦА)</a:t>
            </a:r>
            <a:endParaRPr lang="en-US" sz="2300" dirty="0"/>
          </a:p>
        </p:txBody>
      </p:sp>
      <p:sp>
        <p:nvSpPr>
          <p:cNvPr id="5" name="Text 3"/>
          <p:cNvSpPr/>
          <p:nvPr/>
        </p:nvSpPr>
        <p:spPr>
          <a:xfrm>
            <a:off x="793790" y="2834402"/>
            <a:ext cx="6955631" cy="12701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Основной потребительский сегмент — люди с ограничениями в области дыхательной системы, включая страдающих астмой, ХОБЛ и острыми респираторными заболеваниями. Глобальная статистика подчеркивает значительный объем ЦА.</a:t>
            </a:r>
            <a:endParaRPr lang="en-US" sz="1550" dirty="0"/>
          </a:p>
        </p:txBody>
      </p:sp>
      <p:sp>
        <p:nvSpPr>
          <p:cNvPr id="6" name="Text 4"/>
          <p:cNvSpPr/>
          <p:nvPr/>
        </p:nvSpPr>
        <p:spPr>
          <a:xfrm>
            <a:off x="793790" y="4283154"/>
            <a:ext cx="6955631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500"/>
              </a:lnSpc>
              <a:buSzPct val="100000"/>
              <a:buChar char="•"/>
            </a:pPr>
            <a:r>
              <a:rPr lang="en-US" sz="1550" b="1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Глобально:</a:t>
            </a:r>
            <a:r>
              <a:rPr lang="en-US" sz="15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 Более 80 млн. человек с острыми респираторными заболеваниями, 200 млн. с ХОБЛ, 240 млн. с астмой (ВОЗ).</a:t>
            </a:r>
            <a:endParaRPr lang="en-US" sz="1550" dirty="0"/>
          </a:p>
        </p:txBody>
      </p:sp>
      <p:sp>
        <p:nvSpPr>
          <p:cNvPr id="7" name="Text 5"/>
          <p:cNvSpPr/>
          <p:nvPr/>
        </p:nvSpPr>
        <p:spPr>
          <a:xfrm>
            <a:off x="793790" y="4987647"/>
            <a:ext cx="6955631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500"/>
              </a:lnSpc>
              <a:buSzPct val="100000"/>
              <a:buChar char="•"/>
            </a:pPr>
            <a:r>
              <a:rPr lang="en-US" sz="1550" b="1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Россия:</a:t>
            </a:r>
            <a:r>
              <a:rPr lang="en-US" sz="15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 Более 61 млн. зафиксированных заболеваний дыхательной системы (на 2025 год).</a:t>
            </a:r>
            <a:endParaRPr lang="en-US" sz="1550" dirty="0"/>
          </a:p>
        </p:txBody>
      </p:sp>
      <p:sp>
        <p:nvSpPr>
          <p:cNvPr id="8" name="Text 6"/>
          <p:cNvSpPr/>
          <p:nvPr/>
        </p:nvSpPr>
        <p:spPr>
          <a:xfrm>
            <a:off x="1091446" y="5845969"/>
            <a:ext cx="6657975" cy="158781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r>
              <a:rPr lang="en-US" sz="19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Наше устройство Al_ASTH призвано заполнить пробел между научными методиками лечения и повседневной потребностью пациентов в надежном личном контроле окружающей среды.</a:t>
            </a:r>
            <a:endParaRPr lang="en-US" sz="1950" dirty="0"/>
          </a:p>
        </p:txBody>
      </p:sp>
      <p:sp>
        <p:nvSpPr>
          <p:cNvPr id="9" name="Shape 7"/>
          <p:cNvSpPr/>
          <p:nvPr/>
        </p:nvSpPr>
        <p:spPr>
          <a:xfrm>
            <a:off x="793790" y="5845969"/>
            <a:ext cx="22860" cy="1587818"/>
          </a:xfrm>
          <a:prstGeom prst="rect">
            <a:avLst/>
          </a:prstGeom>
          <a:solidFill>
            <a:srgbClr val="F2F2F3"/>
          </a:solidFill>
          <a:ln/>
        </p:spPr>
      </p:sp>
      <p:sp>
        <p:nvSpPr>
          <p:cNvPr id="10" name="Text 8"/>
          <p:cNvSpPr/>
          <p:nvPr/>
        </p:nvSpPr>
        <p:spPr>
          <a:xfrm>
            <a:off x="8241149" y="2263973"/>
            <a:ext cx="467367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dirty="0">
                <a:solidFill>
                  <a:srgbClr val="F2F2F3"/>
                </a:solidFill>
                <a:latin typeface="Poppins Light" pitchFamily="34" charset="0"/>
                <a:ea typeface="Poppins Light" pitchFamily="34" charset="-122"/>
                <a:cs typeface="Poppins Light" pitchFamily="34" charset="-120"/>
              </a:rPr>
              <a:t>Ключевые Опасные Показатели</a:t>
            </a:r>
            <a:endParaRPr lang="en-US" sz="2300" dirty="0"/>
          </a:p>
        </p:txBody>
      </p:sp>
      <p:sp>
        <p:nvSpPr>
          <p:cNvPr id="11" name="Text 9"/>
          <p:cNvSpPr/>
          <p:nvPr/>
        </p:nvSpPr>
        <p:spPr>
          <a:xfrm>
            <a:off x="8241149" y="2834402"/>
            <a:ext cx="5602962" cy="952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Al_ASTH фокусируется на мониторинге веществ, оказывающих наибольшее влияние на дыхательную систему:</a:t>
            </a:r>
            <a:endParaRPr lang="en-US" sz="1550" dirty="0"/>
          </a:p>
        </p:txBody>
      </p:sp>
      <p:sp>
        <p:nvSpPr>
          <p:cNvPr id="12" name="Text 10"/>
          <p:cNvSpPr/>
          <p:nvPr/>
        </p:nvSpPr>
        <p:spPr>
          <a:xfrm>
            <a:off x="8241149" y="3965615"/>
            <a:ext cx="5602962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500"/>
              </a:lnSpc>
              <a:buSzPct val="100000"/>
              <a:buChar char="•"/>
            </a:pPr>
            <a:r>
              <a:rPr lang="en-US" sz="1550" b="1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Углекислый газ</a:t>
            </a:r>
            <a:r>
              <a:rPr lang="en-US" sz="15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 (CO2)</a:t>
            </a:r>
            <a:endParaRPr lang="en-US" sz="1550" dirty="0"/>
          </a:p>
        </p:txBody>
      </p:sp>
      <p:sp>
        <p:nvSpPr>
          <p:cNvPr id="13" name="Text 11"/>
          <p:cNvSpPr/>
          <p:nvPr/>
        </p:nvSpPr>
        <p:spPr>
          <a:xfrm>
            <a:off x="8241149" y="4352568"/>
            <a:ext cx="5602962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500"/>
              </a:lnSpc>
              <a:buSzPct val="100000"/>
              <a:buChar char="•"/>
            </a:pPr>
            <a:r>
              <a:rPr lang="en-US" sz="1550" b="1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Взвешенные частицы</a:t>
            </a:r>
            <a:r>
              <a:rPr lang="en-US" sz="15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 (PM2.5 и PM10)</a:t>
            </a:r>
            <a:endParaRPr lang="en-US" sz="1550" dirty="0"/>
          </a:p>
        </p:txBody>
      </p:sp>
      <p:sp>
        <p:nvSpPr>
          <p:cNvPr id="14" name="Text 12"/>
          <p:cNvSpPr/>
          <p:nvPr/>
        </p:nvSpPr>
        <p:spPr>
          <a:xfrm>
            <a:off x="8241149" y="4739521"/>
            <a:ext cx="5602962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500"/>
              </a:lnSpc>
              <a:buSzPct val="100000"/>
              <a:buChar char="•"/>
            </a:pPr>
            <a:r>
              <a:rPr lang="en-US" sz="1550" b="1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Озон</a:t>
            </a:r>
            <a:r>
              <a:rPr lang="en-US" sz="15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 (O3)</a:t>
            </a:r>
            <a:endParaRPr lang="en-US" sz="1550" dirty="0"/>
          </a:p>
        </p:txBody>
      </p:sp>
      <p:sp>
        <p:nvSpPr>
          <p:cNvPr id="15" name="Text 13"/>
          <p:cNvSpPr/>
          <p:nvPr/>
        </p:nvSpPr>
        <p:spPr>
          <a:xfrm>
            <a:off x="8241149" y="5126474"/>
            <a:ext cx="5602962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500"/>
              </a:lnSpc>
              <a:buSzPct val="100000"/>
              <a:buChar char="•"/>
            </a:pPr>
            <a:r>
              <a:rPr lang="en-US" sz="1550" b="1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Оксиды азота</a:t>
            </a:r>
            <a:r>
              <a:rPr lang="en-US" sz="15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 (NOx, NO3)</a:t>
            </a:r>
            <a:endParaRPr lang="en-US" sz="1550" dirty="0"/>
          </a:p>
        </p:txBody>
      </p:sp>
      <p:sp>
        <p:nvSpPr>
          <p:cNvPr id="16" name="Text 14"/>
          <p:cNvSpPr/>
          <p:nvPr/>
        </p:nvSpPr>
        <p:spPr>
          <a:xfrm>
            <a:off x="8241149" y="5513427"/>
            <a:ext cx="5602962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500"/>
              </a:lnSpc>
              <a:buSzPct val="100000"/>
              <a:buChar char="•"/>
            </a:pPr>
            <a:r>
              <a:rPr lang="en-US" sz="1550" b="1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Бензол</a:t>
            </a:r>
            <a:r>
              <a:rPr lang="en-US" sz="15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 (C6H6)</a:t>
            </a:r>
            <a:endParaRPr lang="en-US" sz="1550" dirty="0"/>
          </a:p>
        </p:txBody>
      </p:sp>
      <p:sp>
        <p:nvSpPr>
          <p:cNvPr id="17" name="Text 15"/>
          <p:cNvSpPr/>
          <p:nvPr/>
        </p:nvSpPr>
        <p:spPr>
          <a:xfrm>
            <a:off x="8241149" y="5900380"/>
            <a:ext cx="5602962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500"/>
              </a:lnSpc>
              <a:buSzPct val="100000"/>
              <a:buChar char="•"/>
            </a:pPr>
            <a:r>
              <a:rPr lang="en-US" sz="1550" b="1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Угарный газ</a:t>
            </a:r>
            <a:r>
              <a:rPr lang="en-US" sz="15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 (CO)</a:t>
            </a:r>
            <a:endParaRPr lang="en-US" sz="1550" dirty="0"/>
          </a:p>
        </p:txBody>
      </p:sp>
      <p:sp>
        <p:nvSpPr>
          <p:cNvPr id="18" name="Text 16"/>
          <p:cNvSpPr/>
          <p:nvPr/>
        </p:nvSpPr>
        <p:spPr>
          <a:xfrm>
            <a:off x="8241149" y="6287333"/>
            <a:ext cx="5602962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500"/>
              </a:lnSpc>
              <a:buSzPct val="100000"/>
              <a:buChar char="•"/>
            </a:pPr>
            <a:r>
              <a:rPr lang="en-US" sz="1550" b="1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Летучие органические соединения</a:t>
            </a:r>
            <a:r>
              <a:rPr lang="en-US" sz="15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 (VOC)</a:t>
            </a:r>
            <a:endParaRPr lang="en-US" sz="1550" dirty="0"/>
          </a:p>
        </p:txBody>
      </p:sp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94134" y="477202"/>
            <a:ext cx="9604058" cy="542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250"/>
              </a:lnSpc>
              <a:buNone/>
            </a:pPr>
            <a:r>
              <a:rPr lang="en-US" sz="3400" dirty="0">
                <a:solidFill>
                  <a:srgbClr val="F2F2F3"/>
                </a:solidFill>
                <a:latin typeface="Poppins Light" pitchFamily="34" charset="0"/>
                <a:ea typeface="Poppins Light" pitchFamily="34" charset="-122"/>
                <a:cs typeface="Poppins Light" pitchFamily="34" charset="-120"/>
              </a:rPr>
              <a:t>Анализ Рынка и Конкурентных Преимуществ</a:t>
            </a:r>
            <a:endParaRPr lang="en-US" sz="3400" dirty="0"/>
          </a:p>
        </p:txBody>
      </p:sp>
      <p:sp>
        <p:nvSpPr>
          <p:cNvPr id="3" name="Text 1"/>
          <p:cNvSpPr/>
          <p:nvPr/>
        </p:nvSpPr>
        <p:spPr>
          <a:xfrm>
            <a:off x="694134" y="1088946"/>
            <a:ext cx="7780734" cy="4337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400"/>
              </a:lnSpc>
              <a:buNone/>
            </a:pPr>
            <a:r>
              <a:rPr lang="en-US" sz="2700" dirty="0">
                <a:solidFill>
                  <a:srgbClr val="F2F2F3"/>
                </a:solidFill>
                <a:latin typeface="Poppins Light" pitchFamily="34" charset="0"/>
                <a:ea typeface="Poppins Light" pitchFamily="34" charset="-122"/>
                <a:cs typeface="Poppins Light" pitchFamily="34" charset="-120"/>
              </a:rPr>
              <a:t>Отличия Al_ASTH от Существующих Решений</a:t>
            </a:r>
            <a:endParaRPr lang="en-US" sz="2700" dirty="0"/>
          </a:p>
        </p:txBody>
      </p:sp>
      <p:sp>
        <p:nvSpPr>
          <p:cNvPr id="4" name="Shape 2"/>
          <p:cNvSpPr/>
          <p:nvPr/>
        </p:nvSpPr>
        <p:spPr>
          <a:xfrm>
            <a:off x="694134" y="2043232"/>
            <a:ext cx="4298394" cy="3220045"/>
          </a:xfrm>
          <a:prstGeom prst="roundRect">
            <a:avLst>
              <a:gd name="adj" fmla="val 3408"/>
            </a:avLst>
          </a:prstGeom>
          <a:solidFill>
            <a:srgbClr val="050505"/>
          </a:solidFill>
          <a:ln/>
        </p:spPr>
      </p:sp>
      <p:sp>
        <p:nvSpPr>
          <p:cNvPr id="5" name="Shape 3"/>
          <p:cNvSpPr/>
          <p:nvPr/>
        </p:nvSpPr>
        <p:spPr>
          <a:xfrm>
            <a:off x="694134" y="2020372"/>
            <a:ext cx="4298394" cy="91440"/>
          </a:xfrm>
          <a:prstGeom prst="roundRect">
            <a:avLst>
              <a:gd name="adj" fmla="val 79720"/>
            </a:avLst>
          </a:prstGeom>
          <a:solidFill>
            <a:srgbClr val="F2F2F3"/>
          </a:solidFill>
          <a:ln/>
        </p:spPr>
      </p:sp>
      <p:sp>
        <p:nvSpPr>
          <p:cNvPr id="6" name="Shape 4"/>
          <p:cNvSpPr/>
          <p:nvPr/>
        </p:nvSpPr>
        <p:spPr>
          <a:xfrm>
            <a:off x="2583001" y="1782961"/>
            <a:ext cx="520660" cy="520660"/>
          </a:xfrm>
          <a:prstGeom prst="roundRect">
            <a:avLst>
              <a:gd name="adj" fmla="val 175623"/>
            </a:avLst>
          </a:prstGeom>
          <a:solidFill>
            <a:srgbClr val="F2F2F3"/>
          </a:solidFill>
          <a:ln/>
        </p:spPr>
      </p:sp>
      <p:pic>
        <p:nvPicPr>
          <p:cNvPr id="7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9211" y="1913096"/>
            <a:ext cx="208240" cy="260271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890468" y="2477095"/>
            <a:ext cx="3141821" cy="2711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700" dirty="0">
                <a:solidFill>
                  <a:srgbClr val="E5E0DF"/>
                </a:solidFill>
                <a:latin typeface="Poppins Light" pitchFamily="34" charset="0"/>
                <a:ea typeface="Poppins Light" pitchFamily="34" charset="-122"/>
                <a:cs typeface="Poppins Light" pitchFamily="34" charset="-120"/>
              </a:rPr>
              <a:t>Высокая Стоимость Аналогов</a:t>
            </a:r>
            <a:endParaRPr lang="en-US" sz="1700" dirty="0"/>
          </a:p>
        </p:txBody>
      </p:sp>
      <p:sp>
        <p:nvSpPr>
          <p:cNvPr id="9" name="Text 6"/>
          <p:cNvSpPr/>
          <p:nvPr/>
        </p:nvSpPr>
        <p:spPr>
          <a:xfrm>
            <a:off x="890468" y="2852261"/>
            <a:ext cx="3905726" cy="19435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3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Многие существующие устройства-анализаторы воздуха являются дорогостоящими (например, Atmotube PRO, IQAir AirVisualPro), что препятствует их массовому внедрению и доступности для широкого круга потребителей. Al_ASTH имеет существенно более низкую себестоимость.</a:t>
            </a:r>
            <a:endParaRPr lang="en-US" sz="1350" dirty="0"/>
          </a:p>
        </p:txBody>
      </p:sp>
      <p:sp>
        <p:nvSpPr>
          <p:cNvPr id="10" name="Shape 7"/>
          <p:cNvSpPr/>
          <p:nvPr/>
        </p:nvSpPr>
        <p:spPr>
          <a:xfrm>
            <a:off x="5166003" y="2043232"/>
            <a:ext cx="4298394" cy="3220045"/>
          </a:xfrm>
          <a:prstGeom prst="roundRect">
            <a:avLst>
              <a:gd name="adj" fmla="val 3408"/>
            </a:avLst>
          </a:prstGeom>
          <a:solidFill>
            <a:srgbClr val="050505"/>
          </a:solidFill>
          <a:ln/>
        </p:spPr>
      </p:sp>
      <p:sp>
        <p:nvSpPr>
          <p:cNvPr id="11" name="Shape 8"/>
          <p:cNvSpPr/>
          <p:nvPr/>
        </p:nvSpPr>
        <p:spPr>
          <a:xfrm>
            <a:off x="5166003" y="2020372"/>
            <a:ext cx="4298394" cy="91440"/>
          </a:xfrm>
          <a:prstGeom prst="roundRect">
            <a:avLst>
              <a:gd name="adj" fmla="val 79720"/>
            </a:avLst>
          </a:prstGeom>
          <a:solidFill>
            <a:srgbClr val="F2F2F3"/>
          </a:solidFill>
          <a:ln/>
        </p:spPr>
      </p:sp>
      <p:sp>
        <p:nvSpPr>
          <p:cNvPr id="12" name="Shape 9"/>
          <p:cNvSpPr/>
          <p:nvPr/>
        </p:nvSpPr>
        <p:spPr>
          <a:xfrm>
            <a:off x="7054870" y="1782961"/>
            <a:ext cx="520660" cy="520660"/>
          </a:xfrm>
          <a:prstGeom prst="roundRect">
            <a:avLst>
              <a:gd name="adj" fmla="val 175623"/>
            </a:avLst>
          </a:prstGeom>
          <a:solidFill>
            <a:srgbClr val="F2F2F3"/>
          </a:solidFill>
          <a:ln/>
        </p:spPr>
      </p:sp>
      <p:pic>
        <p:nvPicPr>
          <p:cNvPr id="1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11080" y="1913096"/>
            <a:ext cx="208240" cy="260271"/>
          </a:xfrm>
          <a:prstGeom prst="rect">
            <a:avLst/>
          </a:prstGeom>
        </p:spPr>
      </p:pic>
      <p:sp>
        <p:nvSpPr>
          <p:cNvPr id="14" name="Text 10"/>
          <p:cNvSpPr/>
          <p:nvPr/>
        </p:nvSpPr>
        <p:spPr>
          <a:xfrm>
            <a:off x="5362337" y="2477095"/>
            <a:ext cx="3905726" cy="54221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700" dirty="0">
                <a:solidFill>
                  <a:srgbClr val="E5E0DF"/>
                </a:solidFill>
                <a:latin typeface="Poppins Light" pitchFamily="34" charset="0"/>
                <a:ea typeface="Poppins Light" pitchFamily="34" charset="-122"/>
                <a:cs typeface="Poppins Light" pitchFamily="34" charset="-120"/>
              </a:rPr>
              <a:t>Отсутствие Мобильного Приложения и Тенденций</a:t>
            </a:r>
            <a:endParaRPr lang="en-US" sz="1700" dirty="0"/>
          </a:p>
        </p:txBody>
      </p:sp>
      <p:sp>
        <p:nvSpPr>
          <p:cNvPr id="15" name="Text 11"/>
          <p:cNvSpPr/>
          <p:nvPr/>
        </p:nvSpPr>
        <p:spPr>
          <a:xfrm>
            <a:off x="5362337" y="3123367"/>
            <a:ext cx="3905726" cy="16659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3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Крайне немногие конкуренты предлагают полноценное мобильное приложение с функцией отслеживания тенденций изменения показателей, что критически важно для медицинского мониторинга и коррекции терапии.</a:t>
            </a:r>
            <a:endParaRPr lang="en-US" sz="1350" dirty="0"/>
          </a:p>
        </p:txBody>
      </p:sp>
      <p:sp>
        <p:nvSpPr>
          <p:cNvPr id="16" name="Shape 12"/>
          <p:cNvSpPr/>
          <p:nvPr/>
        </p:nvSpPr>
        <p:spPr>
          <a:xfrm>
            <a:off x="9637871" y="2043232"/>
            <a:ext cx="4298394" cy="3220045"/>
          </a:xfrm>
          <a:prstGeom prst="roundRect">
            <a:avLst>
              <a:gd name="adj" fmla="val 3408"/>
            </a:avLst>
          </a:prstGeom>
          <a:solidFill>
            <a:srgbClr val="050505"/>
          </a:solidFill>
          <a:ln/>
        </p:spPr>
      </p:sp>
      <p:sp>
        <p:nvSpPr>
          <p:cNvPr id="17" name="Shape 13"/>
          <p:cNvSpPr/>
          <p:nvPr/>
        </p:nvSpPr>
        <p:spPr>
          <a:xfrm>
            <a:off x="9637871" y="2020372"/>
            <a:ext cx="4298394" cy="91440"/>
          </a:xfrm>
          <a:prstGeom prst="roundRect">
            <a:avLst>
              <a:gd name="adj" fmla="val 79720"/>
            </a:avLst>
          </a:prstGeom>
          <a:solidFill>
            <a:srgbClr val="F2F2F3"/>
          </a:solidFill>
          <a:ln/>
        </p:spPr>
      </p:sp>
      <p:sp>
        <p:nvSpPr>
          <p:cNvPr id="18" name="Shape 14"/>
          <p:cNvSpPr/>
          <p:nvPr/>
        </p:nvSpPr>
        <p:spPr>
          <a:xfrm>
            <a:off x="11526738" y="1782961"/>
            <a:ext cx="520660" cy="520660"/>
          </a:xfrm>
          <a:prstGeom prst="roundRect">
            <a:avLst>
              <a:gd name="adj" fmla="val 175623"/>
            </a:avLst>
          </a:prstGeom>
          <a:solidFill>
            <a:srgbClr val="F2F2F3"/>
          </a:solidFill>
          <a:ln/>
        </p:spPr>
      </p:sp>
      <p:pic>
        <p:nvPicPr>
          <p:cNvPr id="1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682948" y="1913096"/>
            <a:ext cx="208240" cy="260271"/>
          </a:xfrm>
          <a:prstGeom prst="rect">
            <a:avLst/>
          </a:prstGeom>
        </p:spPr>
      </p:pic>
      <p:sp>
        <p:nvSpPr>
          <p:cNvPr id="20" name="Text 15"/>
          <p:cNvSpPr/>
          <p:nvPr/>
        </p:nvSpPr>
        <p:spPr>
          <a:xfrm>
            <a:off x="9834205" y="2477095"/>
            <a:ext cx="3905726" cy="54221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700" dirty="0">
                <a:solidFill>
                  <a:srgbClr val="E5E0DF"/>
                </a:solidFill>
                <a:latin typeface="Poppins Light" pitchFamily="34" charset="0"/>
                <a:ea typeface="Poppins Light" pitchFamily="34" charset="-122"/>
                <a:cs typeface="Poppins Light" pitchFamily="34" charset="-120"/>
              </a:rPr>
              <a:t>Отсутствие Портативности и Широты Спектра</a:t>
            </a:r>
            <a:endParaRPr lang="en-US" sz="1700" dirty="0"/>
          </a:p>
        </p:txBody>
      </p:sp>
      <p:sp>
        <p:nvSpPr>
          <p:cNvPr id="21" name="Text 16"/>
          <p:cNvSpPr/>
          <p:nvPr/>
        </p:nvSpPr>
        <p:spPr>
          <a:xfrm>
            <a:off x="9834205" y="3123367"/>
            <a:ext cx="3905726" cy="19435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3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Многие приборы предназначены для стационарного (напольного) применения. Al_ASTH разработан как портативный брелок для постоянного ношения, а также измеряет наиболее полный спектр вредных веществ (O3, NOx, VOC, PM2.5/10, CO2 и др.) в одном устройстве.</a:t>
            </a:r>
            <a:endParaRPr lang="en-US" sz="1350" dirty="0"/>
          </a:p>
        </p:txBody>
      </p:sp>
      <p:sp>
        <p:nvSpPr>
          <p:cNvPr id="22" name="Text 17"/>
          <p:cNvSpPr/>
          <p:nvPr/>
        </p:nvSpPr>
        <p:spPr>
          <a:xfrm>
            <a:off x="694134" y="5523548"/>
            <a:ext cx="4056102" cy="3253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00" dirty="0">
                <a:solidFill>
                  <a:srgbClr val="F2F2F3"/>
                </a:solidFill>
                <a:latin typeface="Poppins Light" pitchFamily="34" charset="0"/>
                <a:ea typeface="Poppins Light" pitchFamily="34" charset="-122"/>
                <a:cs typeface="Poppins Light" pitchFamily="34" charset="-120"/>
              </a:rPr>
              <a:t>Социологическое Обоснование</a:t>
            </a:r>
            <a:endParaRPr lang="en-US" sz="2000" dirty="0"/>
          </a:p>
        </p:txBody>
      </p:sp>
      <p:sp>
        <p:nvSpPr>
          <p:cNvPr id="23" name="Text 18"/>
          <p:cNvSpPr/>
          <p:nvPr/>
        </p:nvSpPr>
        <p:spPr>
          <a:xfrm>
            <a:off x="694134" y="6109216"/>
            <a:ext cx="13242131" cy="27765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3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Результаты опроса (317 респондентов, сентябрь-октябрь 2025) подтвердили востребованность проекта:</a:t>
            </a:r>
            <a:endParaRPr lang="en-US" sz="1350" dirty="0"/>
          </a:p>
        </p:txBody>
      </p:sp>
      <p:sp>
        <p:nvSpPr>
          <p:cNvPr id="24" name="Text 19"/>
          <p:cNvSpPr/>
          <p:nvPr/>
        </p:nvSpPr>
        <p:spPr>
          <a:xfrm>
            <a:off x="694134" y="6582013"/>
            <a:ext cx="13242131" cy="5553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150"/>
              </a:lnSpc>
              <a:buSzPct val="100000"/>
              <a:buChar char="•"/>
            </a:pPr>
            <a:r>
              <a:rPr lang="en-US" sz="1350" b="1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Отношение к прибору:</a:t>
            </a:r>
            <a:r>
              <a:rPr lang="en-US" sz="13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 Большинство респондентов (Группа 1) считают устройство важным и полезным для общества, особенно для людей с респираторными заболеваниями.</a:t>
            </a:r>
            <a:endParaRPr lang="en-US" sz="1350" dirty="0"/>
          </a:p>
        </p:txBody>
      </p:sp>
      <p:sp>
        <p:nvSpPr>
          <p:cNvPr id="25" name="Text 20"/>
          <p:cNvSpPr/>
          <p:nvPr/>
        </p:nvSpPr>
        <p:spPr>
          <a:xfrm>
            <a:off x="694134" y="7198043"/>
            <a:ext cx="13242131" cy="5553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150"/>
              </a:lnSpc>
              <a:buSzPct val="100000"/>
              <a:buChar char="•"/>
            </a:pPr>
            <a:r>
              <a:rPr lang="en-US" sz="1350" b="1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Наличие проблем:</a:t>
            </a:r>
            <a:r>
              <a:rPr lang="en-US" sz="13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 Значительная часть опрошенных (Группа 1 и 2) либо сами страдают респираторными заболеваниями, либо имеют знакомых с подобными проблемами, что подтверждает существование активной целевой группы.</a:t>
            </a:r>
            <a:endParaRPr lang="en-US" sz="1350" dirty="0"/>
          </a:p>
        </p:txBody>
      </p:sp>
    </p:spTree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39485" y="439579"/>
            <a:ext cx="11241167" cy="4995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900"/>
              </a:lnSpc>
              <a:buNone/>
            </a:pPr>
            <a:r>
              <a:rPr lang="en-US" sz="3100" dirty="0">
                <a:solidFill>
                  <a:srgbClr val="F2F2F3"/>
                </a:solidFill>
                <a:latin typeface="Poppins Light" pitchFamily="34" charset="0"/>
                <a:ea typeface="Poppins Light" pitchFamily="34" charset="-122"/>
                <a:cs typeface="Poppins Light" pitchFamily="34" charset="-120"/>
              </a:rPr>
              <a:t>Архитектура Системы Al_ASTH: Материалы и Назначение</a:t>
            </a:r>
            <a:endParaRPr lang="en-US" sz="3100" dirty="0"/>
          </a:p>
        </p:txBody>
      </p:sp>
      <p:sp>
        <p:nvSpPr>
          <p:cNvPr id="3" name="Text 1"/>
          <p:cNvSpPr/>
          <p:nvPr/>
        </p:nvSpPr>
        <p:spPr>
          <a:xfrm>
            <a:off x="639485" y="1003102"/>
            <a:ext cx="7810738" cy="3996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r>
              <a:rPr lang="en-US" sz="2500" dirty="0">
                <a:solidFill>
                  <a:srgbClr val="F2F2F3"/>
                </a:solidFill>
                <a:latin typeface="Poppins Light" pitchFamily="34" charset="0"/>
                <a:ea typeface="Poppins Light" pitchFamily="34" charset="-122"/>
                <a:cs typeface="Poppins Light" pitchFamily="34" charset="-120"/>
              </a:rPr>
              <a:t>Подбор Комплектующих для Рабочего Прототипа</a:t>
            </a:r>
            <a:endParaRPr lang="en-US" sz="2500" dirty="0"/>
          </a:p>
        </p:txBody>
      </p:sp>
      <p:sp>
        <p:nvSpPr>
          <p:cNvPr id="4" name="Text 2"/>
          <p:cNvSpPr/>
          <p:nvPr/>
        </p:nvSpPr>
        <p:spPr>
          <a:xfrm>
            <a:off x="639485" y="1642586"/>
            <a:ext cx="13351431" cy="51149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Проект Al_ASTH базируется на микроконтроллере ESP-32 и тщательно подобранном наборе высокочувствительных сенсоров, способных автономно работать в портативном режиме.</a:t>
            </a:r>
            <a:endParaRPr lang="en-US" sz="1250" dirty="0"/>
          </a:p>
        </p:txBody>
      </p:sp>
      <p:sp>
        <p:nvSpPr>
          <p:cNvPr id="5" name="Shape 3"/>
          <p:cNvSpPr/>
          <p:nvPr/>
        </p:nvSpPr>
        <p:spPr>
          <a:xfrm>
            <a:off x="639485" y="2333863"/>
            <a:ext cx="13351431" cy="5458063"/>
          </a:xfrm>
          <a:prstGeom prst="roundRect">
            <a:avLst>
              <a:gd name="adj" fmla="val 1230"/>
            </a:avLst>
          </a:prstGeom>
          <a:noFill/>
          <a:ln w="7620">
            <a:solidFill>
              <a:srgbClr val="FFFFFF">
                <a:alpha val="24000"/>
              </a:srgbClr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647105" y="2341483"/>
            <a:ext cx="13336191" cy="462677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</p:sp>
      <p:sp>
        <p:nvSpPr>
          <p:cNvPr id="7" name="Text 5"/>
          <p:cNvSpPr/>
          <p:nvPr/>
        </p:nvSpPr>
        <p:spPr>
          <a:xfrm>
            <a:off x="806887" y="2444948"/>
            <a:ext cx="2343864" cy="2557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b="1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Компонент</a:t>
            </a:r>
            <a:endParaRPr lang="en-US" sz="1250" dirty="0"/>
          </a:p>
        </p:txBody>
      </p:sp>
      <p:sp>
        <p:nvSpPr>
          <p:cNvPr id="8" name="Text 6"/>
          <p:cNvSpPr/>
          <p:nvPr/>
        </p:nvSpPr>
        <p:spPr>
          <a:xfrm>
            <a:off x="3477935" y="2444948"/>
            <a:ext cx="3673673" cy="2557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b="1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Тип / Модель</a:t>
            </a:r>
            <a:endParaRPr lang="en-US" sz="1250" dirty="0"/>
          </a:p>
        </p:txBody>
      </p:sp>
      <p:sp>
        <p:nvSpPr>
          <p:cNvPr id="9" name="Text 7"/>
          <p:cNvSpPr/>
          <p:nvPr/>
        </p:nvSpPr>
        <p:spPr>
          <a:xfrm>
            <a:off x="7478792" y="2444948"/>
            <a:ext cx="6344722" cy="2557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b="1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Назначение в Системе</a:t>
            </a:r>
            <a:endParaRPr lang="en-US" sz="1250" dirty="0"/>
          </a:p>
        </p:txBody>
      </p:sp>
      <p:sp>
        <p:nvSpPr>
          <p:cNvPr id="10" name="Shape 8"/>
          <p:cNvSpPr/>
          <p:nvPr/>
        </p:nvSpPr>
        <p:spPr>
          <a:xfrm>
            <a:off x="647105" y="2804160"/>
            <a:ext cx="13336191" cy="718423"/>
          </a:xfrm>
          <a:prstGeom prst="rect">
            <a:avLst/>
          </a:prstGeom>
          <a:solidFill>
            <a:srgbClr val="000000">
              <a:alpha val="4000"/>
            </a:srgbClr>
          </a:solidFill>
          <a:ln/>
        </p:spPr>
      </p:sp>
      <p:sp>
        <p:nvSpPr>
          <p:cNvPr id="11" name="Text 9"/>
          <p:cNvSpPr/>
          <p:nvPr/>
        </p:nvSpPr>
        <p:spPr>
          <a:xfrm>
            <a:off x="806887" y="2907625"/>
            <a:ext cx="2343864" cy="2557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Микроконтроллер</a:t>
            </a:r>
            <a:endParaRPr lang="en-US" sz="1250" dirty="0"/>
          </a:p>
        </p:txBody>
      </p:sp>
      <p:sp>
        <p:nvSpPr>
          <p:cNvPr id="12" name="Text 10"/>
          <p:cNvSpPr/>
          <p:nvPr/>
        </p:nvSpPr>
        <p:spPr>
          <a:xfrm>
            <a:off x="3477935" y="2907625"/>
            <a:ext cx="3673673" cy="2557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ESP-32 Bluetooth</a:t>
            </a:r>
            <a:endParaRPr lang="en-US" sz="1250" dirty="0"/>
          </a:p>
        </p:txBody>
      </p:sp>
      <p:sp>
        <p:nvSpPr>
          <p:cNvPr id="13" name="Text 11"/>
          <p:cNvSpPr/>
          <p:nvPr/>
        </p:nvSpPr>
        <p:spPr>
          <a:xfrm>
            <a:off x="7478792" y="2907625"/>
            <a:ext cx="6344722" cy="51149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"Мозги" проекта. Двухъядерный процессор с Wi-Fi и BLE. Управление данными, обработка сигналов и передача их на мобильное приложение.</a:t>
            </a:r>
            <a:endParaRPr lang="en-US" sz="1250" dirty="0"/>
          </a:p>
        </p:txBody>
      </p:sp>
      <p:sp>
        <p:nvSpPr>
          <p:cNvPr id="14" name="Shape 12"/>
          <p:cNvSpPr/>
          <p:nvPr/>
        </p:nvSpPr>
        <p:spPr>
          <a:xfrm>
            <a:off x="647105" y="3522583"/>
            <a:ext cx="13336191" cy="718423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</p:sp>
      <p:sp>
        <p:nvSpPr>
          <p:cNvPr id="15" name="Text 13"/>
          <p:cNvSpPr/>
          <p:nvPr/>
        </p:nvSpPr>
        <p:spPr>
          <a:xfrm>
            <a:off x="806887" y="3626048"/>
            <a:ext cx="2343864" cy="2557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Датчик Озона</a:t>
            </a:r>
            <a:endParaRPr lang="en-US" sz="1250" dirty="0"/>
          </a:p>
        </p:txBody>
      </p:sp>
      <p:sp>
        <p:nvSpPr>
          <p:cNvPr id="16" name="Text 14"/>
          <p:cNvSpPr/>
          <p:nvPr/>
        </p:nvSpPr>
        <p:spPr>
          <a:xfrm>
            <a:off x="3477935" y="3626048"/>
            <a:ext cx="3673673" cy="2557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MQ-131</a:t>
            </a:r>
            <a:endParaRPr lang="en-US" sz="1250" dirty="0"/>
          </a:p>
        </p:txBody>
      </p:sp>
      <p:sp>
        <p:nvSpPr>
          <p:cNvPr id="17" name="Text 15"/>
          <p:cNvSpPr/>
          <p:nvPr/>
        </p:nvSpPr>
        <p:spPr>
          <a:xfrm>
            <a:off x="7478792" y="3626048"/>
            <a:ext cx="6344722" cy="51149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Измерение содержания O3 в воздухе. Высокочувствительный сенсор для контроля озона.</a:t>
            </a:r>
            <a:endParaRPr lang="en-US" sz="1250" dirty="0"/>
          </a:p>
        </p:txBody>
      </p:sp>
      <p:sp>
        <p:nvSpPr>
          <p:cNvPr id="18" name="Shape 16"/>
          <p:cNvSpPr/>
          <p:nvPr/>
        </p:nvSpPr>
        <p:spPr>
          <a:xfrm>
            <a:off x="647105" y="4241006"/>
            <a:ext cx="13336191" cy="718423"/>
          </a:xfrm>
          <a:prstGeom prst="rect">
            <a:avLst/>
          </a:prstGeom>
          <a:solidFill>
            <a:srgbClr val="000000">
              <a:alpha val="4000"/>
            </a:srgbClr>
          </a:solidFill>
          <a:ln/>
        </p:spPr>
      </p:sp>
      <p:sp>
        <p:nvSpPr>
          <p:cNvPr id="19" name="Text 17"/>
          <p:cNvSpPr/>
          <p:nvPr/>
        </p:nvSpPr>
        <p:spPr>
          <a:xfrm>
            <a:off x="806887" y="4344472"/>
            <a:ext cx="2343864" cy="2557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Мультигазовый Датчик</a:t>
            </a:r>
            <a:endParaRPr lang="en-US" sz="1250" dirty="0"/>
          </a:p>
        </p:txBody>
      </p:sp>
      <p:sp>
        <p:nvSpPr>
          <p:cNvPr id="20" name="Text 18"/>
          <p:cNvSpPr/>
          <p:nvPr/>
        </p:nvSpPr>
        <p:spPr>
          <a:xfrm>
            <a:off x="3477935" y="4344472"/>
            <a:ext cx="3673673" cy="2557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MQ-135</a:t>
            </a:r>
            <a:endParaRPr lang="en-US" sz="1250" dirty="0"/>
          </a:p>
        </p:txBody>
      </p:sp>
      <p:sp>
        <p:nvSpPr>
          <p:cNvPr id="21" name="Text 19"/>
          <p:cNvSpPr/>
          <p:nvPr/>
        </p:nvSpPr>
        <p:spPr>
          <a:xfrm>
            <a:off x="7478792" y="4344472"/>
            <a:ext cx="6344722" cy="51149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Измерение NO3, NOx, C6H6, CO, CO2, VOC. Комплексный анализ наиболее распространенных загрязнителей воздуха.</a:t>
            </a:r>
            <a:endParaRPr lang="en-US" sz="1250" dirty="0"/>
          </a:p>
        </p:txBody>
      </p:sp>
      <p:sp>
        <p:nvSpPr>
          <p:cNvPr id="22" name="Shape 20"/>
          <p:cNvSpPr/>
          <p:nvPr/>
        </p:nvSpPr>
        <p:spPr>
          <a:xfrm>
            <a:off x="647105" y="4959429"/>
            <a:ext cx="13336191" cy="462677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</p:sp>
      <p:sp>
        <p:nvSpPr>
          <p:cNvPr id="23" name="Text 21"/>
          <p:cNvSpPr/>
          <p:nvPr/>
        </p:nvSpPr>
        <p:spPr>
          <a:xfrm>
            <a:off x="806887" y="5062895"/>
            <a:ext cx="2343864" cy="2557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Датчик Т/В</a:t>
            </a:r>
            <a:endParaRPr lang="en-US" sz="1250" dirty="0"/>
          </a:p>
        </p:txBody>
      </p:sp>
      <p:sp>
        <p:nvSpPr>
          <p:cNvPr id="24" name="Text 22"/>
          <p:cNvSpPr/>
          <p:nvPr/>
        </p:nvSpPr>
        <p:spPr>
          <a:xfrm>
            <a:off x="3477935" y="5062895"/>
            <a:ext cx="3673673" cy="2557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DH11-TZT</a:t>
            </a:r>
            <a:endParaRPr lang="en-US" sz="1250" dirty="0"/>
          </a:p>
        </p:txBody>
      </p:sp>
      <p:sp>
        <p:nvSpPr>
          <p:cNvPr id="25" name="Text 23"/>
          <p:cNvSpPr/>
          <p:nvPr/>
        </p:nvSpPr>
        <p:spPr>
          <a:xfrm>
            <a:off x="7478792" y="5062895"/>
            <a:ext cx="6344722" cy="2557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Измерение температуры и влажности окружающей среды.</a:t>
            </a:r>
            <a:endParaRPr lang="en-US" sz="1250" dirty="0"/>
          </a:p>
        </p:txBody>
      </p:sp>
      <p:sp>
        <p:nvSpPr>
          <p:cNvPr id="26" name="Shape 24"/>
          <p:cNvSpPr/>
          <p:nvPr/>
        </p:nvSpPr>
        <p:spPr>
          <a:xfrm>
            <a:off x="647105" y="5422106"/>
            <a:ext cx="13336191" cy="718423"/>
          </a:xfrm>
          <a:prstGeom prst="rect">
            <a:avLst/>
          </a:prstGeom>
          <a:solidFill>
            <a:srgbClr val="000000">
              <a:alpha val="4000"/>
            </a:srgbClr>
          </a:solidFill>
          <a:ln/>
        </p:spPr>
      </p:sp>
      <p:sp>
        <p:nvSpPr>
          <p:cNvPr id="27" name="Text 25"/>
          <p:cNvSpPr/>
          <p:nvPr/>
        </p:nvSpPr>
        <p:spPr>
          <a:xfrm>
            <a:off x="806887" y="5525572"/>
            <a:ext cx="2343864" cy="2557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Датчик Пыли</a:t>
            </a:r>
            <a:endParaRPr lang="en-US" sz="1250" dirty="0"/>
          </a:p>
        </p:txBody>
      </p:sp>
      <p:sp>
        <p:nvSpPr>
          <p:cNvPr id="28" name="Text 26"/>
          <p:cNvSpPr/>
          <p:nvPr/>
        </p:nvSpPr>
        <p:spPr>
          <a:xfrm>
            <a:off x="3477935" y="5525572"/>
            <a:ext cx="3673673" cy="2557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GP2Y1014AU0F</a:t>
            </a:r>
            <a:endParaRPr lang="en-US" sz="1250" dirty="0"/>
          </a:p>
        </p:txBody>
      </p:sp>
      <p:sp>
        <p:nvSpPr>
          <p:cNvPr id="29" name="Text 27"/>
          <p:cNvSpPr/>
          <p:nvPr/>
        </p:nvSpPr>
        <p:spPr>
          <a:xfrm>
            <a:off x="7478792" y="5525572"/>
            <a:ext cx="6344722" cy="51149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Измерение мелких аэрозольных частиц (PM2.5 и PM10), критически важных для астматиков и аллергиков.</a:t>
            </a:r>
            <a:endParaRPr lang="en-US" sz="1250" dirty="0"/>
          </a:p>
        </p:txBody>
      </p:sp>
      <p:sp>
        <p:nvSpPr>
          <p:cNvPr id="30" name="Shape 28"/>
          <p:cNvSpPr/>
          <p:nvPr/>
        </p:nvSpPr>
        <p:spPr>
          <a:xfrm>
            <a:off x="647105" y="6140529"/>
            <a:ext cx="13336191" cy="462677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</p:sp>
      <p:sp>
        <p:nvSpPr>
          <p:cNvPr id="31" name="Text 29"/>
          <p:cNvSpPr/>
          <p:nvPr/>
        </p:nvSpPr>
        <p:spPr>
          <a:xfrm>
            <a:off x="806887" y="6243995"/>
            <a:ext cx="2343864" cy="2557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Батарея</a:t>
            </a:r>
            <a:endParaRPr lang="en-US" sz="1250" dirty="0"/>
          </a:p>
        </p:txBody>
      </p:sp>
      <p:sp>
        <p:nvSpPr>
          <p:cNvPr id="32" name="Text 30"/>
          <p:cNvSpPr/>
          <p:nvPr/>
        </p:nvSpPr>
        <p:spPr>
          <a:xfrm>
            <a:off x="3477935" y="6243995"/>
            <a:ext cx="3673673" cy="2557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Li-pol 3000mAh</a:t>
            </a:r>
            <a:endParaRPr lang="en-US" sz="1250" dirty="0"/>
          </a:p>
        </p:txBody>
      </p:sp>
      <p:sp>
        <p:nvSpPr>
          <p:cNvPr id="33" name="Text 31"/>
          <p:cNvSpPr/>
          <p:nvPr/>
        </p:nvSpPr>
        <p:spPr>
          <a:xfrm>
            <a:off x="7478792" y="6243995"/>
            <a:ext cx="6344722" cy="2557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Автономное питание системы (3.7V). Обеспечивает работу в течение рабочего дня.</a:t>
            </a:r>
            <a:endParaRPr lang="en-US" sz="1250" dirty="0"/>
          </a:p>
        </p:txBody>
      </p:sp>
      <p:sp>
        <p:nvSpPr>
          <p:cNvPr id="34" name="Shape 32"/>
          <p:cNvSpPr/>
          <p:nvPr/>
        </p:nvSpPr>
        <p:spPr>
          <a:xfrm>
            <a:off x="647105" y="6603206"/>
            <a:ext cx="13336191" cy="462677"/>
          </a:xfrm>
          <a:prstGeom prst="rect">
            <a:avLst/>
          </a:prstGeom>
          <a:solidFill>
            <a:srgbClr val="000000">
              <a:alpha val="4000"/>
            </a:srgbClr>
          </a:solidFill>
          <a:ln/>
        </p:spPr>
      </p:sp>
      <p:sp>
        <p:nvSpPr>
          <p:cNvPr id="35" name="Text 33"/>
          <p:cNvSpPr/>
          <p:nvPr/>
        </p:nvSpPr>
        <p:spPr>
          <a:xfrm>
            <a:off x="806887" y="6706672"/>
            <a:ext cx="2343864" cy="2557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Плата заряда</a:t>
            </a:r>
            <a:endParaRPr lang="en-US" sz="1250" dirty="0"/>
          </a:p>
        </p:txBody>
      </p:sp>
      <p:sp>
        <p:nvSpPr>
          <p:cNvPr id="36" name="Text 34"/>
          <p:cNvSpPr/>
          <p:nvPr/>
        </p:nvSpPr>
        <p:spPr>
          <a:xfrm>
            <a:off x="3477935" y="6706672"/>
            <a:ext cx="3673673" cy="2557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HQ2H90581A</a:t>
            </a:r>
            <a:endParaRPr lang="en-US" sz="1250" dirty="0"/>
          </a:p>
        </p:txBody>
      </p:sp>
      <p:sp>
        <p:nvSpPr>
          <p:cNvPr id="37" name="Text 35"/>
          <p:cNvSpPr/>
          <p:nvPr/>
        </p:nvSpPr>
        <p:spPr>
          <a:xfrm>
            <a:off x="7478792" y="6706672"/>
            <a:ext cx="6344722" cy="2557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Контроллер заряда и защиты Li-pol аккумулятора (ток до 1A).</a:t>
            </a:r>
            <a:endParaRPr lang="en-US" sz="1250" dirty="0"/>
          </a:p>
        </p:txBody>
      </p:sp>
      <p:sp>
        <p:nvSpPr>
          <p:cNvPr id="38" name="Shape 36"/>
          <p:cNvSpPr/>
          <p:nvPr/>
        </p:nvSpPr>
        <p:spPr>
          <a:xfrm>
            <a:off x="647105" y="7065883"/>
            <a:ext cx="13336191" cy="718423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</p:sp>
      <p:sp>
        <p:nvSpPr>
          <p:cNvPr id="39" name="Text 37"/>
          <p:cNvSpPr/>
          <p:nvPr/>
        </p:nvSpPr>
        <p:spPr>
          <a:xfrm>
            <a:off x="806887" y="7169348"/>
            <a:ext cx="2343864" cy="2557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Преобразователь</a:t>
            </a:r>
            <a:endParaRPr lang="en-US" sz="1250" dirty="0"/>
          </a:p>
        </p:txBody>
      </p:sp>
      <p:sp>
        <p:nvSpPr>
          <p:cNvPr id="40" name="Text 38"/>
          <p:cNvSpPr/>
          <p:nvPr/>
        </p:nvSpPr>
        <p:spPr>
          <a:xfrm>
            <a:off x="3477935" y="7169348"/>
            <a:ext cx="3673673" cy="2557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DC-DC: SM XMDZ</a:t>
            </a:r>
            <a:endParaRPr lang="en-US" sz="1250" dirty="0"/>
          </a:p>
        </p:txBody>
      </p:sp>
      <p:sp>
        <p:nvSpPr>
          <p:cNvPr id="41" name="Text 39"/>
          <p:cNvSpPr/>
          <p:nvPr/>
        </p:nvSpPr>
        <p:spPr>
          <a:xfrm>
            <a:off x="7478792" y="7169348"/>
            <a:ext cx="6344722" cy="51149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Повышающий трансформатор с 3.7V до 5V для питания сенсоров (датчики MQ требуют 5V).</a:t>
            </a:r>
            <a:endParaRPr lang="en-US" sz="1250" dirty="0"/>
          </a:p>
        </p:txBody>
      </p:sp>
    </p:spTree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89967" y="749617"/>
            <a:ext cx="9096494" cy="5389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200"/>
              </a:lnSpc>
              <a:buNone/>
            </a:pPr>
            <a:r>
              <a:rPr lang="en-US" sz="3350" dirty="0">
                <a:solidFill>
                  <a:srgbClr val="F2F2F3"/>
                </a:solidFill>
                <a:latin typeface="Poppins Light" pitchFamily="34" charset="0"/>
                <a:ea typeface="Poppins Light" pitchFamily="34" charset="-122"/>
                <a:cs typeface="Poppins Light" pitchFamily="34" charset="-120"/>
              </a:rPr>
              <a:t>Разработка и Программирование Системы</a:t>
            </a:r>
            <a:endParaRPr lang="en-US" sz="3350" dirty="0"/>
          </a:p>
        </p:txBody>
      </p:sp>
      <p:sp>
        <p:nvSpPr>
          <p:cNvPr id="3" name="Text 1"/>
          <p:cNvSpPr/>
          <p:nvPr/>
        </p:nvSpPr>
        <p:spPr>
          <a:xfrm>
            <a:off x="689967" y="1357551"/>
            <a:ext cx="7644884" cy="4312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2700" dirty="0">
                <a:solidFill>
                  <a:srgbClr val="F2F2F3"/>
                </a:solidFill>
                <a:latin typeface="Poppins Light" pitchFamily="34" charset="0"/>
                <a:ea typeface="Poppins Light" pitchFamily="34" charset="-122"/>
                <a:cs typeface="Poppins Light" pitchFamily="34" charset="-120"/>
              </a:rPr>
              <a:t>Логика Работы и Программное Обеспечение</a:t>
            </a:r>
            <a:endParaRPr lang="en-US" sz="2700" dirty="0"/>
          </a:p>
        </p:txBody>
      </p:sp>
      <p:sp>
        <p:nvSpPr>
          <p:cNvPr id="4" name="Shape 2"/>
          <p:cNvSpPr/>
          <p:nvPr/>
        </p:nvSpPr>
        <p:spPr>
          <a:xfrm>
            <a:off x="689967" y="2047518"/>
            <a:ext cx="6539032" cy="517446"/>
          </a:xfrm>
          <a:prstGeom prst="roundRect">
            <a:avLst>
              <a:gd name="adj" fmla="val 480046"/>
            </a:avLst>
          </a:prstGeom>
          <a:solidFill>
            <a:srgbClr val="3D3D42"/>
          </a:solidFill>
          <a:ln w="7620">
            <a:solidFill>
              <a:srgbClr val="56565B"/>
            </a:solidFill>
            <a:prstDash val="solid"/>
          </a:ln>
        </p:spPr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0122" y="2144554"/>
            <a:ext cx="258723" cy="323374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862370" y="2737366"/>
            <a:ext cx="2156222" cy="2694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650" dirty="0">
                <a:solidFill>
                  <a:srgbClr val="E5E0DF"/>
                </a:solidFill>
                <a:latin typeface="Poppins Light" pitchFamily="34" charset="0"/>
                <a:ea typeface="Poppins Light" pitchFamily="34" charset="-122"/>
                <a:cs typeface="Poppins Light" pitchFamily="34" charset="-120"/>
              </a:rPr>
              <a:t>Сбор Данных</a:t>
            </a:r>
            <a:endParaRPr lang="en-US" sz="1650" dirty="0"/>
          </a:p>
        </p:txBody>
      </p:sp>
      <p:sp>
        <p:nvSpPr>
          <p:cNvPr id="7" name="Text 4"/>
          <p:cNvSpPr/>
          <p:nvPr/>
        </p:nvSpPr>
        <p:spPr>
          <a:xfrm>
            <a:off x="862370" y="3110270"/>
            <a:ext cx="6194227" cy="82796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3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Сенсоры собирают аналоговые данные (каждые 10 секунд). Особое внимание уделено подключению и калибровке датчика пыли GP2Y1014AU0F (использование резистора 150 Ом и конденсатора 220 мкФ).</a:t>
            </a:r>
            <a:endParaRPr lang="en-US" sz="1350" dirty="0"/>
          </a:p>
        </p:txBody>
      </p:sp>
      <p:sp>
        <p:nvSpPr>
          <p:cNvPr id="8" name="Shape 5"/>
          <p:cNvSpPr/>
          <p:nvPr/>
        </p:nvSpPr>
        <p:spPr>
          <a:xfrm>
            <a:off x="7401401" y="2047518"/>
            <a:ext cx="6539032" cy="517446"/>
          </a:xfrm>
          <a:prstGeom prst="roundRect">
            <a:avLst>
              <a:gd name="adj" fmla="val 480046"/>
            </a:avLst>
          </a:prstGeom>
          <a:solidFill>
            <a:srgbClr val="3D3D42"/>
          </a:solidFill>
          <a:ln w="7620">
            <a:solidFill>
              <a:srgbClr val="56565B"/>
            </a:solidFill>
            <a:prstDash val="solid"/>
          </a:ln>
        </p:spPr>
      </p:sp>
      <p:pic>
        <p:nvPicPr>
          <p:cNvPr id="9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41556" y="2144554"/>
            <a:ext cx="258723" cy="323374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7573804" y="2737366"/>
            <a:ext cx="3427928" cy="2694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650" dirty="0">
                <a:solidFill>
                  <a:srgbClr val="E5E0DF"/>
                </a:solidFill>
                <a:latin typeface="Poppins Light" pitchFamily="34" charset="0"/>
                <a:ea typeface="Poppins Light" pitchFamily="34" charset="-122"/>
                <a:cs typeface="Poppins Light" pitchFamily="34" charset="-120"/>
              </a:rPr>
              <a:t>Обработка Микроконтроллером</a:t>
            </a:r>
            <a:endParaRPr lang="en-US" sz="1650" dirty="0"/>
          </a:p>
        </p:txBody>
      </p:sp>
      <p:sp>
        <p:nvSpPr>
          <p:cNvPr id="11" name="Text 7"/>
          <p:cNvSpPr/>
          <p:nvPr/>
        </p:nvSpPr>
        <p:spPr>
          <a:xfrm>
            <a:off x="7573804" y="3110270"/>
            <a:ext cx="6194227" cy="82796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3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Полученные аналоговые сигналы преобразуются в понятный формат (язык C++ в Arduino IDE), корректируются (отсеивание отрицательных значений для пыли) и структурируются в одну строку данных.</a:t>
            </a:r>
            <a:endParaRPr lang="en-US" sz="1350" dirty="0"/>
          </a:p>
        </p:txBody>
      </p:sp>
      <p:sp>
        <p:nvSpPr>
          <p:cNvPr id="12" name="Shape 8"/>
          <p:cNvSpPr/>
          <p:nvPr/>
        </p:nvSpPr>
        <p:spPr>
          <a:xfrm>
            <a:off x="689967" y="4283035"/>
            <a:ext cx="6539032" cy="517446"/>
          </a:xfrm>
          <a:prstGeom prst="roundRect">
            <a:avLst>
              <a:gd name="adj" fmla="val 480046"/>
            </a:avLst>
          </a:prstGeom>
          <a:solidFill>
            <a:srgbClr val="3D3D42"/>
          </a:solidFill>
          <a:ln w="7620">
            <a:solidFill>
              <a:srgbClr val="56565B"/>
            </a:solidFill>
            <a:prstDash val="solid"/>
          </a:ln>
        </p:spPr>
      </p:sp>
      <p:pic>
        <p:nvPicPr>
          <p:cNvPr id="13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30122" y="4380071"/>
            <a:ext cx="258723" cy="323374"/>
          </a:xfrm>
          <a:prstGeom prst="rect">
            <a:avLst/>
          </a:prstGeom>
        </p:spPr>
      </p:pic>
      <p:sp>
        <p:nvSpPr>
          <p:cNvPr id="14" name="Text 9"/>
          <p:cNvSpPr/>
          <p:nvPr/>
        </p:nvSpPr>
        <p:spPr>
          <a:xfrm>
            <a:off x="862370" y="4972883"/>
            <a:ext cx="2732246" cy="2694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650" dirty="0">
                <a:solidFill>
                  <a:srgbClr val="E5E0DF"/>
                </a:solidFill>
                <a:latin typeface="Poppins Light" pitchFamily="34" charset="0"/>
                <a:ea typeface="Poppins Light" pitchFamily="34" charset="-122"/>
                <a:cs typeface="Poppins Light" pitchFamily="34" charset="-120"/>
              </a:rPr>
              <a:t>Передача и Отображение</a:t>
            </a:r>
            <a:endParaRPr lang="en-US" sz="1650" dirty="0"/>
          </a:p>
        </p:txBody>
      </p:sp>
      <p:sp>
        <p:nvSpPr>
          <p:cNvPr id="15" name="Text 10"/>
          <p:cNvSpPr/>
          <p:nvPr/>
        </p:nvSpPr>
        <p:spPr>
          <a:xfrm>
            <a:off x="862370" y="5345787"/>
            <a:ext cx="6194227" cy="82796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3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Данные отправляются через Bluetooth на мобильное устройство. Мобильное приложение (разработано в Android Studio на языке Dart) принимает, отображает текущие показания и сохраняет их для анализа тенденций.</a:t>
            </a:r>
            <a:endParaRPr lang="en-US" sz="1350" dirty="0"/>
          </a:p>
        </p:txBody>
      </p:sp>
      <p:sp>
        <p:nvSpPr>
          <p:cNvPr id="16" name="Shape 11"/>
          <p:cNvSpPr/>
          <p:nvPr/>
        </p:nvSpPr>
        <p:spPr>
          <a:xfrm>
            <a:off x="7401401" y="4283035"/>
            <a:ext cx="6539032" cy="517446"/>
          </a:xfrm>
          <a:prstGeom prst="roundRect">
            <a:avLst>
              <a:gd name="adj" fmla="val 480046"/>
            </a:avLst>
          </a:prstGeom>
          <a:solidFill>
            <a:srgbClr val="3D3D42"/>
          </a:solidFill>
          <a:ln w="7620">
            <a:solidFill>
              <a:srgbClr val="56565B"/>
            </a:solidFill>
            <a:prstDash val="solid"/>
          </a:ln>
        </p:spPr>
      </p:sp>
      <p:pic>
        <p:nvPicPr>
          <p:cNvPr id="17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41556" y="4380071"/>
            <a:ext cx="258723" cy="323374"/>
          </a:xfrm>
          <a:prstGeom prst="rect">
            <a:avLst/>
          </a:prstGeom>
        </p:spPr>
      </p:pic>
      <p:sp>
        <p:nvSpPr>
          <p:cNvPr id="18" name="Text 12"/>
          <p:cNvSpPr/>
          <p:nvPr/>
        </p:nvSpPr>
        <p:spPr>
          <a:xfrm>
            <a:off x="7573804" y="4972883"/>
            <a:ext cx="2270760" cy="2694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650" dirty="0">
                <a:solidFill>
                  <a:srgbClr val="E5E0DF"/>
                </a:solidFill>
                <a:latin typeface="Poppins Light" pitchFamily="34" charset="0"/>
                <a:ea typeface="Poppins Light" pitchFamily="34" charset="-122"/>
                <a:cs typeface="Poppins Light" pitchFamily="34" charset="-120"/>
              </a:rPr>
              <a:t>Автономное Питание</a:t>
            </a:r>
            <a:endParaRPr lang="en-US" sz="1650" dirty="0"/>
          </a:p>
        </p:txBody>
      </p:sp>
      <p:sp>
        <p:nvSpPr>
          <p:cNvPr id="19" name="Text 13"/>
          <p:cNvSpPr/>
          <p:nvPr/>
        </p:nvSpPr>
        <p:spPr>
          <a:xfrm>
            <a:off x="7573804" y="5345787"/>
            <a:ext cx="6194227" cy="82796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3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ESP-32 питается от Li-pol батареи. Повышающий преобразователь DC-DC обеспечивает стабильное напряжение 5V для всех датчиков, оптимизируя энергопотребление в портативном режиме.</a:t>
            </a:r>
            <a:endParaRPr lang="en-US" sz="1350" dirty="0"/>
          </a:p>
        </p:txBody>
      </p:sp>
      <p:sp>
        <p:nvSpPr>
          <p:cNvPr id="20" name="Text 14"/>
          <p:cNvSpPr/>
          <p:nvPr/>
        </p:nvSpPr>
        <p:spPr>
          <a:xfrm>
            <a:off x="948690" y="6734056"/>
            <a:ext cx="12991743" cy="55197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350" dirty="0">
                <a:solidFill>
                  <a:srgbClr val="E5E0DF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Разработка ПО включала написание кода для микроконтроллера на C++ (инициализация Bluetooth, чтение DHT, аналоговое считывание MQ-датчиков и расчет плотности пыли) и создание пользовательского интерфейса для мобильного приложения.</a:t>
            </a:r>
            <a:endParaRPr lang="en-US" sz="1350" dirty="0"/>
          </a:p>
        </p:txBody>
      </p:sp>
      <p:sp>
        <p:nvSpPr>
          <p:cNvPr id="21" name="Shape 15"/>
          <p:cNvSpPr/>
          <p:nvPr/>
        </p:nvSpPr>
        <p:spPr>
          <a:xfrm>
            <a:off x="689967" y="6540103"/>
            <a:ext cx="22860" cy="939879"/>
          </a:xfrm>
          <a:prstGeom prst="rect">
            <a:avLst/>
          </a:prstGeom>
          <a:solidFill>
            <a:srgbClr val="F2F2F3"/>
          </a:solidFill>
          <a:ln/>
        </p:spPr>
      </p:sp>
    </p:spTree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>
            <a:extLst>
              <a:ext uri="{FF2B5EF4-FFF2-40B4-BE49-F238E27FC236}">
                <a16:creationId xmlns:a16="http://schemas.microsoft.com/office/drawing/2014/main" id="{7F263AD5-1E35-8086-C5B4-CBB0EF174001}"/>
              </a:ext>
            </a:extLst>
          </p:cNvPr>
          <p:cNvSpPr/>
          <p:nvPr/>
        </p:nvSpPr>
        <p:spPr>
          <a:xfrm>
            <a:off x="689967" y="480119"/>
            <a:ext cx="9096494" cy="5389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200"/>
              </a:lnSpc>
            </a:pPr>
            <a:r>
              <a:rPr lang="ru-RU" sz="3600" dirty="0">
                <a:solidFill>
                  <a:srgbClr val="F2F2F3"/>
                </a:solidFill>
                <a:latin typeface="Book Antiqua" panose="02040602050305030304" pitchFamily="18" charset="0"/>
                <a:cs typeface="Poppins Light" panose="020B0502040204020203" pitchFamily="2" charset="0"/>
              </a:rPr>
              <a:t>Принципиальная схема проекта</a:t>
            </a:r>
            <a:r>
              <a:rPr lang="en-US" sz="3600" dirty="0">
                <a:solidFill>
                  <a:srgbClr val="F2F2F3"/>
                </a:solidFill>
                <a:latin typeface="Book Antiqua" panose="02040602050305030304" pitchFamily="18" charset="0"/>
                <a:cs typeface="Poppins Light" panose="020B0502040204020203" pitchFamily="2" charset="0"/>
              </a:rPr>
              <a:t>:</a:t>
            </a:r>
            <a:endParaRPr lang="en-US" sz="3350" dirty="0">
              <a:latin typeface="Book Antiqua" panose="02040602050305030304" pitchFamily="18" charset="0"/>
              <a:cs typeface="Poppins Light" panose="020B0502040204020203" pitchFamily="2" charset="0"/>
            </a:endParaRPr>
          </a:p>
        </p:txBody>
      </p:sp>
      <p:pic>
        <p:nvPicPr>
          <p:cNvPr id="8" name="Рисунок 7" descr="Изображение выглядит как текст, диаграмма, Параллельный, рукописный текст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7A019B42-6523-6B69-53BF-487199E09C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3261" y="1094485"/>
            <a:ext cx="9416282" cy="6654996"/>
          </a:xfrm>
          <a:prstGeom prst="rect">
            <a:avLst/>
          </a:prstGeom>
        </p:spPr>
      </p:pic>
      <p:sp>
        <p:nvSpPr>
          <p:cNvPr id="9" name="Заголовок 8">
            <a:extLst>
              <a:ext uri="{FF2B5EF4-FFF2-40B4-BE49-F238E27FC236}">
                <a16:creationId xmlns:a16="http://schemas.microsoft.com/office/drawing/2014/main" id="{A43BC5E5-3E62-51E9-DAA8-639F0D4100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9967" y="-1801123"/>
            <a:ext cx="12618720" cy="3423284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Book Antiqua" panose="02040602050305030304" pitchFamily="18" charset="0"/>
                <a:cs typeface="Arial" panose="020B0604020202020204" pitchFamily="34" charset="0"/>
              </a:rPr>
              <a:t>При создании принципиальной </a:t>
            </a:r>
            <a:br>
              <a:rPr lang="en-US" sz="2000" dirty="0">
                <a:latin typeface="Book Antiqua" panose="02040602050305030304" pitchFamily="18" charset="0"/>
                <a:cs typeface="Arial" panose="020B0604020202020204" pitchFamily="34" charset="0"/>
              </a:rPr>
            </a:br>
            <a:r>
              <a:rPr lang="ru-RU" sz="2000" dirty="0">
                <a:latin typeface="Book Antiqua" panose="02040602050305030304" pitchFamily="18" charset="0"/>
                <a:cs typeface="Arial" panose="020B0604020202020204" pitchFamily="34" charset="0"/>
              </a:rPr>
              <a:t>схемы были учтены все госты</a:t>
            </a:r>
            <a:r>
              <a:rPr lang="en-US" sz="2000" dirty="0">
                <a:latin typeface="Book Antiqua" panose="02040602050305030304" pitchFamily="18" charset="0"/>
                <a:cs typeface="Arial" panose="020B0604020202020204" pitchFamily="34" charset="0"/>
              </a:rPr>
              <a:t>:</a:t>
            </a:r>
            <a:endParaRPr lang="ru-RU" sz="2000" dirty="0">
              <a:latin typeface="Book Antiqua" panose="02040602050305030304" pitchFamily="18" charset="0"/>
              <a:cs typeface="Arial" panose="020B0604020202020204" pitchFamily="34" charset="0"/>
            </a:endParaRPr>
          </a:p>
        </p:txBody>
      </p:sp>
      <p:sp>
        <p:nvSpPr>
          <p:cNvPr id="12" name="Текст 11">
            <a:extLst>
              <a:ext uri="{FF2B5EF4-FFF2-40B4-BE49-F238E27FC236}">
                <a16:creationId xmlns:a16="http://schemas.microsoft.com/office/drawing/2014/main" id="{DAD4A25D-2B46-766E-569F-0B29A136B5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47025" y="1797978"/>
            <a:ext cx="16037960" cy="6133671"/>
          </a:xfrm>
        </p:spPr>
        <p:txBody>
          <a:bodyPr>
            <a:normAutofit fontScale="85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>
                <a:latin typeface="Book Antiqua" panose="02040602050305030304" pitchFamily="18" charset="0"/>
              </a:rPr>
              <a:t>ГОСТ - 2.001-2023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latin typeface="Book Antiqua" panose="02040602050305030304" pitchFamily="18" charset="0"/>
              </a:rPr>
              <a:t>ГОСТ - 2.102-2023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latin typeface="Book Antiqua" panose="02040602050305030304" pitchFamily="18" charset="0"/>
              </a:rPr>
              <a:t>ГОСТ - 2.101-2016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latin typeface="Book Antiqua" panose="02040602050305030304" pitchFamily="18" charset="0"/>
              </a:rPr>
              <a:t>ГОСТ - 2.701-2008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latin typeface="Book Antiqua" panose="02040602050305030304" pitchFamily="18" charset="0"/>
              </a:rPr>
              <a:t>ГОСТ - 2.702-2011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latin typeface="Book Antiqua" panose="02040602050305030304" pitchFamily="18" charset="0"/>
              </a:rPr>
              <a:t>ГОСТ - 2.710-81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latin typeface="Book Antiqua" panose="02040602050305030304" pitchFamily="18" charset="0"/>
              </a:rPr>
              <a:t>ГОСТ - 2.721-74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latin typeface="Book Antiqua" panose="02040602050305030304" pitchFamily="18" charset="0"/>
              </a:rPr>
              <a:t>ГОСТ - 2.755-87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latin typeface="Book Antiqua" panose="02040602050305030304" pitchFamily="18" charset="0"/>
              </a:rPr>
              <a:t>ГОСТ - 2.301-2023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latin typeface="Book Antiqua" panose="02040602050305030304" pitchFamily="18" charset="0"/>
              </a:rPr>
              <a:t>ГОСТ - 2.503-2023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latin typeface="Book Antiqua" panose="02040602050305030304" pitchFamily="18" charset="0"/>
              </a:rPr>
              <a:t>ГОСТ - 2.104-2023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latin typeface="Book Antiqua" panose="02040602050305030304" pitchFamily="18" charset="0"/>
              </a:rPr>
              <a:t>ГОСТ - 2.303-68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latin typeface="Book Antiqua" panose="02040602050305030304" pitchFamily="18" charset="0"/>
              </a:rPr>
              <a:t>ГОСТ - 2.301-68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latin typeface="Book Antiqua" panose="02040602050305030304" pitchFamily="18" charset="0"/>
              </a:rPr>
              <a:t>ГОСТ - 2.721-74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latin typeface="Book Antiqua" panose="02040602050305030304" pitchFamily="18" charset="0"/>
              </a:rPr>
              <a:t>ГОСТ - 2.728-74</a:t>
            </a:r>
          </a:p>
        </p:txBody>
      </p:sp>
    </p:spTree>
    <p:extLst>
      <p:ext uri="{BB962C8B-B14F-4D97-AF65-F5344CB8AC3E}">
        <p14:creationId xmlns:p14="http://schemas.microsoft.com/office/powerpoint/2010/main" val="262181794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>
            <a:extLst>
              <a:ext uri="{FF2B5EF4-FFF2-40B4-BE49-F238E27FC236}">
                <a16:creationId xmlns:a16="http://schemas.microsoft.com/office/drawing/2014/main" id="{9D6DD16F-D8FA-114E-6A87-1B29478DC1F8}"/>
              </a:ext>
            </a:extLst>
          </p:cNvPr>
          <p:cNvSpPr/>
          <p:nvPr/>
        </p:nvSpPr>
        <p:spPr>
          <a:xfrm>
            <a:off x="689967" y="480119"/>
            <a:ext cx="9096494" cy="5389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200"/>
              </a:lnSpc>
              <a:buNone/>
            </a:pPr>
            <a:r>
              <a:rPr lang="ru-RU" sz="3350" dirty="0">
                <a:solidFill>
                  <a:srgbClr val="F2F2F3"/>
                </a:solidFill>
                <a:cs typeface="Poppins Light" pitchFamily="34" charset="-120"/>
              </a:rPr>
              <a:t>Код для работы </a:t>
            </a:r>
            <a:r>
              <a:rPr lang="en-US" sz="3350" dirty="0" err="1">
                <a:solidFill>
                  <a:srgbClr val="F2F2F3"/>
                </a:solidFill>
                <a:cs typeface="Poppins Light" pitchFamily="34" charset="-120"/>
              </a:rPr>
              <a:t>Al_ASTH</a:t>
            </a:r>
            <a:r>
              <a:rPr lang="en-US" sz="3350" dirty="0">
                <a:solidFill>
                  <a:srgbClr val="F2F2F3"/>
                </a:solidFill>
                <a:cs typeface="Poppins Light" pitchFamily="34" charset="-120"/>
              </a:rPr>
              <a:t>:</a:t>
            </a:r>
            <a:endParaRPr lang="en-US" sz="3350" dirty="0"/>
          </a:p>
        </p:txBody>
      </p:sp>
      <p:sp>
        <p:nvSpPr>
          <p:cNvPr id="3" name="Text 1">
            <a:extLst>
              <a:ext uri="{FF2B5EF4-FFF2-40B4-BE49-F238E27FC236}">
                <a16:creationId xmlns:a16="http://schemas.microsoft.com/office/drawing/2014/main" id="{991E9515-2D57-92D6-A583-010ADC90F2BC}"/>
              </a:ext>
            </a:extLst>
          </p:cNvPr>
          <p:cNvSpPr/>
          <p:nvPr/>
        </p:nvSpPr>
        <p:spPr>
          <a:xfrm>
            <a:off x="689967" y="937943"/>
            <a:ext cx="7644884" cy="4312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ru-RU" sz="2700" dirty="0">
                <a:solidFill>
                  <a:srgbClr val="F2F2F3"/>
                </a:solidFill>
                <a:cs typeface="Poppins Light" pitchFamily="34" charset="-120"/>
              </a:rPr>
              <a:t>Написан в среде </a:t>
            </a:r>
            <a:r>
              <a:rPr lang="en-US" sz="2700" dirty="0">
                <a:solidFill>
                  <a:srgbClr val="F2F2F3"/>
                </a:solidFill>
                <a:cs typeface="Poppins Light" pitchFamily="34" charset="-120"/>
              </a:rPr>
              <a:t>Arduino IDE.</a:t>
            </a:r>
            <a:endParaRPr lang="en-US" sz="27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B5A670A-D60F-2281-A7E5-C039AD2EC348}"/>
              </a:ext>
            </a:extLst>
          </p:cNvPr>
          <p:cNvSpPr txBox="1"/>
          <p:nvPr/>
        </p:nvSpPr>
        <p:spPr>
          <a:xfrm>
            <a:off x="660743" y="1476939"/>
            <a:ext cx="7315200" cy="33384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425"/>
              </a:lnSpc>
              <a:buNone/>
            </a:pPr>
            <a:r>
              <a:rPr lang="ru-RU" b="0" dirty="0">
                <a:solidFill>
                  <a:srgbClr val="7F8C8D"/>
                </a:solidFill>
                <a:effectLst/>
                <a:latin typeface="Consolas" panose="020B0609020204030204" pitchFamily="49" charset="0"/>
              </a:rPr>
              <a:t>//Библиотеки</a:t>
            </a:r>
            <a:endParaRPr lang="ru-RU" b="0" dirty="0">
              <a:solidFill>
                <a:srgbClr val="DAE3E3"/>
              </a:solidFill>
              <a:effectLst/>
              <a:latin typeface="Consolas" panose="020B0609020204030204" pitchFamily="49" charset="0"/>
            </a:endParaRPr>
          </a:p>
          <a:p>
            <a:pPr>
              <a:lnSpc>
                <a:spcPts val="1425"/>
              </a:lnSpc>
              <a:buNone/>
            </a:pPr>
            <a:r>
              <a:rPr lang="ru-RU" b="0" dirty="0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#</a:t>
            </a:r>
            <a:r>
              <a:rPr lang="en-US" b="0" dirty="0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include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b="0" dirty="0">
                <a:solidFill>
                  <a:srgbClr val="7FCBCD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en-US" b="0" dirty="0" err="1">
                <a:solidFill>
                  <a:srgbClr val="7FCBCD"/>
                </a:solidFill>
                <a:effectLst/>
                <a:latin typeface="Consolas" panose="020B0609020204030204" pitchFamily="49" charset="0"/>
              </a:rPr>
              <a:t>BluetoothSerial.h</a:t>
            </a:r>
            <a:r>
              <a:rPr lang="en-US" b="0" dirty="0">
                <a:solidFill>
                  <a:srgbClr val="7FCBCD"/>
                </a:solidFill>
                <a:effectLst/>
                <a:latin typeface="Consolas" panose="020B0609020204030204" pitchFamily="49" charset="0"/>
              </a:rPr>
              <a:t>"</a:t>
            </a:r>
            <a:endParaRPr lang="en-US" b="0" dirty="0">
              <a:solidFill>
                <a:srgbClr val="DAE3E3"/>
              </a:solidFill>
              <a:effectLst/>
              <a:latin typeface="Consolas" panose="020B0609020204030204" pitchFamily="49" charset="0"/>
            </a:endParaRPr>
          </a:p>
          <a:p>
            <a:pPr>
              <a:lnSpc>
                <a:spcPts val="1425"/>
              </a:lnSpc>
              <a:buNone/>
            </a:pPr>
            <a:r>
              <a:rPr lang="en-US" b="0" dirty="0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#include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b="0" dirty="0">
                <a:solidFill>
                  <a:srgbClr val="7FCBCD"/>
                </a:solidFill>
                <a:effectLst/>
                <a:latin typeface="Consolas" panose="020B0609020204030204" pitchFamily="49" charset="0"/>
              </a:rPr>
              <a:t>&lt;</a:t>
            </a:r>
            <a:r>
              <a:rPr lang="en-US" b="0" dirty="0" err="1">
                <a:solidFill>
                  <a:srgbClr val="7FCBCD"/>
                </a:solidFill>
                <a:effectLst/>
                <a:latin typeface="Consolas" panose="020B0609020204030204" pitchFamily="49" charset="0"/>
              </a:rPr>
              <a:t>DHT.h</a:t>
            </a:r>
            <a:r>
              <a:rPr lang="en-US" b="0" dirty="0">
                <a:solidFill>
                  <a:srgbClr val="7FCBCD"/>
                </a:solidFill>
                <a:effectLst/>
                <a:latin typeface="Consolas" panose="020B0609020204030204" pitchFamily="49" charset="0"/>
              </a:rPr>
              <a:t>&gt;</a:t>
            </a:r>
            <a:endParaRPr lang="en-US" b="0" dirty="0">
              <a:solidFill>
                <a:srgbClr val="DAE3E3"/>
              </a:solidFill>
              <a:effectLst/>
              <a:latin typeface="Consolas" panose="020B0609020204030204" pitchFamily="49" charset="0"/>
            </a:endParaRPr>
          </a:p>
          <a:p>
            <a:pPr>
              <a:lnSpc>
                <a:spcPts val="1425"/>
              </a:lnSpc>
              <a:buNone/>
            </a:pPr>
            <a:r>
              <a:rPr lang="en-US" b="0" dirty="0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#include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b="0" dirty="0">
                <a:solidFill>
                  <a:srgbClr val="7FCBCD"/>
                </a:solidFill>
                <a:effectLst/>
                <a:latin typeface="Consolas" panose="020B0609020204030204" pitchFamily="49" charset="0"/>
              </a:rPr>
              <a:t>&lt;</a:t>
            </a:r>
            <a:r>
              <a:rPr lang="en-US" b="0" dirty="0" err="1">
                <a:solidFill>
                  <a:srgbClr val="7FCBCD"/>
                </a:solidFill>
                <a:effectLst/>
                <a:latin typeface="Consolas" panose="020B0609020204030204" pitchFamily="49" charset="0"/>
              </a:rPr>
              <a:t>Adafruit_Sensor.h</a:t>
            </a:r>
            <a:r>
              <a:rPr lang="en-US" b="0" dirty="0">
                <a:solidFill>
                  <a:srgbClr val="7FCBCD"/>
                </a:solidFill>
                <a:effectLst/>
                <a:latin typeface="Consolas" panose="020B0609020204030204" pitchFamily="49" charset="0"/>
              </a:rPr>
              <a:t>&gt;</a:t>
            </a:r>
            <a:endParaRPr lang="en-US" b="0" dirty="0">
              <a:solidFill>
                <a:srgbClr val="DAE3E3"/>
              </a:solidFill>
              <a:effectLst/>
              <a:latin typeface="Consolas" panose="020B0609020204030204" pitchFamily="49" charset="0"/>
            </a:endParaRPr>
          </a:p>
          <a:p>
            <a:pPr>
              <a:lnSpc>
                <a:spcPts val="1425"/>
              </a:lnSpc>
              <a:buNone/>
            </a:pPr>
            <a:r>
              <a:rPr lang="en-US" b="0" dirty="0">
                <a:solidFill>
                  <a:srgbClr val="7F8C8D"/>
                </a:solidFill>
                <a:effectLst/>
                <a:latin typeface="Consolas" panose="020B0609020204030204" pitchFamily="49" charset="0"/>
              </a:rPr>
              <a:t>//Bluetooth </a:t>
            </a:r>
            <a:r>
              <a:rPr lang="ru-RU" b="0" dirty="0">
                <a:solidFill>
                  <a:srgbClr val="7F8C8D"/>
                </a:solidFill>
                <a:effectLst/>
                <a:latin typeface="Consolas" panose="020B0609020204030204" pitchFamily="49" charset="0"/>
              </a:rPr>
              <a:t>объект</a:t>
            </a:r>
            <a:endParaRPr lang="ru-RU" b="0" dirty="0">
              <a:solidFill>
                <a:srgbClr val="DAE3E3"/>
              </a:solidFill>
              <a:effectLst/>
              <a:latin typeface="Consolas" panose="020B0609020204030204" pitchFamily="49" charset="0"/>
            </a:endParaRPr>
          </a:p>
          <a:p>
            <a:pPr>
              <a:lnSpc>
                <a:spcPts val="1425"/>
              </a:lnSpc>
              <a:buNone/>
            </a:pPr>
            <a:r>
              <a:rPr lang="en-US" b="0" dirty="0" err="1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BluetoothSerial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b="0" dirty="0" err="1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SerialBT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lnSpc>
                <a:spcPts val="1425"/>
              </a:lnSpc>
              <a:buNone/>
            </a:pPr>
            <a:b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</a:br>
            <a:endParaRPr lang="en-US" b="0" dirty="0">
              <a:solidFill>
                <a:srgbClr val="DAE3E3"/>
              </a:solidFill>
              <a:effectLst/>
              <a:latin typeface="Consolas" panose="020B0609020204030204" pitchFamily="49" charset="0"/>
            </a:endParaRPr>
          </a:p>
          <a:p>
            <a:pPr>
              <a:lnSpc>
                <a:spcPts val="1425"/>
              </a:lnSpc>
              <a:buNone/>
            </a:pPr>
            <a:r>
              <a:rPr lang="en-US" b="0" dirty="0">
                <a:solidFill>
                  <a:srgbClr val="0CA1A6"/>
                </a:solidFill>
                <a:effectLst/>
                <a:latin typeface="Consolas" panose="020B0609020204030204" pitchFamily="49" charset="0"/>
              </a:rPr>
              <a:t>void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b="0" dirty="0">
                <a:solidFill>
                  <a:srgbClr val="F39C12"/>
                </a:solidFill>
                <a:effectLst/>
                <a:latin typeface="Consolas" panose="020B0609020204030204" pitchFamily="49" charset="0"/>
              </a:rPr>
              <a:t>setup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() {</a:t>
            </a:r>
          </a:p>
          <a:p>
            <a:pPr>
              <a:lnSpc>
                <a:spcPts val="1425"/>
              </a:lnSpc>
              <a:buNone/>
            </a:pPr>
            <a:r>
              <a:rPr lang="en-US" b="0" dirty="0">
                <a:solidFill>
                  <a:srgbClr val="7F8C8D"/>
                </a:solidFill>
                <a:effectLst/>
                <a:latin typeface="Consolas" panose="020B0609020204030204" pitchFamily="49" charset="0"/>
              </a:rPr>
              <a:t>  //</a:t>
            </a:r>
            <a:r>
              <a:rPr lang="ru-RU" b="0" dirty="0">
                <a:solidFill>
                  <a:srgbClr val="7F8C8D"/>
                </a:solidFill>
                <a:effectLst/>
                <a:latin typeface="Consolas" panose="020B0609020204030204" pitchFamily="49" charset="0"/>
              </a:rPr>
              <a:t>Инициализация </a:t>
            </a:r>
            <a:r>
              <a:rPr lang="en-US" b="0" dirty="0">
                <a:solidFill>
                  <a:srgbClr val="7F8C8D"/>
                </a:solidFill>
                <a:effectLst/>
                <a:latin typeface="Consolas" panose="020B0609020204030204" pitchFamily="49" charset="0"/>
              </a:rPr>
              <a:t>Bluetooth</a:t>
            </a:r>
            <a:endParaRPr lang="en-US" b="0" dirty="0">
              <a:solidFill>
                <a:srgbClr val="DAE3E3"/>
              </a:solidFill>
              <a:effectLst/>
              <a:latin typeface="Consolas" panose="020B0609020204030204" pitchFamily="49" charset="0"/>
            </a:endParaRPr>
          </a:p>
          <a:p>
            <a:pPr>
              <a:lnSpc>
                <a:spcPts val="1425"/>
              </a:lnSpc>
              <a:buNone/>
            </a:pP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b="0" dirty="0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 (!</a:t>
            </a:r>
            <a:r>
              <a:rPr lang="en-US" b="0" dirty="0" err="1">
                <a:solidFill>
                  <a:srgbClr val="F39C12"/>
                </a:solidFill>
                <a:effectLst/>
                <a:latin typeface="Consolas" panose="020B0609020204030204" pitchFamily="49" charset="0"/>
              </a:rPr>
              <a:t>SerialBT</a:t>
            </a:r>
            <a:r>
              <a:rPr lang="en-US" b="0" dirty="0" err="1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b="0" dirty="0" err="1">
                <a:solidFill>
                  <a:srgbClr val="F39C12"/>
                </a:solidFill>
                <a:effectLst/>
                <a:latin typeface="Consolas" panose="020B0609020204030204" pitchFamily="49" charset="0"/>
              </a:rPr>
              <a:t>begin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b="0" dirty="0">
                <a:solidFill>
                  <a:srgbClr val="7FCBCD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en-US" b="0" dirty="0" err="1">
                <a:solidFill>
                  <a:srgbClr val="7FCBCD"/>
                </a:solidFill>
                <a:effectLst/>
                <a:latin typeface="Consolas" panose="020B0609020204030204" pitchFamily="49" charset="0"/>
              </a:rPr>
              <a:t>Al_ASTH</a:t>
            </a:r>
            <a:r>
              <a:rPr lang="en-US" b="0" dirty="0">
                <a:solidFill>
                  <a:srgbClr val="7FCBCD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)) {</a:t>
            </a:r>
          </a:p>
          <a:p>
            <a:pPr>
              <a:lnSpc>
                <a:spcPts val="1425"/>
              </a:lnSpc>
              <a:buNone/>
            </a:pPr>
            <a:r>
              <a:rPr lang="ru-RU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b="0" dirty="0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while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 (</a:t>
            </a:r>
            <a:r>
              <a:rPr lang="en-US" b="0" dirty="0">
                <a:solidFill>
                  <a:srgbClr val="7FCBCD"/>
                </a:solidFill>
                <a:effectLst/>
                <a:latin typeface="Consolas" panose="020B0609020204030204" pitchFamily="49" charset="0"/>
              </a:rPr>
              <a:t>true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);</a:t>
            </a:r>
          </a:p>
          <a:p>
            <a:pPr>
              <a:lnSpc>
                <a:spcPts val="1425"/>
              </a:lnSpc>
              <a:buNone/>
            </a:pP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  }</a:t>
            </a:r>
          </a:p>
          <a:p>
            <a:pPr>
              <a:lnSpc>
                <a:spcPts val="1425"/>
              </a:lnSpc>
              <a:buNone/>
            </a:pPr>
            <a:endParaRPr lang="en-US" b="0" dirty="0">
              <a:solidFill>
                <a:srgbClr val="DAE3E3"/>
              </a:solidFill>
              <a:effectLst/>
              <a:latin typeface="Consolas" panose="020B0609020204030204" pitchFamily="49" charset="0"/>
            </a:endParaRPr>
          </a:p>
          <a:p>
            <a:pPr>
              <a:lnSpc>
                <a:spcPts val="1425"/>
              </a:lnSpc>
              <a:buNone/>
            </a:pPr>
            <a:r>
              <a:rPr lang="en-US" dirty="0">
                <a:solidFill>
                  <a:srgbClr val="DAE3E3"/>
                </a:solidFill>
                <a:latin typeface="Consolas" panose="020B0609020204030204" pitchFamily="49" charset="0"/>
              </a:rPr>
              <a:t>}</a:t>
            </a:r>
            <a:b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</a:br>
            <a:endParaRPr lang="en-US" b="0" dirty="0">
              <a:solidFill>
                <a:srgbClr val="DAE3E3"/>
              </a:solidFill>
              <a:effectLst/>
              <a:latin typeface="Consolas" panose="020B0609020204030204" pitchFamily="49" charset="0"/>
            </a:endParaRPr>
          </a:p>
          <a:p>
            <a:pPr>
              <a:lnSpc>
                <a:spcPts val="1425"/>
              </a:lnSpc>
              <a:buNone/>
            </a:pPr>
            <a:b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</a:br>
            <a:endParaRPr lang="en-US" b="0" dirty="0">
              <a:solidFill>
                <a:srgbClr val="DAE3E3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106A8B0-37DB-2924-DCD4-122D49AD92AA}"/>
              </a:ext>
            </a:extLst>
          </p:cNvPr>
          <p:cNvSpPr txBox="1"/>
          <p:nvPr/>
        </p:nvSpPr>
        <p:spPr>
          <a:xfrm>
            <a:off x="689967" y="4277379"/>
            <a:ext cx="7315200" cy="38770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425"/>
              </a:lnSpc>
              <a:buNone/>
            </a:pPr>
            <a:r>
              <a:rPr lang="en-US" b="0" dirty="0">
                <a:solidFill>
                  <a:srgbClr val="0CA1A6"/>
                </a:solidFill>
                <a:effectLst/>
                <a:latin typeface="Consolas" panose="020B0609020204030204" pitchFamily="49" charset="0"/>
              </a:rPr>
              <a:t>void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b="0" dirty="0">
                <a:solidFill>
                  <a:srgbClr val="F39C12"/>
                </a:solidFill>
                <a:effectLst/>
                <a:latin typeface="Consolas" panose="020B0609020204030204" pitchFamily="49" charset="0"/>
              </a:rPr>
              <a:t>loop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() {</a:t>
            </a:r>
          </a:p>
          <a:p>
            <a:pPr>
              <a:lnSpc>
                <a:spcPts val="1425"/>
              </a:lnSpc>
              <a:buNone/>
            </a:pPr>
            <a:r>
              <a:rPr lang="en-US" b="0" dirty="0">
                <a:solidFill>
                  <a:srgbClr val="7F8C8D"/>
                </a:solidFill>
                <a:effectLst/>
                <a:latin typeface="Consolas" panose="020B0609020204030204" pitchFamily="49" charset="0"/>
              </a:rPr>
              <a:t>  //</a:t>
            </a:r>
            <a:r>
              <a:rPr lang="ru-RU" b="0" dirty="0">
                <a:solidFill>
                  <a:srgbClr val="7F8C8D"/>
                </a:solidFill>
                <a:effectLst/>
                <a:latin typeface="Consolas" panose="020B0609020204030204" pitchFamily="49" charset="0"/>
              </a:rPr>
              <a:t>Снятие показаний с </a:t>
            </a:r>
            <a:r>
              <a:rPr lang="en-US" b="0" dirty="0">
                <a:solidFill>
                  <a:srgbClr val="7F8C8D"/>
                </a:solidFill>
                <a:effectLst/>
                <a:latin typeface="Consolas" panose="020B0609020204030204" pitchFamily="49" charset="0"/>
              </a:rPr>
              <a:t>DHT</a:t>
            </a:r>
            <a:endParaRPr lang="en-US" b="0" dirty="0">
              <a:solidFill>
                <a:srgbClr val="DAE3E3"/>
              </a:solidFill>
              <a:effectLst/>
              <a:latin typeface="Consolas" panose="020B0609020204030204" pitchFamily="49" charset="0"/>
            </a:endParaRPr>
          </a:p>
          <a:p>
            <a:pPr>
              <a:lnSpc>
                <a:spcPts val="1425"/>
              </a:lnSpc>
              <a:buNone/>
            </a:pP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b="0" dirty="0">
                <a:solidFill>
                  <a:srgbClr val="0CA1A6"/>
                </a:solidFill>
                <a:effectLst/>
                <a:latin typeface="Consolas" panose="020B0609020204030204" pitchFamily="49" charset="0"/>
              </a:rPr>
              <a:t>float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 humidity = </a:t>
            </a:r>
            <a:r>
              <a:rPr lang="en-US" b="0" dirty="0" err="1">
                <a:solidFill>
                  <a:srgbClr val="F39C12"/>
                </a:solidFill>
                <a:effectLst/>
                <a:latin typeface="Consolas" panose="020B0609020204030204" pitchFamily="49" charset="0"/>
              </a:rPr>
              <a:t>dht</a:t>
            </a:r>
            <a:r>
              <a:rPr lang="en-US" b="0" dirty="0" err="1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b="0" dirty="0" err="1">
                <a:solidFill>
                  <a:srgbClr val="F39C12"/>
                </a:solidFill>
                <a:effectLst/>
                <a:latin typeface="Consolas" panose="020B0609020204030204" pitchFamily="49" charset="0"/>
              </a:rPr>
              <a:t>readHumidity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();</a:t>
            </a:r>
            <a:r>
              <a:rPr lang="en-US" b="0" dirty="0">
                <a:solidFill>
                  <a:srgbClr val="7F8C8D"/>
                </a:solidFill>
                <a:effectLst/>
                <a:latin typeface="Consolas" panose="020B0609020204030204" pitchFamily="49" charset="0"/>
              </a:rPr>
              <a:t>//</a:t>
            </a:r>
            <a:r>
              <a:rPr lang="ru-RU" b="0" dirty="0">
                <a:solidFill>
                  <a:srgbClr val="7F8C8D"/>
                </a:solidFill>
                <a:effectLst/>
                <a:latin typeface="Consolas" panose="020B0609020204030204" pitchFamily="49" charset="0"/>
              </a:rPr>
              <a:t>Влажность</a:t>
            </a:r>
            <a:endParaRPr lang="ru-RU" b="0" dirty="0">
              <a:solidFill>
                <a:srgbClr val="DAE3E3"/>
              </a:solidFill>
              <a:effectLst/>
              <a:latin typeface="Consolas" panose="020B0609020204030204" pitchFamily="49" charset="0"/>
            </a:endParaRPr>
          </a:p>
          <a:p>
            <a:pPr>
              <a:lnSpc>
                <a:spcPts val="1425"/>
              </a:lnSpc>
              <a:buNone/>
            </a:pPr>
            <a:r>
              <a:rPr lang="ru-RU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b="0" dirty="0">
                <a:solidFill>
                  <a:srgbClr val="0CA1A6"/>
                </a:solidFill>
                <a:effectLst/>
                <a:latin typeface="Consolas" panose="020B0609020204030204" pitchFamily="49" charset="0"/>
              </a:rPr>
              <a:t>float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 temperature = </a:t>
            </a:r>
            <a:r>
              <a:rPr lang="en-US" b="0" dirty="0" err="1">
                <a:solidFill>
                  <a:srgbClr val="F39C12"/>
                </a:solidFill>
                <a:effectLst/>
                <a:latin typeface="Consolas" panose="020B0609020204030204" pitchFamily="49" charset="0"/>
              </a:rPr>
              <a:t>dht</a:t>
            </a:r>
            <a:r>
              <a:rPr lang="en-US" b="0" dirty="0" err="1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b="0" dirty="0" err="1">
                <a:solidFill>
                  <a:srgbClr val="F39C12"/>
                </a:solidFill>
                <a:effectLst/>
                <a:latin typeface="Consolas" panose="020B0609020204030204" pitchFamily="49" charset="0"/>
              </a:rPr>
              <a:t>readTemperature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();</a:t>
            </a:r>
            <a:r>
              <a:rPr lang="en-US" b="0" dirty="0">
                <a:solidFill>
                  <a:srgbClr val="7F8C8D"/>
                </a:solidFill>
                <a:effectLst/>
                <a:latin typeface="Consolas" panose="020B0609020204030204" pitchFamily="49" charset="0"/>
              </a:rPr>
              <a:t>  //</a:t>
            </a:r>
            <a:r>
              <a:rPr lang="ru-RU" b="0" dirty="0">
                <a:solidFill>
                  <a:srgbClr val="7F8C8D"/>
                </a:solidFill>
                <a:effectLst/>
                <a:latin typeface="Consolas" panose="020B0609020204030204" pitchFamily="49" charset="0"/>
              </a:rPr>
              <a:t>Температура</a:t>
            </a:r>
            <a:endParaRPr lang="ru-RU" b="0" dirty="0">
              <a:solidFill>
                <a:srgbClr val="DAE3E3"/>
              </a:solidFill>
              <a:effectLst/>
              <a:latin typeface="Consolas" panose="020B0609020204030204" pitchFamily="49" charset="0"/>
            </a:endParaRPr>
          </a:p>
          <a:p>
            <a:pPr>
              <a:lnSpc>
                <a:spcPts val="1425"/>
              </a:lnSpc>
              <a:buNone/>
            </a:pPr>
            <a:b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</a:br>
            <a:endParaRPr lang="en-US" b="0" dirty="0">
              <a:solidFill>
                <a:srgbClr val="DAE3E3"/>
              </a:solidFill>
              <a:effectLst/>
              <a:latin typeface="Consolas" panose="020B0609020204030204" pitchFamily="49" charset="0"/>
            </a:endParaRPr>
          </a:p>
          <a:p>
            <a:pPr>
              <a:lnSpc>
                <a:spcPts val="1425"/>
              </a:lnSpc>
              <a:buNone/>
            </a:pPr>
            <a:r>
              <a:rPr lang="en-US" b="0" dirty="0">
                <a:solidFill>
                  <a:srgbClr val="7F8C8D"/>
                </a:solidFill>
                <a:effectLst/>
                <a:latin typeface="Consolas" panose="020B0609020204030204" pitchFamily="49" charset="0"/>
              </a:rPr>
              <a:t>  //</a:t>
            </a:r>
            <a:r>
              <a:rPr lang="ru-RU" b="0" dirty="0">
                <a:solidFill>
                  <a:srgbClr val="7F8C8D"/>
                </a:solidFill>
                <a:effectLst/>
                <a:latin typeface="Consolas" panose="020B0609020204030204" pitchFamily="49" charset="0"/>
              </a:rPr>
              <a:t>Блок считывания содержания пыли в воздухе</a:t>
            </a:r>
            <a:endParaRPr lang="ru-RU" b="0" dirty="0">
              <a:solidFill>
                <a:srgbClr val="DAE3E3"/>
              </a:solidFill>
              <a:effectLst/>
              <a:latin typeface="Consolas" panose="020B0609020204030204" pitchFamily="49" charset="0"/>
            </a:endParaRPr>
          </a:p>
          <a:p>
            <a:pPr>
              <a:lnSpc>
                <a:spcPts val="1425"/>
              </a:lnSpc>
              <a:buNone/>
            </a:pPr>
            <a:r>
              <a:rPr lang="ru-RU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b="0" dirty="0" err="1">
                <a:solidFill>
                  <a:srgbClr val="F39C12"/>
                </a:solidFill>
                <a:effectLst/>
                <a:latin typeface="Consolas" panose="020B0609020204030204" pitchFamily="49" charset="0"/>
              </a:rPr>
              <a:t>digitalWrite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(PIN_LED, LOW);</a:t>
            </a:r>
            <a:r>
              <a:rPr lang="en-US" b="0" dirty="0">
                <a:solidFill>
                  <a:srgbClr val="7F8C8D"/>
                </a:solidFill>
                <a:effectLst/>
                <a:latin typeface="Consolas" panose="020B0609020204030204" pitchFamily="49" charset="0"/>
              </a:rPr>
              <a:t>  //</a:t>
            </a:r>
            <a:r>
              <a:rPr lang="ru-RU" b="0" dirty="0">
                <a:solidFill>
                  <a:srgbClr val="7F8C8D"/>
                </a:solidFill>
                <a:effectLst/>
                <a:latin typeface="Consolas" panose="020B0609020204030204" pitchFamily="49" charset="0"/>
              </a:rPr>
              <a:t>Выключает свет</a:t>
            </a:r>
            <a:endParaRPr lang="ru-RU" b="0" dirty="0">
              <a:solidFill>
                <a:srgbClr val="DAE3E3"/>
              </a:solidFill>
              <a:effectLst/>
              <a:latin typeface="Consolas" panose="020B0609020204030204" pitchFamily="49" charset="0"/>
            </a:endParaRPr>
          </a:p>
          <a:p>
            <a:pPr>
              <a:lnSpc>
                <a:spcPts val="1425"/>
              </a:lnSpc>
              <a:buNone/>
            </a:pPr>
            <a:r>
              <a:rPr lang="ru-RU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b="0" dirty="0" err="1">
                <a:solidFill>
                  <a:srgbClr val="F39C12"/>
                </a:solidFill>
                <a:effectLst/>
                <a:latin typeface="Consolas" panose="020B0609020204030204" pitchFamily="49" charset="0"/>
              </a:rPr>
              <a:t>delayMicroseconds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b="0" dirty="0">
                <a:solidFill>
                  <a:srgbClr val="7FCBCD"/>
                </a:solidFill>
                <a:effectLst/>
                <a:latin typeface="Consolas" panose="020B0609020204030204" pitchFamily="49" charset="0"/>
              </a:rPr>
              <a:t>280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);</a:t>
            </a:r>
          </a:p>
          <a:p>
            <a:pPr>
              <a:lnSpc>
                <a:spcPts val="1425"/>
              </a:lnSpc>
              <a:buNone/>
            </a:pPr>
            <a:b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</a:br>
            <a:endParaRPr lang="en-US" b="0" dirty="0">
              <a:solidFill>
                <a:srgbClr val="DAE3E3"/>
              </a:solidFill>
              <a:effectLst/>
              <a:latin typeface="Consolas" panose="020B0609020204030204" pitchFamily="49" charset="0"/>
            </a:endParaRPr>
          </a:p>
          <a:p>
            <a:pPr>
              <a:lnSpc>
                <a:spcPts val="1425"/>
              </a:lnSpc>
              <a:buNone/>
            </a:pP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  Vo = </a:t>
            </a:r>
            <a:r>
              <a:rPr lang="en-US" b="0" dirty="0" err="1">
                <a:solidFill>
                  <a:srgbClr val="F39C12"/>
                </a:solidFill>
                <a:effectLst/>
                <a:latin typeface="Consolas" panose="020B0609020204030204" pitchFamily="49" charset="0"/>
              </a:rPr>
              <a:t>analogRead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(PIN_ANALOG);</a:t>
            </a:r>
            <a:r>
              <a:rPr lang="en-US" b="0" dirty="0">
                <a:solidFill>
                  <a:srgbClr val="7F8C8D"/>
                </a:solidFill>
                <a:effectLst/>
                <a:latin typeface="Consolas" panose="020B0609020204030204" pitchFamily="49" charset="0"/>
              </a:rPr>
              <a:t> //</a:t>
            </a:r>
            <a:r>
              <a:rPr lang="ru-RU" b="0" dirty="0">
                <a:solidFill>
                  <a:srgbClr val="7F8C8D"/>
                </a:solidFill>
                <a:effectLst/>
                <a:latin typeface="Consolas" panose="020B0609020204030204" pitchFamily="49" charset="0"/>
              </a:rPr>
              <a:t>Снимаем показания</a:t>
            </a:r>
            <a:endParaRPr lang="ru-RU" b="0" dirty="0">
              <a:solidFill>
                <a:srgbClr val="DAE3E3"/>
              </a:solidFill>
              <a:effectLst/>
              <a:latin typeface="Consolas" panose="020B0609020204030204" pitchFamily="49" charset="0"/>
            </a:endParaRPr>
          </a:p>
          <a:p>
            <a:pPr>
              <a:lnSpc>
                <a:spcPts val="1425"/>
              </a:lnSpc>
              <a:buNone/>
            </a:pPr>
            <a:r>
              <a:rPr lang="ru-RU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b="0" dirty="0" err="1">
                <a:solidFill>
                  <a:srgbClr val="F39C12"/>
                </a:solidFill>
                <a:effectLst/>
                <a:latin typeface="Consolas" panose="020B0609020204030204" pitchFamily="49" charset="0"/>
              </a:rPr>
              <a:t>delayMicroseconds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b="0" dirty="0">
                <a:solidFill>
                  <a:srgbClr val="7FCBCD"/>
                </a:solidFill>
                <a:effectLst/>
                <a:latin typeface="Consolas" panose="020B0609020204030204" pitchFamily="49" charset="0"/>
              </a:rPr>
              <a:t>40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);        </a:t>
            </a:r>
          </a:p>
          <a:p>
            <a:pPr>
              <a:lnSpc>
                <a:spcPts val="1425"/>
              </a:lnSpc>
              <a:buNone/>
            </a:pP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b="0" dirty="0" err="1">
                <a:solidFill>
                  <a:srgbClr val="F39C12"/>
                </a:solidFill>
                <a:effectLst/>
                <a:latin typeface="Consolas" panose="020B0609020204030204" pitchFamily="49" charset="0"/>
              </a:rPr>
              <a:t>digitalWrite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(PIN_LED, HIGH);</a:t>
            </a:r>
            <a:r>
              <a:rPr lang="en-US" b="0" dirty="0">
                <a:solidFill>
                  <a:srgbClr val="7F8C8D"/>
                </a:solidFill>
                <a:effectLst/>
                <a:latin typeface="Consolas" panose="020B0609020204030204" pitchFamily="49" charset="0"/>
              </a:rPr>
              <a:t>  //</a:t>
            </a:r>
            <a:r>
              <a:rPr lang="ru-RU" b="0" dirty="0">
                <a:solidFill>
                  <a:srgbClr val="7F8C8D"/>
                </a:solidFill>
                <a:effectLst/>
                <a:latin typeface="Consolas" panose="020B0609020204030204" pitchFamily="49" charset="0"/>
              </a:rPr>
              <a:t>Включаем свет </a:t>
            </a:r>
            <a:endParaRPr lang="ru-RU" b="0" dirty="0">
              <a:solidFill>
                <a:srgbClr val="DAE3E3"/>
              </a:solidFill>
              <a:effectLst/>
              <a:latin typeface="Consolas" panose="020B0609020204030204" pitchFamily="49" charset="0"/>
            </a:endParaRPr>
          </a:p>
          <a:p>
            <a:pPr>
              <a:lnSpc>
                <a:spcPts val="1425"/>
              </a:lnSpc>
              <a:buNone/>
            </a:pPr>
            <a:r>
              <a:rPr lang="ru-RU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b="0" dirty="0" err="1">
                <a:solidFill>
                  <a:srgbClr val="F39C12"/>
                </a:solidFill>
                <a:effectLst/>
                <a:latin typeface="Consolas" panose="020B0609020204030204" pitchFamily="49" charset="0"/>
              </a:rPr>
              <a:t>delayMicroseconds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b="0" dirty="0">
                <a:solidFill>
                  <a:srgbClr val="7FCBCD"/>
                </a:solidFill>
                <a:effectLst/>
                <a:latin typeface="Consolas" panose="020B0609020204030204" pitchFamily="49" charset="0"/>
              </a:rPr>
              <a:t>9680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);</a:t>
            </a:r>
          </a:p>
          <a:p>
            <a:pPr>
              <a:lnSpc>
                <a:spcPts val="1425"/>
              </a:lnSpc>
              <a:buNone/>
            </a:pPr>
            <a:b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</a:br>
            <a:endParaRPr lang="en-US" b="0" dirty="0">
              <a:solidFill>
                <a:srgbClr val="DAE3E3"/>
              </a:solidFill>
              <a:effectLst/>
              <a:latin typeface="Consolas" panose="020B0609020204030204" pitchFamily="49" charset="0"/>
            </a:endParaRPr>
          </a:p>
          <a:p>
            <a:pPr>
              <a:lnSpc>
                <a:spcPts val="1425"/>
              </a:lnSpc>
              <a:buNone/>
            </a:pP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b="0" dirty="0">
                <a:solidFill>
                  <a:srgbClr val="0CA1A6"/>
                </a:solidFill>
                <a:effectLst/>
                <a:latin typeface="Consolas" panose="020B0609020204030204" pitchFamily="49" charset="0"/>
              </a:rPr>
              <a:t>float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 voltage = Vo * (</a:t>
            </a:r>
            <a:r>
              <a:rPr lang="en-US" b="0" dirty="0">
                <a:solidFill>
                  <a:srgbClr val="7FCBCD"/>
                </a:solidFill>
                <a:effectLst/>
                <a:latin typeface="Consolas" panose="020B0609020204030204" pitchFamily="49" charset="0"/>
              </a:rPr>
              <a:t>3.3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 / </a:t>
            </a:r>
            <a:r>
              <a:rPr lang="en-US" b="0" dirty="0">
                <a:solidFill>
                  <a:srgbClr val="7FCBCD"/>
                </a:solidFill>
                <a:effectLst/>
                <a:latin typeface="Consolas" panose="020B0609020204030204" pitchFamily="49" charset="0"/>
              </a:rPr>
              <a:t>4095.0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);</a:t>
            </a:r>
          </a:p>
          <a:p>
            <a:pPr>
              <a:lnSpc>
                <a:spcPts val="1425"/>
              </a:lnSpc>
              <a:buNone/>
            </a:pP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b="0" dirty="0" err="1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dustDensity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 = (voltage - </a:t>
            </a:r>
            <a:r>
              <a:rPr lang="en-US" b="0" dirty="0">
                <a:solidFill>
                  <a:srgbClr val="7FCBCD"/>
                </a:solidFill>
                <a:effectLst/>
                <a:latin typeface="Consolas" panose="020B0609020204030204" pitchFamily="49" charset="0"/>
              </a:rPr>
              <a:t>0.6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) / </a:t>
            </a:r>
            <a:r>
              <a:rPr lang="en-US" b="0" dirty="0">
                <a:solidFill>
                  <a:srgbClr val="7FCBCD"/>
                </a:solidFill>
                <a:effectLst/>
                <a:latin typeface="Consolas" panose="020B0609020204030204" pitchFamily="49" charset="0"/>
              </a:rPr>
              <a:t>0.5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ru-RU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</a:b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5C80C75-4A62-7766-78AE-1AF506D8A3D4}"/>
              </a:ext>
            </a:extLst>
          </p:cNvPr>
          <p:cNvSpPr txBox="1"/>
          <p:nvPr/>
        </p:nvSpPr>
        <p:spPr>
          <a:xfrm>
            <a:off x="7315200" y="1620081"/>
            <a:ext cx="7315200" cy="54941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425"/>
              </a:lnSpc>
              <a:buNone/>
            </a:pPr>
            <a:r>
              <a:rPr lang="en-US" b="0" dirty="0">
                <a:solidFill>
                  <a:srgbClr val="0CA1A6"/>
                </a:solidFill>
                <a:effectLst/>
                <a:latin typeface="Consolas" panose="020B0609020204030204" pitchFamily="49" charset="0"/>
              </a:rPr>
              <a:t>//</a:t>
            </a:r>
            <a:r>
              <a:rPr lang="ru-RU" b="0" dirty="0">
                <a:solidFill>
                  <a:srgbClr val="0CA1A6"/>
                </a:solidFill>
                <a:effectLst/>
                <a:latin typeface="Consolas" panose="020B0609020204030204" pitchFamily="49" charset="0"/>
              </a:rPr>
              <a:t>Снятие показаний </a:t>
            </a:r>
            <a:r>
              <a:rPr lang="en-US" b="0" dirty="0">
                <a:solidFill>
                  <a:srgbClr val="0CA1A6"/>
                </a:solidFill>
                <a:effectLst/>
                <a:latin typeface="Consolas" panose="020B0609020204030204" pitchFamily="49" charset="0"/>
              </a:rPr>
              <a:t>MQ131</a:t>
            </a:r>
            <a:r>
              <a:rPr lang="ru-RU" dirty="0">
                <a:solidFill>
                  <a:srgbClr val="0CA1A6"/>
                </a:solidFill>
                <a:latin typeface="Consolas" panose="020B0609020204030204" pitchFamily="49" charset="0"/>
              </a:rPr>
              <a:t>, </a:t>
            </a:r>
            <a:r>
              <a:rPr lang="en-US" dirty="0">
                <a:solidFill>
                  <a:srgbClr val="0CA1A6"/>
                </a:solidFill>
                <a:latin typeface="Consolas" panose="020B0609020204030204" pitchFamily="49" charset="0"/>
              </a:rPr>
              <a:t>MQ135</a:t>
            </a:r>
            <a:endParaRPr lang="en-US" b="0" dirty="0">
              <a:solidFill>
                <a:srgbClr val="0CA1A6"/>
              </a:solidFill>
              <a:effectLst/>
              <a:latin typeface="Consolas" panose="020B0609020204030204" pitchFamily="49" charset="0"/>
            </a:endParaRPr>
          </a:p>
          <a:p>
            <a:pPr>
              <a:lnSpc>
                <a:spcPts val="1425"/>
              </a:lnSpc>
              <a:buNone/>
            </a:pPr>
            <a:r>
              <a:rPr lang="en-US" b="0" dirty="0">
                <a:solidFill>
                  <a:srgbClr val="0CA1A6"/>
                </a:solidFill>
                <a:effectLst/>
                <a:latin typeface="Consolas" panose="020B0609020204030204" pitchFamily="49" charset="0"/>
              </a:rPr>
              <a:t>int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 MQ131_V = </a:t>
            </a:r>
            <a:r>
              <a:rPr lang="en-US" b="0" dirty="0" err="1">
                <a:solidFill>
                  <a:srgbClr val="F39C12"/>
                </a:solidFill>
                <a:effectLst/>
                <a:latin typeface="Consolas" panose="020B0609020204030204" pitchFamily="49" charset="0"/>
              </a:rPr>
              <a:t>analogRead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(MQ131);</a:t>
            </a:r>
          </a:p>
          <a:p>
            <a:pPr>
              <a:lnSpc>
                <a:spcPts val="1425"/>
              </a:lnSpc>
              <a:buNone/>
            </a:pP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b="0" dirty="0">
                <a:solidFill>
                  <a:srgbClr val="0CA1A6"/>
                </a:solidFill>
                <a:effectLst/>
                <a:latin typeface="Consolas" panose="020B0609020204030204" pitchFamily="49" charset="0"/>
              </a:rPr>
              <a:t>int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 MQ135_V = </a:t>
            </a:r>
            <a:r>
              <a:rPr lang="en-US" b="0" dirty="0" err="1">
                <a:solidFill>
                  <a:srgbClr val="F39C12"/>
                </a:solidFill>
                <a:effectLst/>
                <a:latin typeface="Consolas" panose="020B0609020204030204" pitchFamily="49" charset="0"/>
              </a:rPr>
              <a:t>analogRead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(MQ135);</a:t>
            </a:r>
          </a:p>
          <a:p>
            <a:pPr>
              <a:lnSpc>
                <a:spcPts val="1425"/>
              </a:lnSpc>
              <a:buNone/>
            </a:pPr>
            <a:r>
              <a:rPr lang="en-US" b="0" dirty="0">
                <a:solidFill>
                  <a:srgbClr val="7F8C8D"/>
                </a:solidFill>
                <a:effectLst/>
                <a:latin typeface="Consolas" panose="020B0609020204030204" pitchFamily="49" charset="0"/>
              </a:rPr>
              <a:t>// </a:t>
            </a:r>
            <a:r>
              <a:rPr lang="ru-RU" b="0" dirty="0">
                <a:solidFill>
                  <a:srgbClr val="7F8C8D"/>
                </a:solidFill>
                <a:effectLst/>
                <a:latin typeface="Consolas" panose="020B0609020204030204" pitchFamily="49" charset="0"/>
              </a:rPr>
              <a:t>Часть не нужная для потребителя:</a:t>
            </a:r>
            <a:endParaRPr lang="ru-RU" b="0" dirty="0">
              <a:solidFill>
                <a:srgbClr val="DAE3E3"/>
              </a:solidFill>
              <a:effectLst/>
              <a:latin typeface="Consolas" panose="020B0609020204030204" pitchFamily="49" charset="0"/>
            </a:endParaRPr>
          </a:p>
          <a:p>
            <a:pPr>
              <a:lnSpc>
                <a:spcPts val="1425"/>
              </a:lnSpc>
              <a:buNone/>
            </a:pPr>
            <a:r>
              <a:rPr lang="ru-RU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b="0" dirty="0" err="1">
                <a:solidFill>
                  <a:srgbClr val="F39C12"/>
                </a:solidFill>
                <a:effectLst/>
                <a:latin typeface="Consolas" panose="020B0609020204030204" pitchFamily="49" charset="0"/>
              </a:rPr>
              <a:t>Serial</a:t>
            </a:r>
            <a:r>
              <a:rPr lang="en-US" b="0" dirty="0" err="1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b="0" dirty="0" err="1">
                <a:solidFill>
                  <a:srgbClr val="F39C12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b="0" dirty="0">
                <a:solidFill>
                  <a:srgbClr val="7FCBCD"/>
                </a:solidFill>
                <a:effectLst/>
                <a:latin typeface="Consolas" panose="020B0609020204030204" pitchFamily="49" charset="0"/>
              </a:rPr>
              <a:t>"MQ131: "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);</a:t>
            </a:r>
          </a:p>
          <a:p>
            <a:pPr>
              <a:lnSpc>
                <a:spcPts val="1425"/>
              </a:lnSpc>
              <a:buNone/>
            </a:pP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b="0" dirty="0" err="1">
                <a:solidFill>
                  <a:srgbClr val="F39C12"/>
                </a:solidFill>
                <a:effectLst/>
                <a:latin typeface="Consolas" panose="020B0609020204030204" pitchFamily="49" charset="0"/>
              </a:rPr>
              <a:t>Serial</a:t>
            </a:r>
            <a:r>
              <a:rPr lang="en-US" b="0" dirty="0" err="1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b="0" dirty="0" err="1">
                <a:solidFill>
                  <a:srgbClr val="F39C12"/>
                </a:solidFill>
                <a:effectLst/>
                <a:latin typeface="Consolas" panose="020B0609020204030204" pitchFamily="49" charset="0"/>
              </a:rPr>
              <a:t>println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(MQ131_V);</a:t>
            </a:r>
          </a:p>
          <a:p>
            <a:pPr>
              <a:lnSpc>
                <a:spcPts val="1425"/>
              </a:lnSpc>
              <a:buNone/>
            </a:pP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b="0" dirty="0" err="1">
                <a:solidFill>
                  <a:srgbClr val="F39C12"/>
                </a:solidFill>
                <a:effectLst/>
                <a:latin typeface="Consolas" panose="020B0609020204030204" pitchFamily="49" charset="0"/>
              </a:rPr>
              <a:t>Serial</a:t>
            </a:r>
            <a:r>
              <a:rPr lang="en-US" b="0" dirty="0" err="1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b="0" dirty="0" err="1">
                <a:solidFill>
                  <a:srgbClr val="F39C12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b="0" dirty="0">
                <a:solidFill>
                  <a:srgbClr val="7FCBCD"/>
                </a:solidFill>
                <a:effectLst/>
                <a:latin typeface="Consolas" panose="020B0609020204030204" pitchFamily="49" charset="0"/>
              </a:rPr>
              <a:t>"MQ135: "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);</a:t>
            </a:r>
          </a:p>
          <a:p>
            <a:pPr>
              <a:lnSpc>
                <a:spcPts val="1425"/>
              </a:lnSpc>
              <a:buNone/>
            </a:pP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b="0" dirty="0" err="1">
                <a:solidFill>
                  <a:srgbClr val="F39C12"/>
                </a:solidFill>
                <a:effectLst/>
                <a:latin typeface="Consolas" panose="020B0609020204030204" pitchFamily="49" charset="0"/>
              </a:rPr>
              <a:t>Serial</a:t>
            </a:r>
            <a:r>
              <a:rPr lang="en-US" b="0" dirty="0" err="1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b="0" dirty="0" err="1">
                <a:solidFill>
                  <a:srgbClr val="F39C12"/>
                </a:solidFill>
                <a:effectLst/>
                <a:latin typeface="Consolas" panose="020B0609020204030204" pitchFamily="49" charset="0"/>
              </a:rPr>
              <a:t>println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(MQ135_V);</a:t>
            </a:r>
          </a:p>
          <a:p>
            <a:pPr>
              <a:lnSpc>
                <a:spcPts val="1425"/>
              </a:lnSpc>
              <a:buNone/>
            </a:pP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b="0" dirty="0" err="1">
                <a:solidFill>
                  <a:srgbClr val="F39C12"/>
                </a:solidFill>
                <a:effectLst/>
                <a:latin typeface="Consolas" panose="020B0609020204030204" pitchFamily="49" charset="0"/>
              </a:rPr>
              <a:t>Serial</a:t>
            </a:r>
            <a:r>
              <a:rPr lang="en-US" b="0" dirty="0" err="1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b="0" dirty="0" err="1">
                <a:solidFill>
                  <a:srgbClr val="F39C12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b="0" dirty="0">
                <a:solidFill>
                  <a:srgbClr val="7FCBCD"/>
                </a:solidFill>
                <a:effectLst/>
                <a:latin typeface="Consolas" panose="020B0609020204030204" pitchFamily="49" charset="0"/>
              </a:rPr>
              <a:t>"Dust: "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);</a:t>
            </a:r>
          </a:p>
          <a:p>
            <a:pPr>
              <a:lnSpc>
                <a:spcPts val="1425"/>
              </a:lnSpc>
              <a:buNone/>
            </a:pP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b="0" dirty="0" err="1">
                <a:solidFill>
                  <a:srgbClr val="F39C12"/>
                </a:solidFill>
                <a:effectLst/>
                <a:latin typeface="Consolas" panose="020B0609020204030204" pitchFamily="49" charset="0"/>
              </a:rPr>
              <a:t>Serial</a:t>
            </a:r>
            <a:r>
              <a:rPr lang="en-US" b="0" dirty="0" err="1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b="0" dirty="0" err="1">
                <a:solidFill>
                  <a:srgbClr val="F39C12"/>
                </a:solidFill>
                <a:effectLst/>
                <a:latin typeface="Consolas" panose="020B0609020204030204" pitchFamily="49" charset="0"/>
              </a:rPr>
              <a:t>println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b="0" dirty="0" err="1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dustDensity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);</a:t>
            </a:r>
          </a:p>
          <a:p>
            <a:pPr>
              <a:lnSpc>
                <a:spcPts val="1425"/>
              </a:lnSpc>
              <a:buNone/>
            </a:pP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b="0" dirty="0" err="1">
                <a:solidFill>
                  <a:srgbClr val="F39C12"/>
                </a:solidFill>
                <a:effectLst/>
                <a:latin typeface="Consolas" panose="020B0609020204030204" pitchFamily="49" charset="0"/>
              </a:rPr>
              <a:t>Serial</a:t>
            </a:r>
            <a:r>
              <a:rPr lang="en-US" b="0" dirty="0" err="1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b="0" dirty="0" err="1">
                <a:solidFill>
                  <a:srgbClr val="F39C12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b="0" dirty="0">
                <a:solidFill>
                  <a:srgbClr val="7FCBCD"/>
                </a:solidFill>
                <a:effectLst/>
                <a:latin typeface="Consolas" panose="020B0609020204030204" pitchFamily="49" charset="0"/>
              </a:rPr>
              <a:t>"Tem: "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);</a:t>
            </a:r>
          </a:p>
          <a:p>
            <a:pPr>
              <a:lnSpc>
                <a:spcPts val="1425"/>
              </a:lnSpc>
              <a:buNone/>
            </a:pP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b="0" dirty="0" err="1">
                <a:solidFill>
                  <a:srgbClr val="F39C12"/>
                </a:solidFill>
                <a:effectLst/>
                <a:latin typeface="Consolas" panose="020B0609020204030204" pitchFamily="49" charset="0"/>
              </a:rPr>
              <a:t>Serial</a:t>
            </a:r>
            <a:r>
              <a:rPr lang="en-US" b="0" dirty="0" err="1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b="0" dirty="0" err="1">
                <a:solidFill>
                  <a:srgbClr val="F39C12"/>
                </a:solidFill>
                <a:effectLst/>
                <a:latin typeface="Consolas" panose="020B0609020204030204" pitchFamily="49" charset="0"/>
              </a:rPr>
              <a:t>println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(temperature);</a:t>
            </a:r>
          </a:p>
          <a:p>
            <a:pPr>
              <a:lnSpc>
                <a:spcPts val="1425"/>
              </a:lnSpc>
              <a:buNone/>
            </a:pP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b="0" dirty="0" err="1">
                <a:solidFill>
                  <a:srgbClr val="F39C12"/>
                </a:solidFill>
                <a:effectLst/>
                <a:latin typeface="Consolas" panose="020B0609020204030204" pitchFamily="49" charset="0"/>
              </a:rPr>
              <a:t>Serial</a:t>
            </a:r>
            <a:r>
              <a:rPr lang="en-US" b="0" dirty="0" err="1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b="0" dirty="0" err="1">
                <a:solidFill>
                  <a:srgbClr val="F39C12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b="0" dirty="0">
                <a:solidFill>
                  <a:srgbClr val="7FCBCD"/>
                </a:solidFill>
                <a:effectLst/>
                <a:latin typeface="Consolas" panose="020B0609020204030204" pitchFamily="49" charset="0"/>
              </a:rPr>
              <a:t>"Hum: "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);</a:t>
            </a:r>
          </a:p>
          <a:p>
            <a:pPr>
              <a:lnSpc>
                <a:spcPts val="1425"/>
              </a:lnSpc>
              <a:buNone/>
            </a:pP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b="0" dirty="0" err="1">
                <a:solidFill>
                  <a:srgbClr val="F39C12"/>
                </a:solidFill>
                <a:effectLst/>
                <a:latin typeface="Consolas" panose="020B0609020204030204" pitchFamily="49" charset="0"/>
              </a:rPr>
              <a:t>Serial</a:t>
            </a:r>
            <a:r>
              <a:rPr lang="en-US" b="0" dirty="0" err="1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b="0" dirty="0" err="1">
                <a:solidFill>
                  <a:srgbClr val="F39C12"/>
                </a:solidFill>
                <a:effectLst/>
                <a:latin typeface="Consolas" panose="020B0609020204030204" pitchFamily="49" charset="0"/>
              </a:rPr>
              <a:t>println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(humidity);</a:t>
            </a:r>
          </a:p>
          <a:p>
            <a:pPr>
              <a:lnSpc>
                <a:spcPts val="1425"/>
              </a:lnSpc>
              <a:buNone/>
            </a:pPr>
            <a:b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</a:br>
            <a:endParaRPr lang="en-US" b="0" dirty="0">
              <a:solidFill>
                <a:srgbClr val="DAE3E3"/>
              </a:solidFill>
              <a:effectLst/>
              <a:latin typeface="Consolas" panose="020B0609020204030204" pitchFamily="49" charset="0"/>
            </a:endParaRPr>
          </a:p>
          <a:p>
            <a:pPr>
              <a:lnSpc>
                <a:spcPts val="1425"/>
              </a:lnSpc>
              <a:buNone/>
            </a:pPr>
            <a:r>
              <a:rPr lang="en-US" b="0" dirty="0">
                <a:solidFill>
                  <a:srgbClr val="7F8C8D"/>
                </a:solidFill>
                <a:effectLst/>
                <a:latin typeface="Consolas" panose="020B0609020204030204" pitchFamily="49" charset="0"/>
              </a:rPr>
              <a:t>  //</a:t>
            </a:r>
            <a:r>
              <a:rPr lang="ru-RU" b="0" dirty="0">
                <a:solidFill>
                  <a:srgbClr val="7F8C8D"/>
                </a:solidFill>
                <a:effectLst/>
                <a:latin typeface="Consolas" panose="020B0609020204030204" pitchFamily="49" charset="0"/>
              </a:rPr>
              <a:t>Формирование данных</a:t>
            </a:r>
            <a:endParaRPr lang="ru-RU" b="0" dirty="0">
              <a:solidFill>
                <a:srgbClr val="DAE3E3"/>
              </a:solidFill>
              <a:effectLst/>
              <a:latin typeface="Consolas" panose="020B0609020204030204" pitchFamily="49" charset="0"/>
            </a:endParaRPr>
          </a:p>
          <a:p>
            <a:pPr>
              <a:lnSpc>
                <a:spcPts val="1425"/>
              </a:lnSpc>
              <a:buNone/>
            </a:pPr>
            <a:r>
              <a:rPr lang="ru-RU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String data[] = {</a:t>
            </a:r>
            <a:r>
              <a:rPr lang="en-US" b="0" dirty="0">
                <a:solidFill>
                  <a:srgbClr val="F39C12"/>
                </a:solidFill>
                <a:effectLst/>
                <a:latin typeface="Consolas" panose="020B0609020204030204" pitchFamily="49" charset="0"/>
              </a:rPr>
              <a:t>String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(MQ131_V), </a:t>
            </a:r>
            <a:r>
              <a:rPr lang="en-US" b="0" dirty="0">
                <a:solidFill>
                  <a:srgbClr val="F39C12"/>
                </a:solidFill>
                <a:effectLst/>
                <a:latin typeface="Consolas" panose="020B0609020204030204" pitchFamily="49" charset="0"/>
              </a:rPr>
              <a:t>String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(MQ135_V), </a:t>
            </a:r>
            <a:r>
              <a:rPr lang="en-US" b="0" dirty="0">
                <a:solidFill>
                  <a:srgbClr val="F39C12"/>
                </a:solidFill>
                <a:effectLst/>
                <a:latin typeface="Consolas" panose="020B0609020204030204" pitchFamily="49" charset="0"/>
              </a:rPr>
              <a:t>String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b="0" dirty="0" err="1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dustDensity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), </a:t>
            </a:r>
            <a:r>
              <a:rPr lang="en-US" b="0" dirty="0">
                <a:solidFill>
                  <a:srgbClr val="F39C12"/>
                </a:solidFill>
                <a:effectLst/>
                <a:latin typeface="Consolas" panose="020B0609020204030204" pitchFamily="49" charset="0"/>
              </a:rPr>
              <a:t>String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(temperature), </a:t>
            </a:r>
            <a:r>
              <a:rPr lang="en-US" b="0" dirty="0">
                <a:solidFill>
                  <a:srgbClr val="F39C12"/>
                </a:solidFill>
                <a:effectLst/>
                <a:latin typeface="Consolas" panose="020B0609020204030204" pitchFamily="49" charset="0"/>
              </a:rPr>
              <a:t>String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(humidity)};</a:t>
            </a:r>
          </a:p>
          <a:p>
            <a:pPr>
              <a:lnSpc>
                <a:spcPts val="1425"/>
              </a:lnSpc>
              <a:buNone/>
            </a:pP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  String msg = </a:t>
            </a:r>
            <a:r>
              <a:rPr lang="en-US" b="0" dirty="0">
                <a:solidFill>
                  <a:srgbClr val="7FCBCD"/>
                </a:solidFill>
                <a:effectLst/>
                <a:latin typeface="Consolas" panose="020B0609020204030204" pitchFamily="49" charset="0"/>
              </a:rPr>
              <a:t>""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lnSpc>
                <a:spcPts val="1425"/>
              </a:lnSpc>
              <a:buNone/>
            </a:pP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b="0" dirty="0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for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 (</a:t>
            </a:r>
            <a:r>
              <a:rPr lang="en-US" b="0" dirty="0">
                <a:solidFill>
                  <a:srgbClr val="0CA1A6"/>
                </a:solidFill>
                <a:effectLst/>
                <a:latin typeface="Consolas" panose="020B0609020204030204" pitchFamily="49" charset="0"/>
              </a:rPr>
              <a:t>int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b="0" dirty="0" err="1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i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 = </a:t>
            </a:r>
            <a:r>
              <a:rPr lang="en-US" b="0" dirty="0">
                <a:solidFill>
                  <a:srgbClr val="7FCBCD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; </a:t>
            </a:r>
            <a:r>
              <a:rPr lang="en-US" b="0" dirty="0" err="1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i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 &lt; </a:t>
            </a:r>
            <a:r>
              <a:rPr lang="en-US" b="0" dirty="0">
                <a:solidFill>
                  <a:srgbClr val="7FCBCD"/>
                </a:solidFill>
                <a:effectLst/>
                <a:latin typeface="Consolas" panose="020B0609020204030204" pitchFamily="49" charset="0"/>
              </a:rPr>
              <a:t>5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; </a:t>
            </a:r>
            <a:r>
              <a:rPr lang="en-US" b="0" dirty="0" err="1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i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++) {</a:t>
            </a:r>
          </a:p>
          <a:p>
            <a:pPr>
              <a:lnSpc>
                <a:spcPts val="1425"/>
              </a:lnSpc>
              <a:buNone/>
            </a:pP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    msg += </a:t>
            </a:r>
            <a:r>
              <a:rPr lang="en-US" b="0" dirty="0">
                <a:solidFill>
                  <a:srgbClr val="F39C12"/>
                </a:solidFill>
                <a:effectLst/>
                <a:latin typeface="Consolas" panose="020B0609020204030204" pitchFamily="49" charset="0"/>
              </a:rPr>
              <a:t>String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b="0" dirty="0">
                <a:solidFill>
                  <a:srgbClr val="F39C12"/>
                </a:solidFill>
                <a:effectLst/>
                <a:latin typeface="Consolas" panose="020B0609020204030204" pitchFamily="49" charset="0"/>
              </a:rPr>
              <a:t>data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b="0" dirty="0" err="1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i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]);</a:t>
            </a:r>
          </a:p>
          <a:p>
            <a:pPr>
              <a:lnSpc>
                <a:spcPts val="1425"/>
              </a:lnSpc>
              <a:buNone/>
            </a:pP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b="0" dirty="0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 (</a:t>
            </a:r>
            <a:r>
              <a:rPr lang="en-US" b="0" dirty="0" err="1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i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 &lt; </a:t>
            </a:r>
            <a:r>
              <a:rPr lang="en-US" b="0" dirty="0">
                <a:solidFill>
                  <a:srgbClr val="7FCBCD"/>
                </a:solidFill>
                <a:effectLst/>
                <a:latin typeface="Consolas" panose="020B0609020204030204" pitchFamily="49" charset="0"/>
              </a:rPr>
              <a:t>4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) msg += </a:t>
            </a:r>
            <a:r>
              <a:rPr lang="en-US" b="0" dirty="0">
                <a:solidFill>
                  <a:srgbClr val="7FCBCD"/>
                </a:solidFill>
                <a:effectLst/>
                <a:latin typeface="Consolas" panose="020B0609020204030204" pitchFamily="49" charset="0"/>
              </a:rPr>
              <a:t>","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lnSpc>
                <a:spcPts val="1425"/>
              </a:lnSpc>
              <a:buNone/>
            </a:pP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  }</a:t>
            </a:r>
          </a:p>
          <a:p>
            <a:pPr>
              <a:lnSpc>
                <a:spcPts val="1425"/>
              </a:lnSpc>
              <a:buNone/>
            </a:pP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b="0" dirty="0" err="1">
                <a:solidFill>
                  <a:srgbClr val="F39C12"/>
                </a:solidFill>
                <a:effectLst/>
                <a:latin typeface="Consolas" panose="020B0609020204030204" pitchFamily="49" charset="0"/>
              </a:rPr>
              <a:t>SerialBT</a:t>
            </a:r>
            <a:r>
              <a:rPr lang="en-US" b="0" dirty="0" err="1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b="0" dirty="0" err="1">
                <a:solidFill>
                  <a:srgbClr val="F39C12"/>
                </a:solidFill>
                <a:effectLst/>
                <a:latin typeface="Consolas" panose="020B0609020204030204" pitchFamily="49" charset="0"/>
              </a:rPr>
              <a:t>print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(msg);</a:t>
            </a:r>
          </a:p>
          <a:p>
            <a:pPr>
              <a:lnSpc>
                <a:spcPts val="1425"/>
              </a:lnSpc>
              <a:buNone/>
            </a:pPr>
            <a:b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</a:br>
            <a:endParaRPr lang="en-US" b="0" dirty="0">
              <a:solidFill>
                <a:srgbClr val="DAE3E3"/>
              </a:solidFill>
              <a:effectLst/>
              <a:latin typeface="Consolas" panose="020B0609020204030204" pitchFamily="49" charset="0"/>
            </a:endParaRPr>
          </a:p>
          <a:p>
            <a:pPr>
              <a:lnSpc>
                <a:spcPts val="1425"/>
              </a:lnSpc>
              <a:buNone/>
            </a:pP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b="0" dirty="0">
                <a:solidFill>
                  <a:srgbClr val="F39C12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b="0" dirty="0">
                <a:solidFill>
                  <a:srgbClr val="7FCBCD"/>
                </a:solidFill>
                <a:effectLst/>
                <a:latin typeface="Consolas" panose="020B0609020204030204" pitchFamily="49" charset="0"/>
              </a:rPr>
              <a:t>10000</a:t>
            </a: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);</a:t>
            </a:r>
          </a:p>
          <a:p>
            <a:pPr>
              <a:lnSpc>
                <a:spcPts val="1425"/>
              </a:lnSpc>
              <a:buNone/>
            </a:pPr>
            <a:r>
              <a:rPr lang="en-US" b="0" dirty="0">
                <a:solidFill>
                  <a:srgbClr val="DAE3E3"/>
                </a:solidFill>
                <a:effectLst/>
                <a:latin typeface="Consolas" panose="020B0609020204030204" pitchFamily="49" charset="0"/>
              </a:rPr>
              <a:t>}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2152544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74061D-8595-CD33-EA96-007FB54701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786" y="-2170993"/>
            <a:ext cx="12618720" cy="3423284"/>
          </a:xfrm>
        </p:spPr>
        <p:txBody>
          <a:bodyPr/>
          <a:lstStyle/>
          <a:p>
            <a:r>
              <a:rPr lang="en-US" dirty="0"/>
              <a:t>3D-Models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21A1C9D-3ADE-2A8C-F3C5-DB0D173332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4786" y="1252291"/>
            <a:ext cx="12618720" cy="1800224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dirty="0"/>
              <a:t>Для создания проекта было</a:t>
            </a:r>
            <a:r>
              <a:rPr lang="en-US" dirty="0"/>
              <a:t> </a:t>
            </a:r>
            <a:r>
              <a:rPr lang="ru-RU" dirty="0"/>
              <a:t>сконструировано</a:t>
            </a:r>
            <a:endParaRPr lang="en-US" dirty="0"/>
          </a:p>
          <a:p>
            <a:pPr algn="just"/>
            <a:r>
              <a:rPr lang="ru-RU" dirty="0"/>
              <a:t>и напечатано две детали.</a:t>
            </a:r>
          </a:p>
          <a:p>
            <a:pPr algn="just"/>
            <a:r>
              <a:rPr lang="ru-RU" dirty="0"/>
              <a:t>Детали были сделаны в программе </a:t>
            </a:r>
            <a:r>
              <a:rPr lang="en-US" dirty="0"/>
              <a:t>Free-CAD</a:t>
            </a:r>
            <a:r>
              <a:rPr lang="ru-RU" dirty="0"/>
              <a:t>,</a:t>
            </a:r>
            <a:endParaRPr lang="en-US" dirty="0"/>
          </a:p>
          <a:p>
            <a:pPr algn="just"/>
            <a:r>
              <a:rPr lang="ru-RU" dirty="0"/>
              <a:t>после сбора мерок с  готового устройства</a:t>
            </a:r>
            <a:r>
              <a:rPr lang="en-US" dirty="0"/>
              <a:t>:</a:t>
            </a:r>
            <a:endParaRPr lang="ru-RU" dirty="0"/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4" name="Трехмерная модель 3">
                <a:extLst>
                  <a:ext uri="{FF2B5EF4-FFF2-40B4-BE49-F238E27FC236}">
                    <a16:creationId xmlns:a16="http://schemas.microsoft.com/office/drawing/2014/main" id="{D1B8C59C-C10B-1674-7ECB-AFB1444BD4D6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155189165"/>
                  </p:ext>
                </p:extLst>
              </p:nvPr>
            </p:nvGraphicFramePr>
            <p:xfrm>
              <a:off x="1530574" y="2896423"/>
              <a:ext cx="5493243" cy="5097753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5493243" cy="5097753"/>
                    </a:xfrm>
                    <a:prstGeom prst="rect">
                      <a:avLst/>
                    </a:prstGeom>
                  </am3d:spPr>
                  <am3d:camera>
                    <am3d:pos x="0" y="0" z="68065860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4084" d="1000000"/>
                    <am3d:preTrans dx="0" dy="0" dz="-7859155"/>
                    <am3d:scale>
                      <am3d:sx n="1000000" d="1000000"/>
                      <am3d:sy n="1000000" d="1000000"/>
                      <am3d:sz n="1000000" d="1000000"/>
                    </am3d:scale>
                    <am3d:rot ax="-2868385" ay="289811" az="-318401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6502399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4" name="Трехмерная модель 3">
                <a:extLst>
                  <a:ext uri="{FF2B5EF4-FFF2-40B4-BE49-F238E27FC236}">
                    <a16:creationId xmlns:a16="http://schemas.microsoft.com/office/drawing/2014/main" id="{D1B8C59C-C10B-1674-7ECB-AFB1444BD4D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530574" y="2896423"/>
                <a:ext cx="5493243" cy="509775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5" name="Трехмерная модель 4">
                <a:extLst>
                  <a:ext uri="{FF2B5EF4-FFF2-40B4-BE49-F238E27FC236}">
                    <a16:creationId xmlns:a16="http://schemas.microsoft.com/office/drawing/2014/main" id="{0AB15B06-8668-2C61-7DDB-863B1D170834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645768934"/>
                  </p:ext>
                </p:extLst>
              </p:nvPr>
            </p:nvGraphicFramePr>
            <p:xfrm>
              <a:off x="8753100" y="872463"/>
              <a:ext cx="4998183" cy="4788735"/>
            </p:xfrm>
            <a:graphic>
              <a:graphicData uri="http://schemas.microsoft.com/office/drawing/2017/model3d">
                <am3d:model3d r:embed="rId4">
                  <am3d:spPr>
                    <a:xfrm>
                      <a:off x="0" y="0"/>
                      <a:ext cx="4998183" cy="4788735"/>
                    </a:xfrm>
                    <a:prstGeom prst="rect">
                      <a:avLst/>
                    </a:prstGeom>
                  </am3d:spPr>
                  <am3d:camera>
                    <am3d:pos x="0" y="0" z="64150804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4084" d="1000000"/>
                    <am3d:preTrans dx="0" dy="0" dz="-19584507"/>
                    <am3d:scale>
                      <am3d:sx n="1000000" d="1000000"/>
                      <am3d:sy n="1000000" d="1000000"/>
                      <am3d:sz n="1000000" d="1000000"/>
                    </am3d:scale>
                    <am3d:rot ax="-2227044" ay="903852" az="-667633"/>
                    <am3d:postTrans dx="0" dy="0" dz="0"/>
                  </am3d:trans>
                  <am3d:raster rName="Office3DRenderer" rVer="16.0.8326">
                    <am3d:blip r:embed="rId5"/>
                  </am3d:raster>
                  <am3d:objViewport viewportSz="6502398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5" name="Трехмерная модель 4">
                <a:extLst>
                  <a:ext uri="{FF2B5EF4-FFF2-40B4-BE49-F238E27FC236}">
                    <a16:creationId xmlns:a16="http://schemas.microsoft.com/office/drawing/2014/main" id="{0AB15B06-8668-2C61-7DDB-863B1D17083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753100" y="872463"/>
                <a:ext cx="4998183" cy="4788735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79522318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Тема Office 2013–2022">
  <a:themeElements>
    <a:clrScheme name="Тема Office 2013–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 2013–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 2013–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F46216B-77A9-411A-B9D3-5023FCB70208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70</TotalTime>
  <Words>2533</Words>
  <Application>Microsoft Office PowerPoint</Application>
  <PresentationFormat>Произвольный</PresentationFormat>
  <Paragraphs>262</Paragraphs>
  <Slides>15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3" baseType="lpstr">
      <vt:lpstr>Calibri</vt:lpstr>
      <vt:lpstr>Roboto Light</vt:lpstr>
      <vt:lpstr>Consolas</vt:lpstr>
      <vt:lpstr>Poppins Light</vt:lpstr>
      <vt:lpstr>Calibri Light</vt:lpstr>
      <vt:lpstr>Book Antiqua</vt:lpstr>
      <vt:lpstr>Arial</vt:lpstr>
      <vt:lpstr>Тема Office 2013–2022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 создании принципиальной  схемы были учтены все госты:</vt:lpstr>
      <vt:lpstr>Презентация PowerPoint</vt:lpstr>
      <vt:lpstr>3D-Models</vt:lpstr>
      <vt:lpstr>Презентация PowerPoint</vt:lpstr>
      <vt:lpstr>Презентация PowerPoint</vt:lpstr>
      <vt:lpstr>Презентация PowerPoint</vt:lpstr>
      <vt:lpstr>Презентация PowerPoint</vt:lpstr>
      <vt:lpstr>Готовая работа</vt:lpstr>
      <vt:lpstr>Список используемой литературы: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>Daniel Al</cp:lastModifiedBy>
  <cp:revision>7</cp:revision>
  <dcterms:created xsi:type="dcterms:W3CDTF">2025-10-17T14:07:08Z</dcterms:created>
  <dcterms:modified xsi:type="dcterms:W3CDTF">2025-10-17T15:22:23Z</dcterms:modified>
</cp:coreProperties>
</file>