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9" r:id="rId8"/>
    <p:sldId id="262" r:id="rId9"/>
    <p:sldId id="263" r:id="rId10"/>
    <p:sldId id="280" r:id="rId11"/>
    <p:sldId id="281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83" r:id="rId20"/>
    <p:sldId id="285" r:id="rId21"/>
    <p:sldId id="282" r:id="rId22"/>
    <p:sldId id="284" r:id="rId23"/>
    <p:sldId id="271" r:id="rId24"/>
    <p:sldId id="274" r:id="rId25"/>
    <p:sldId id="275" r:id="rId26"/>
    <p:sldId id="273" r:id="rId27"/>
    <p:sldId id="272" r:id="rId28"/>
    <p:sldId id="278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12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330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61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6326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9592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2082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84451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83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721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8097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998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821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401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491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22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87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41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397D8-6CFD-40BE-9BE2-34A178374240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05BD845-D1FC-41C6-8C10-FA3FFABD6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951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6" r:id="rId1"/>
    <p:sldLayoutId id="2147483957" r:id="rId2"/>
    <p:sldLayoutId id="2147483958" r:id="rId3"/>
    <p:sldLayoutId id="2147483959" r:id="rId4"/>
    <p:sldLayoutId id="2147483960" r:id="rId5"/>
    <p:sldLayoutId id="2147483961" r:id="rId6"/>
    <p:sldLayoutId id="2147483962" r:id="rId7"/>
    <p:sldLayoutId id="2147483963" r:id="rId8"/>
    <p:sldLayoutId id="2147483964" r:id="rId9"/>
    <p:sldLayoutId id="2147483965" r:id="rId10"/>
    <p:sldLayoutId id="2147483966" r:id="rId11"/>
    <p:sldLayoutId id="2147483967" r:id="rId12"/>
    <p:sldLayoutId id="2147483968" r:id="rId13"/>
    <p:sldLayoutId id="2147483969" r:id="rId14"/>
    <p:sldLayoutId id="2147483970" r:id="rId15"/>
    <p:sldLayoutId id="214748397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7" Type="http://schemas.openxmlformats.org/officeDocument/2006/relationships/image" Target="../media/image43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G"/><Relationship Id="rId5" Type="http://schemas.openxmlformats.org/officeDocument/2006/relationships/image" Target="../media/image41.jpeg"/><Relationship Id="rId4" Type="http://schemas.openxmlformats.org/officeDocument/2006/relationships/image" Target="../media/image4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3658" y="232756"/>
            <a:ext cx="8079971" cy="3153908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sz="66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ВТОРАЯ ЖИЗНЬ БУМАГИ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100" y="3685073"/>
            <a:ext cx="8651086" cy="2632600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Выполнил ученик 6 «Б» класса </a:t>
            </a:r>
          </a:p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МОУ «Первомайская СОШ» </a:t>
            </a:r>
          </a:p>
          <a:p>
            <a:pPr algn="l"/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г.о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. Истра </a:t>
            </a:r>
          </a:p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Щербаков Арсений</a:t>
            </a:r>
          </a:p>
          <a:p>
            <a:pPr algn="l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Руководитель: Прокофьева Елена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271244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933F88-A13A-9A7E-42F3-35CD17AA2BCB}"/>
              </a:ext>
            </a:extLst>
          </p:cNvPr>
          <p:cNvSpPr txBox="1"/>
          <p:nvPr/>
        </p:nvSpPr>
        <p:spPr>
          <a:xfrm>
            <a:off x="167640" y="274320"/>
            <a:ext cx="11765280" cy="6339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Значимость, ценность работы: </a:t>
            </a:r>
          </a:p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1) привлечь еще больше ребят, родителей к сдаче макулатуры (многие выбрасывают использованную бумагу)</a:t>
            </a:r>
          </a:p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2) попытаться доказать необходимость сортировки макулатуры</a:t>
            </a:r>
          </a:p>
          <a:p>
            <a:r>
              <a:rPr lang="ru-RU" sz="4000" dirty="0"/>
              <a:t> </a:t>
            </a: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Методы исследования: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сбор информации из литературы, интернета; посещение пункта сдачи макулатуры;  опыт; эксперимент; сравнение; выводы; анализ.</a:t>
            </a:r>
          </a:p>
        </p:txBody>
      </p:sp>
    </p:spTree>
    <p:extLst>
      <p:ext uri="{BB962C8B-B14F-4D97-AF65-F5344CB8AC3E}">
        <p14:creationId xmlns:p14="http://schemas.microsoft.com/office/powerpoint/2010/main" val="1431575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1536F2-8CF2-C9B3-B442-B6AC861907FE}"/>
              </a:ext>
            </a:extLst>
          </p:cNvPr>
          <p:cNvSpPr txBox="1"/>
          <p:nvPr/>
        </p:nvSpPr>
        <p:spPr>
          <a:xfrm>
            <a:off x="213360" y="243840"/>
            <a:ext cx="11414760" cy="6416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</a:rPr>
              <a:t>План работы: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1. Изучить информацию о процессе и особенностях производства бумаги. 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2. Выделить этапы переработки бумаги.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3. Провести эксперименты переработки макулатуры в домашних условиях.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4. Изучить возможность и провести эксперименты по получению бумаги в домашних условиях различного качества, структуры и назначения.</a:t>
            </a:r>
          </a:p>
          <a:p>
            <a:pPr marL="571500" indent="-571500">
              <a:buFont typeface="Wingdings" panose="05000000000000000000" pitchFamily="2" charset="2"/>
              <a:buChar char="ü"/>
            </a:pPr>
            <a:r>
              <a:rPr lang="ru-RU" sz="3600" dirty="0">
                <a:solidFill>
                  <a:schemeClr val="accent1">
                    <a:lumMod val="50000"/>
                  </a:schemeClr>
                </a:solidFill>
              </a:rPr>
              <a:t>5. Сделать выводы.</a:t>
            </a:r>
          </a:p>
        </p:txBody>
      </p:sp>
    </p:spTree>
    <p:extLst>
      <p:ext uri="{BB962C8B-B14F-4D97-AF65-F5344CB8AC3E}">
        <p14:creationId xmlns:p14="http://schemas.microsoft.com/office/powerpoint/2010/main" val="397299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825" y="277091"/>
            <a:ext cx="9497444" cy="11693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ЭТАПЫ ПЕРЕРАБОТКИ МАКУЛАТУРЫ В ДОМАШНИХ УСЛОВИЯХ.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745" y="1446415"/>
            <a:ext cx="4412637" cy="129083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1. СОРТИРОВКА и ПОДГОТОВКА БУМАЖНЫХ ОТХОДОВ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820194"/>
            <a:ext cx="4184650" cy="313848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938" y="1446415"/>
            <a:ext cx="5454044" cy="4671752"/>
          </a:xfrm>
        </p:spPr>
      </p:pic>
    </p:spTree>
    <p:extLst>
      <p:ext uri="{BB962C8B-B14F-4D97-AF65-F5344CB8AC3E}">
        <p14:creationId xmlns:p14="http://schemas.microsoft.com/office/powerpoint/2010/main" val="3702196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034" y="443346"/>
            <a:ext cx="8596668" cy="101969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2. ИЗМЕЛЬЧЕНИЕ БУМАЖНЫХ ОТХОДОВ НА МЕЛКИЕ КУСОЧКИ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70" y="1966092"/>
            <a:ext cx="4666981" cy="399899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075" y="2137988"/>
            <a:ext cx="4641889" cy="3481416"/>
          </a:xfrm>
        </p:spPr>
      </p:pic>
    </p:spTree>
    <p:extLst>
      <p:ext uri="{BB962C8B-B14F-4D97-AF65-F5344CB8AC3E}">
        <p14:creationId xmlns:p14="http://schemas.microsoft.com/office/powerpoint/2010/main" val="126423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465" y="178130"/>
            <a:ext cx="4185623" cy="1217204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3. ЗАМАЧИВАНИЕ ИЗМЕЛЬЧЕННОГО БУМАЖНОГО СЫРЬЯ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38039" y="2933775"/>
            <a:ext cx="3747080" cy="268355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38869" y="89047"/>
            <a:ext cx="4583248" cy="2303813"/>
          </a:xfrm>
        </p:spPr>
        <p:txBody>
          <a:bodyPr/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 ИЗМЕЛЬЧЕНИЕ БЛЕНДЕРОМ БУМАЖНОГО СЫРЬЯ – ПОЛУЧЕНИЕ КАШЕООБРАЗНОГО БУМАЖНОГО СЫРЬЯ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51800" y="2865821"/>
            <a:ext cx="3747078" cy="2810308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311" y="2392860"/>
            <a:ext cx="2817173" cy="375623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07149" y="2932645"/>
            <a:ext cx="3747079" cy="266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53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965430" cy="61355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5. ПОДГОТОВКА НЕОБХОДИМОГО ИНСТРУМЕНТА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745" y="1142208"/>
            <a:ext cx="4185623" cy="829095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РАМКА С СЕТКОЙ, </a:t>
            </a:r>
          </a:p>
          <a:p>
            <a:pPr algn="ctr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РАМА БЕЗ СЕТКИ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3068" y="2310759"/>
            <a:ext cx="3903182" cy="322427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8383" y="951490"/>
            <a:ext cx="4185618" cy="439861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ЁМКОСТЬ С ВОДОЙ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132362" y="5361555"/>
            <a:ext cx="6097659" cy="136344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6. ДОБАВЛЕНИЕ КАШЕОБРАЗНОГО БУМАЖНОГО СЫРЬЯ В ЁМКОСТЬ С ВОДОЙ</a:t>
            </a: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55557" y="1884059"/>
            <a:ext cx="3651270" cy="2987834"/>
          </a:xfrm>
        </p:spPr>
      </p:pic>
    </p:spTree>
    <p:extLst>
      <p:ext uri="{BB962C8B-B14F-4D97-AF65-F5344CB8AC3E}">
        <p14:creationId xmlns:p14="http://schemas.microsoft.com/office/powerpoint/2010/main" val="20392174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385" y="609600"/>
            <a:ext cx="9417132" cy="54230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7. ФОРМИРОВАНИЕ ЗАГОТОВКИ БУМАЖНОГО ЛИСТА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8026" y="2059352"/>
            <a:ext cx="3795276" cy="284645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42155" y="2072626"/>
            <a:ext cx="3901457" cy="2926092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85244" y="2072627"/>
            <a:ext cx="3901459" cy="292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23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5740" y="320632"/>
            <a:ext cx="4893782" cy="1169703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8. ВЫКЛАДЫВАНИЕ ЗАГОТОВКИ БУМАЖНОГО ЛИСТА НА ТКАНЬ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4308" y="2162702"/>
            <a:ext cx="4247347" cy="318551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550137" y="320632"/>
            <a:ext cx="3617614" cy="1074699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9. УДАЛЕНИЕ ЛИШНЕЙ ЖИДКОСТИ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19218" y="2162701"/>
            <a:ext cx="4247348" cy="318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721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1"/>
            <a:ext cx="8596668" cy="554182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10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.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C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УШКА БУМАЖНЫХ ЛИСТОВ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852" y="1350352"/>
            <a:ext cx="3075709" cy="382729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01004" y="1781385"/>
            <a:ext cx="3881437" cy="2911077"/>
          </a:xfrm>
        </p:spPr>
      </p:pic>
      <p:pic>
        <p:nvPicPr>
          <p:cNvPr id="7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5964" y="1857578"/>
            <a:ext cx="3910417" cy="289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779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35E1C0-9F27-FE47-707E-918FADD1D526}"/>
              </a:ext>
            </a:extLst>
          </p:cNvPr>
          <p:cNvSpPr txBox="1"/>
          <p:nvPr/>
        </p:nvSpPr>
        <p:spPr>
          <a:xfrm>
            <a:off x="150828" y="45816"/>
            <a:ext cx="119060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РЕЗУЛЬТАТЫ МОЕЙ ИССЛЕДАВАТЕЛЬСКОЙ РАБОТЫ</a:t>
            </a:r>
            <a:endParaRPr lang="ru-RU" sz="2800" b="1" dirty="0"/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701678D9-741C-97BF-2926-34A4479A86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714" y="722923"/>
            <a:ext cx="4455886" cy="58520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376202-A49B-AB36-32EA-88B6DDCFF63A}"/>
              </a:ext>
            </a:extLst>
          </p:cNvPr>
          <p:cNvSpPr txBox="1"/>
          <p:nvPr/>
        </p:nvSpPr>
        <p:spPr>
          <a:xfrm>
            <a:off x="1611086" y="1061477"/>
            <a:ext cx="4738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Офисная бумага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1977860A-236D-89C9-AB55-9F7509B7C3C0}"/>
              </a:ext>
            </a:extLst>
          </p:cNvPr>
          <p:cNvSpPr/>
          <p:nvPr/>
        </p:nvSpPr>
        <p:spPr>
          <a:xfrm>
            <a:off x="4847772" y="1184588"/>
            <a:ext cx="1001486" cy="461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071455-172C-935E-F18E-CF25ADE2920B}"/>
              </a:ext>
            </a:extLst>
          </p:cNvPr>
          <p:cNvSpPr txBox="1"/>
          <p:nvPr/>
        </p:nvSpPr>
        <p:spPr>
          <a:xfrm>
            <a:off x="3101418" y="1956176"/>
            <a:ext cx="2341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Картон </a:t>
            </a: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8C9814D3-292C-7F50-BC1D-E8109FE78631}"/>
              </a:ext>
            </a:extLst>
          </p:cNvPr>
          <p:cNvSpPr/>
          <p:nvPr/>
        </p:nvSpPr>
        <p:spPr>
          <a:xfrm>
            <a:off x="4815114" y="2110065"/>
            <a:ext cx="921657" cy="461665"/>
          </a:xfrm>
          <a:prstGeom prst="rightArrow">
            <a:avLst>
              <a:gd name="adj1" fmla="val 6225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82832D-9826-11FE-FE10-0CE105101AAF}"/>
              </a:ext>
            </a:extLst>
          </p:cNvPr>
          <p:cNvSpPr txBox="1"/>
          <p:nvPr/>
        </p:nvSpPr>
        <p:spPr>
          <a:xfrm>
            <a:off x="150829" y="2864117"/>
            <a:ext cx="4533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Упаковка из под яиц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831B88D2-F3EE-445D-83E7-C796996842D6}"/>
              </a:ext>
            </a:extLst>
          </p:cNvPr>
          <p:cNvSpPr/>
          <p:nvPr/>
        </p:nvSpPr>
        <p:spPr>
          <a:xfrm>
            <a:off x="4815114" y="2987226"/>
            <a:ext cx="1016000" cy="571536"/>
          </a:xfrm>
          <a:prstGeom prst="rightArrow">
            <a:avLst>
              <a:gd name="adj1" fmla="val 43712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F48FFD-4F85-8C97-9B0D-6217AEE5D8F4}"/>
              </a:ext>
            </a:extLst>
          </p:cNvPr>
          <p:cNvSpPr txBox="1"/>
          <p:nvPr/>
        </p:nvSpPr>
        <p:spPr>
          <a:xfrm>
            <a:off x="3101418" y="3648947"/>
            <a:ext cx="270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Газета </a:t>
            </a: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F3001053-7F79-F327-931A-A124567520B3}"/>
              </a:ext>
            </a:extLst>
          </p:cNvPr>
          <p:cNvSpPr/>
          <p:nvPr/>
        </p:nvSpPr>
        <p:spPr>
          <a:xfrm>
            <a:off x="4815114" y="3794091"/>
            <a:ext cx="990600" cy="461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EAEAAFE-FF76-C87B-E3ED-10E8A9AFE91A}"/>
              </a:ext>
            </a:extLst>
          </p:cNvPr>
          <p:cNvSpPr txBox="1"/>
          <p:nvPr/>
        </p:nvSpPr>
        <p:spPr>
          <a:xfrm>
            <a:off x="1216058" y="4679997"/>
            <a:ext cx="434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Тетрадный лист</a:t>
            </a:r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49B261C0-7B9B-B2BB-F80B-B0B06F9E41DA}"/>
              </a:ext>
            </a:extLst>
          </p:cNvPr>
          <p:cNvSpPr/>
          <p:nvPr/>
        </p:nvSpPr>
        <p:spPr>
          <a:xfrm>
            <a:off x="4815114" y="4836034"/>
            <a:ext cx="1034144" cy="461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870DC7-01A8-5C3B-1CA9-8514DB00CEE0}"/>
              </a:ext>
            </a:extLst>
          </p:cNvPr>
          <p:cNvSpPr txBox="1"/>
          <p:nvPr/>
        </p:nvSpPr>
        <p:spPr>
          <a:xfrm>
            <a:off x="2743200" y="5674437"/>
            <a:ext cx="20719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Журнал  </a:t>
            </a:r>
          </a:p>
        </p:txBody>
      </p:sp>
      <p:sp>
        <p:nvSpPr>
          <p:cNvPr id="16" name="Стрелка: вправо 15">
            <a:extLst>
              <a:ext uri="{FF2B5EF4-FFF2-40B4-BE49-F238E27FC236}">
                <a16:creationId xmlns:a16="http://schemas.microsoft.com/office/drawing/2014/main" id="{EDD236C8-B49B-A42C-8E99-69AEBE524AFC}"/>
              </a:ext>
            </a:extLst>
          </p:cNvPr>
          <p:cNvSpPr/>
          <p:nvPr/>
        </p:nvSpPr>
        <p:spPr>
          <a:xfrm>
            <a:off x="4771570" y="5838455"/>
            <a:ext cx="1034144" cy="4616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317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597" y="336408"/>
            <a:ext cx="9164050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Бумага сопутствует человеку каждый день, на протяжении всей его жизни!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055" y="1657208"/>
            <a:ext cx="8002946" cy="4501657"/>
          </a:xfrm>
        </p:spPr>
      </p:pic>
    </p:spTree>
    <p:extLst>
      <p:ext uri="{BB962C8B-B14F-4D97-AF65-F5344CB8AC3E}">
        <p14:creationId xmlns:p14="http://schemas.microsoft.com/office/powerpoint/2010/main" val="4118711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E17129-49A2-CC7C-73AD-92D68DD49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467" y="244277"/>
            <a:ext cx="4467318" cy="26214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6FD748-DD98-FC8B-5CFD-2BF3A0A9F884}"/>
              </a:ext>
            </a:extLst>
          </p:cNvPr>
          <p:cNvSpPr txBox="1"/>
          <p:nvPr/>
        </p:nvSpPr>
        <p:spPr>
          <a:xfrm>
            <a:off x="0" y="0"/>
            <a:ext cx="62145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Бумага для упаковки обуви в коробке</a:t>
            </a:r>
            <a:endParaRPr lang="ru-RU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3BC77-FF0E-732C-3B2D-FA4050D55D66}"/>
              </a:ext>
            </a:extLst>
          </p:cNvPr>
          <p:cNvSpPr txBox="1"/>
          <p:nvPr/>
        </p:nvSpPr>
        <p:spPr>
          <a:xfrm>
            <a:off x="4047068" y="1762533"/>
            <a:ext cx="3089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Чеки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32DF82-67B8-3F0C-85B9-3A33BDE0F816}"/>
              </a:ext>
            </a:extLst>
          </p:cNvPr>
          <p:cNvSpPr txBox="1"/>
          <p:nvPr/>
        </p:nvSpPr>
        <p:spPr>
          <a:xfrm>
            <a:off x="659875" y="5420412"/>
            <a:ext cx="113781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Arial Black" panose="020B0A04020102020204" pitchFamily="34" charset="0"/>
              </a:rPr>
              <a:t>Эксперимент показал, что из бумажных отходов с фольгированным покрытием получить бумагу невозможно !</a:t>
            </a:r>
            <a:endParaRPr lang="ru-RU" sz="2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F3AF59-08AB-2B9F-980A-5F5951116187}"/>
              </a:ext>
            </a:extLst>
          </p:cNvPr>
          <p:cNvSpPr txBox="1"/>
          <p:nvPr/>
        </p:nvSpPr>
        <p:spPr>
          <a:xfrm>
            <a:off x="188537" y="3603256"/>
            <a:ext cx="69475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Бумага с фольгированным покрытием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F7A912D-DBC5-43D4-4D55-BCC9A9EC6A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467" y="2931737"/>
            <a:ext cx="4467318" cy="2550456"/>
          </a:xfrm>
          <a:prstGeom prst="rect">
            <a:avLst/>
          </a:prstGeom>
        </p:spPr>
      </p:pic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81622AB5-DDF3-A434-7571-47307CE14899}"/>
              </a:ext>
            </a:extLst>
          </p:cNvPr>
          <p:cNvSpPr/>
          <p:nvPr/>
        </p:nvSpPr>
        <p:spPr>
          <a:xfrm>
            <a:off x="6214533" y="525009"/>
            <a:ext cx="921558" cy="5693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892B2BEA-2FE0-6A52-E320-43C230361DF6}"/>
              </a:ext>
            </a:extLst>
          </p:cNvPr>
          <p:cNvSpPr/>
          <p:nvPr/>
        </p:nvSpPr>
        <p:spPr>
          <a:xfrm>
            <a:off x="6214533" y="1762533"/>
            <a:ext cx="921558" cy="770725"/>
          </a:xfrm>
          <a:prstGeom prst="rightArrow">
            <a:avLst>
              <a:gd name="adj1" fmla="val 42033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80A9B4D3-7E1E-77FA-100B-3990210E4D22}"/>
              </a:ext>
            </a:extLst>
          </p:cNvPr>
          <p:cNvSpPr/>
          <p:nvPr/>
        </p:nvSpPr>
        <p:spPr>
          <a:xfrm>
            <a:off x="5706533" y="4304621"/>
            <a:ext cx="1429558" cy="6086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5D8D1C71-587B-5906-1434-2B606B5611E4}"/>
              </a:ext>
            </a:extLst>
          </p:cNvPr>
          <p:cNvCxnSpPr/>
          <p:nvPr/>
        </p:nvCxnSpPr>
        <p:spPr>
          <a:xfrm>
            <a:off x="9247695" y="820132"/>
            <a:ext cx="5184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C152DC31-246E-3354-9546-552DDAF51BD6}"/>
              </a:ext>
            </a:extLst>
          </p:cNvPr>
          <p:cNvCxnSpPr/>
          <p:nvPr/>
        </p:nvCxnSpPr>
        <p:spPr>
          <a:xfrm>
            <a:off x="9247695" y="2073897"/>
            <a:ext cx="5184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6F558AC1-DF3C-1AB7-CB1C-4FA39178D3E6}"/>
              </a:ext>
            </a:extLst>
          </p:cNvPr>
          <p:cNvCxnSpPr/>
          <p:nvPr/>
        </p:nvCxnSpPr>
        <p:spPr>
          <a:xfrm>
            <a:off x="8776354" y="4468305"/>
            <a:ext cx="5750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595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5">
            <a:extLst>
              <a:ext uri="{FF2B5EF4-FFF2-40B4-BE49-F238E27FC236}">
                <a16:creationId xmlns:a16="http://schemas.microsoft.com/office/drawing/2014/main" id="{7A271C93-281A-D1AE-F427-30E67CC494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468" y="1269327"/>
            <a:ext cx="7258722" cy="545320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AC4F93-04EC-EE0F-3EA3-FAFAED8F04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10" y="1388533"/>
            <a:ext cx="3777168" cy="5334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B90A30-7C88-08FC-959F-397FB2994816}"/>
              </a:ext>
            </a:extLst>
          </p:cNvPr>
          <p:cNvSpPr txBox="1"/>
          <p:nvPr/>
        </p:nvSpPr>
        <p:spPr>
          <a:xfrm>
            <a:off x="1" y="-1"/>
            <a:ext cx="119661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                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Получение цветной бумаги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Из цветной офисной бумаги</a:t>
            </a:r>
            <a:r>
              <a:rPr lang="ru-RU" sz="2400" b="1" dirty="0"/>
              <a:t>     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Из цветных коробок, упаковок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(чай, печенье…)                                                                               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95962D1E-2E52-F8F3-7E24-361CA54DE428}"/>
              </a:ext>
            </a:extLst>
          </p:cNvPr>
          <p:cNvCxnSpPr/>
          <p:nvPr/>
        </p:nvCxnSpPr>
        <p:spPr>
          <a:xfrm>
            <a:off x="2202426" y="2094271"/>
            <a:ext cx="34412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5B70E04-16FE-B27A-96E4-C123C287F8D8}"/>
              </a:ext>
            </a:extLst>
          </p:cNvPr>
          <p:cNvCxnSpPr/>
          <p:nvPr/>
        </p:nvCxnSpPr>
        <p:spPr>
          <a:xfrm>
            <a:off x="1828800" y="3429000"/>
            <a:ext cx="737419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F735EE29-20EE-E5E2-F822-9A68910423B7}"/>
              </a:ext>
            </a:extLst>
          </p:cNvPr>
          <p:cNvCxnSpPr/>
          <p:nvPr/>
        </p:nvCxnSpPr>
        <p:spPr>
          <a:xfrm>
            <a:off x="1759974" y="4729316"/>
            <a:ext cx="71775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CB80F51A-8477-CF59-70D7-C71A1E21CCB0}"/>
              </a:ext>
            </a:extLst>
          </p:cNvPr>
          <p:cNvCxnSpPr/>
          <p:nvPr/>
        </p:nvCxnSpPr>
        <p:spPr>
          <a:xfrm>
            <a:off x="1828800" y="5997677"/>
            <a:ext cx="58010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27476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DB9C60A-A275-AEC5-34D3-F3C5F38150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64074" y="1315528"/>
            <a:ext cx="4402665" cy="556293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8E66AAC-9712-CAA9-4517-CF12C263DC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67" y="1895661"/>
            <a:ext cx="5776592" cy="440266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F91AE5-D871-9415-553C-11F6F59A081B}"/>
              </a:ext>
            </a:extLst>
          </p:cNvPr>
          <p:cNvSpPr txBox="1"/>
          <p:nvPr/>
        </p:nvSpPr>
        <p:spPr>
          <a:xfrm flipH="1">
            <a:off x="520149" y="201457"/>
            <a:ext cx="52033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С добавлением натуральных красителей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9C8EB5-223F-CC85-4E6B-8D9D40F5EFA2}"/>
              </a:ext>
            </a:extLst>
          </p:cNvPr>
          <p:cNvSpPr txBox="1"/>
          <p:nvPr/>
        </p:nvSpPr>
        <p:spPr>
          <a:xfrm>
            <a:off x="6096000" y="201457"/>
            <a:ext cx="57063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Пятнистый, полосатый дизайн</a:t>
            </a:r>
          </a:p>
        </p:txBody>
      </p:sp>
    </p:spTree>
    <p:extLst>
      <p:ext uri="{BB962C8B-B14F-4D97-AF65-F5344CB8AC3E}">
        <p14:creationId xmlns:p14="http://schemas.microsoft.com/office/powerpoint/2010/main" val="37062824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4"/>
          <p:cNvSpPr txBox="1">
            <a:spLocks/>
          </p:cNvSpPr>
          <p:nvPr/>
        </p:nvSpPr>
        <p:spPr>
          <a:xfrm>
            <a:off x="8478981" y="4760534"/>
            <a:ext cx="3617614" cy="209746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07756A-75CD-5611-1055-9C234739D0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" t="7789" r="12519" b="8930"/>
          <a:stretch/>
        </p:blipFill>
        <p:spPr>
          <a:xfrm rot="5400000">
            <a:off x="9415119" y="1628585"/>
            <a:ext cx="2686595" cy="191819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A8F1FF-E9CA-ABB1-3ACF-99EB50D271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57" y="3313583"/>
            <a:ext cx="1918195" cy="30397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6F1DE2-9B91-C0F4-5E7F-4D4D85B69C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174" y="3313583"/>
            <a:ext cx="2284782" cy="297747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E18CA1-2D36-CBF3-D833-EF8E3BEFECB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08" y="1413719"/>
            <a:ext cx="2042231" cy="270108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9B4BC12-BD11-6B7B-128F-19933BF57A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340" y="1244385"/>
            <a:ext cx="2175320" cy="303974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0A8E0B-34F8-4BED-282B-95F22E8D23D3}"/>
              </a:ext>
            </a:extLst>
          </p:cNvPr>
          <p:cNvSpPr txBox="1"/>
          <p:nvPr/>
        </p:nvSpPr>
        <p:spPr>
          <a:xfrm>
            <a:off x="1263192" y="207390"/>
            <a:ext cx="10539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Изготовление декоративной бумаги</a:t>
            </a:r>
          </a:p>
        </p:txBody>
      </p:sp>
    </p:spTree>
    <p:extLst>
      <p:ext uri="{BB962C8B-B14F-4D97-AF65-F5344CB8AC3E}">
        <p14:creationId xmlns:p14="http://schemas.microsoft.com/office/powerpoint/2010/main" val="3362062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84" y="1269939"/>
            <a:ext cx="2176982" cy="2951841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876" y="1339941"/>
            <a:ext cx="2361048" cy="2977479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5008" y="170838"/>
            <a:ext cx="11243166" cy="9223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ГОТОВЫЕ ИЗДЕЛИЯ ИЗ БУМАГИ, ПОЛУЧЕННОЙ В ДОМАШНИХ УСЛОВИЯХ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537" y="1339941"/>
            <a:ext cx="2167976" cy="29774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67771" y="3131298"/>
            <a:ext cx="1954193" cy="48935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27054" y="2691856"/>
            <a:ext cx="1864731" cy="568299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1729E4-C412-FBF7-68BF-4DC756D711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7126" y="1361483"/>
            <a:ext cx="2361048" cy="287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52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19" y="341746"/>
            <a:ext cx="3881438" cy="291107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08" y="3441413"/>
            <a:ext cx="3804249" cy="326611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327" y="341746"/>
            <a:ext cx="3606940" cy="624905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2273E2-CE56-A27D-DB61-5974AF02E8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526" y="1100666"/>
            <a:ext cx="3268274" cy="418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805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682" y="158337"/>
            <a:ext cx="11220002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результате проделанной исследовательской работы, я выяснил, что переработка использованных бумажных отходов в домашних условиях это:</a:t>
            </a:r>
            <a:b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8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5661" y="1946443"/>
            <a:ext cx="4184035" cy="15088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1. Интересный, познавательный процесс.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4659" y="3987410"/>
            <a:ext cx="5195711" cy="27122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2. Возможность создания уникальных творческих работ, уникальных экологических подарков, сделанных собственными руками.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503571" y="4108142"/>
            <a:ext cx="6688429" cy="1774101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96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4. Помощь в сохранении природы (частичное использование переработанной бумаги позволяет снизить расход бумаги, полученной из древесного сырья).</a:t>
            </a:r>
          </a:p>
          <a:p>
            <a:pPr algn="ctr"/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11E40-C636-11B2-8E7A-20B8E06DC7BB}"/>
              </a:ext>
            </a:extLst>
          </p:cNvPr>
          <p:cNvSpPr txBox="1"/>
          <p:nvPr/>
        </p:nvSpPr>
        <p:spPr>
          <a:xfrm>
            <a:off x="4818744" y="1946443"/>
            <a:ext cx="73732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3. сортировка и сдача макулатуры -это не только уменьшение объема мусора в мусорных баках, но и более низкая цена (из вторсырья) на тетради, книги, бумагу</a:t>
            </a:r>
          </a:p>
        </p:txBody>
      </p:sp>
    </p:spTree>
    <p:extLst>
      <p:ext uri="{BB962C8B-B14F-4D97-AF65-F5344CB8AC3E}">
        <p14:creationId xmlns:p14="http://schemas.microsoft.com/office/powerpoint/2010/main" val="449738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08561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ВЫВОДЫ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318161"/>
            <a:ext cx="9844204" cy="38807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 результате моей исследовательской работы и проведенных экспериментов я получил интересные экземпляры бумаги различной структуры, плотности и оттенков. </a:t>
            </a:r>
          </a:p>
          <a:p>
            <a:pPr marL="0" indent="0">
              <a:buNone/>
            </a:pPr>
            <a:endParaRPr lang="ru-RU" sz="2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Я убедился, что у «бумаги может быть вторая жизнь»!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9087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963" y="2450276"/>
            <a:ext cx="8596668" cy="24898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СПАСИБО ЗА ВНИМАНИЕ 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86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034" y="160711"/>
            <a:ext cx="8564341" cy="156833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Наша школа, в том числе наш класс активно собирает и сдает макулатуру. 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604" y="1988548"/>
            <a:ext cx="3367771" cy="4657255"/>
          </a:xfrm>
        </p:spPr>
      </p:pic>
      <p:pic>
        <p:nvPicPr>
          <p:cNvPr id="9" name="Рисунок 8" descr="C:\Users\sch\Desktop\Бумаге-вторую жизнь\DQIO05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79" y="1988547"/>
            <a:ext cx="4515085" cy="46572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3138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745" y="243839"/>
            <a:ext cx="10213928" cy="22998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У меня дома стоит специальная коробка, в которую вся наша семья собирает использованные бумажные отходы – в нашей семье это уже </a:t>
            </a:r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ПОЛЕЗНАЯ ПРИВЫЧКА</a:t>
            </a:r>
            <a:r>
              <a:rPr lang="ru-RU" sz="31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, раздельный сбор мусора.</a:t>
            </a:r>
            <a:br>
              <a:rPr lang="ru-RU" b="1" dirty="0">
                <a:latin typeface="Arial Narrow" panose="020B0606020202030204" pitchFamily="34" charset="0"/>
              </a:rPr>
            </a:br>
            <a:endParaRPr lang="ru-RU" b="1" dirty="0">
              <a:latin typeface="Arial Narrow" panose="020B060602020203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5487" y="2862361"/>
            <a:ext cx="4096732" cy="34594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92128" y="2987072"/>
            <a:ext cx="4031495" cy="3275214"/>
          </a:xfrm>
        </p:spPr>
      </p:pic>
    </p:spTree>
    <p:extLst>
      <p:ext uri="{BB962C8B-B14F-4D97-AF65-F5344CB8AC3E}">
        <p14:creationId xmlns:p14="http://schemas.microsoft.com/office/powerpoint/2010/main" val="446331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745" y="293717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Сдавая макулатуру, мы преследуем несколько основных целей: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745" y="1614517"/>
            <a:ext cx="4412637" cy="1122728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БЛАГОТВОРИТЕЛЬНАЯ ЦЕЛЬ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75745" y="2945987"/>
            <a:ext cx="4185623" cy="3304117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вырученные деньги передаются на лечение тяжелобольным детям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8383" y="1762298"/>
            <a:ext cx="4185618" cy="974947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ЭКОЛОГИЧЕСКАЯ ЦЕЛЬ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88383" y="2885026"/>
            <a:ext cx="4185617" cy="3304117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раздельный сбор мусора, снижение объемов мусора, сохранение природы </a:t>
            </a:r>
          </a:p>
        </p:txBody>
      </p:sp>
    </p:spTree>
    <p:extLst>
      <p:ext uri="{BB962C8B-B14F-4D97-AF65-F5344CB8AC3E}">
        <p14:creationId xmlns:p14="http://schemas.microsoft.com/office/powerpoint/2010/main" val="1583863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592" y="331312"/>
            <a:ext cx="11424815" cy="109407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Взрослые и учитель нам рассказывали, что бумагу можно повторно перерабатывать до 6 раз! </a:t>
            </a:r>
            <a:br>
              <a:rPr lang="ru-RU" sz="3300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</a:br>
            <a:br>
              <a:rPr lang="ru-RU" sz="3300" dirty="0">
                <a:latin typeface="Arial Black" panose="020B0A04020102020204" pitchFamily="34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90986" y="1538855"/>
            <a:ext cx="8210025" cy="1094071"/>
          </a:xfrm>
        </p:spPr>
        <p:txBody>
          <a:bodyPr/>
          <a:lstStyle/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СУЩЕСТВУЕТ ПРОМЫШЛЕННАЯ ПЕРЕРАБОТКА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4400" y="3060649"/>
            <a:ext cx="6461760" cy="2912794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-А возможно ли переработать бумагу в домашних условиях?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- Что в итоге может получиться?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- Где это можно использовать? </a:t>
            </a: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-Действительно ли нужна сортировка бумажных отходов?</a:t>
            </a:r>
          </a:p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4"/>
          <a:stretch/>
        </p:blipFill>
        <p:spPr>
          <a:xfrm rot="5400000">
            <a:off x="382428" y="2585801"/>
            <a:ext cx="3541294" cy="3862491"/>
          </a:xfrm>
        </p:spPr>
      </p:pic>
    </p:spTree>
    <p:extLst>
      <p:ext uri="{BB962C8B-B14F-4D97-AF65-F5344CB8AC3E}">
        <p14:creationId xmlns:p14="http://schemas.microsoft.com/office/powerpoint/2010/main" val="3892365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853887-E0C8-B212-C7C3-5E16F5F7A11A}"/>
              </a:ext>
            </a:extLst>
          </p:cNvPr>
          <p:cNvSpPr txBox="1"/>
          <p:nvPr/>
        </p:nvSpPr>
        <p:spPr>
          <a:xfrm>
            <a:off x="350520" y="426720"/>
            <a:ext cx="112471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sz="4000" b="1" u="sng" dirty="0">
                <a:solidFill>
                  <a:schemeClr val="accent6">
                    <a:lumMod val="50000"/>
                  </a:schemeClr>
                </a:solidFill>
              </a:rPr>
              <a:t>Объект исследования: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ненужная бумага (макулатура).</a:t>
            </a:r>
          </a:p>
          <a:p>
            <a:r>
              <a:rPr lang="ru-RU" sz="4000" b="1" u="sng" dirty="0">
                <a:solidFill>
                  <a:schemeClr val="accent6">
                    <a:lumMod val="50000"/>
                  </a:schemeClr>
                </a:solidFill>
              </a:rPr>
              <a:t>Предполагаемый продукт: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бумага собственного производства, изделия из переработанной бумаги (без добавления клея, крахмала).</a:t>
            </a:r>
          </a:p>
          <a:p>
            <a:r>
              <a:rPr lang="ru-RU" sz="4000" b="1" u="sng" dirty="0">
                <a:solidFill>
                  <a:schemeClr val="accent6">
                    <a:lumMod val="50000"/>
                  </a:schemeClr>
                </a:solidFill>
              </a:rPr>
              <a:t>Гипотеза:</a:t>
            </a:r>
            <a:r>
              <a:rPr lang="ru-RU" sz="4000" dirty="0"/>
              <a:t>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предполагаю возможность переработки бумаги в домашних условиях и ее дальнейшее использование.</a:t>
            </a:r>
          </a:p>
        </p:txBody>
      </p:sp>
    </p:spTree>
    <p:extLst>
      <p:ext uri="{BB962C8B-B14F-4D97-AF65-F5344CB8AC3E}">
        <p14:creationId xmlns:p14="http://schemas.microsoft.com/office/powerpoint/2010/main" val="2315858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8180" y="276476"/>
            <a:ext cx="7766936" cy="1646302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ЦЕЛЬ МОЕЙ ИССЛЕДАВАТЕЛЬСКОЙ РАБОТЫ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07545" y="2368187"/>
            <a:ext cx="8468205" cy="41489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Проверить можно ли использованные бумажные отходы (макулатуру) переработать в домашних условиях и далее повторно использовать, т.е. дать «бумаге вторую жизнь».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997373" y="3008498"/>
            <a:ext cx="8296099" cy="10337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173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05047"/>
            <a:ext cx="11551920" cy="132080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ЗАДАЧИ, КОТОРЫЕ Я ПЕРЕД СОБОЙ ПОСТАВИЛ ДЛЯ ДОСТИЖЕНИЯ ЦЕЛИ:</a:t>
            </a:r>
            <a:endParaRPr lang="ru-RU" dirty="0"/>
          </a:p>
        </p:txBody>
      </p:sp>
      <p:sp>
        <p:nvSpPr>
          <p:cNvPr id="4" name="Подзаголовок 2"/>
          <p:cNvSpPr>
            <a:spLocks noGrp="1"/>
          </p:cNvSpPr>
          <p:nvPr>
            <p:ph idx="1"/>
          </p:nvPr>
        </p:nvSpPr>
        <p:spPr>
          <a:xfrm>
            <a:off x="228600" y="1356361"/>
            <a:ext cx="11551920" cy="529659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Изучить технологию производства бумаги из вторсырья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Проверить, можно ли получить бумагу в домашних условиях,  используя в качестве сырья бумажные отходы (макулатуру) без добавления клея. 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Попробовать изготовить бумагу из каждого отдельно вида сырья (офисная бумага, тетради, упаковки из-под сока и т.д.) и смешанных видов. Сравнить полученные образцы.</a:t>
            </a: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В случае положительного исхода моей работы: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А) определить, где и как можно использовать готовые образцы бумаги (и возможно ли их использование;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Б) рассказать и показать ребятам в классе процесс производства.</a:t>
            </a:r>
          </a:p>
          <a:p>
            <a:pPr algn="ctr"/>
            <a:endParaRPr lang="ru-RU" sz="30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61005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Бегущая строка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1017</TotalTime>
  <Words>757</Words>
  <Application>Microsoft Office PowerPoint</Application>
  <PresentationFormat>Широкоэкранный</PresentationFormat>
  <Paragraphs>83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Arial Black</vt:lpstr>
      <vt:lpstr>Arial Narrow</vt:lpstr>
      <vt:lpstr>times new roman</vt:lpstr>
      <vt:lpstr>Trebuchet MS</vt:lpstr>
      <vt:lpstr>Wingdings</vt:lpstr>
      <vt:lpstr>Wingdings 3</vt:lpstr>
      <vt:lpstr>Грань</vt:lpstr>
      <vt:lpstr>ВТОРАЯ ЖИЗНЬ БУМАГИ</vt:lpstr>
      <vt:lpstr>Бумага сопутствует человеку каждый день, на протяжении всей его жизни!</vt:lpstr>
      <vt:lpstr>Наша школа, в том числе наш класс активно собирает и сдает макулатуру. </vt:lpstr>
      <vt:lpstr>У меня дома стоит специальная коробка, в которую вся наша семья собирает использованные бумажные отходы – в нашей семье это уже ПОЛЕЗНАЯ ПРИВЫЧКА, раздельный сбор мусора. </vt:lpstr>
      <vt:lpstr>Сдавая макулатуру, мы преследуем несколько основных целей:</vt:lpstr>
      <vt:lpstr>Взрослые и учитель нам рассказывали, что бумагу можно повторно перерабатывать до 6 раз!   </vt:lpstr>
      <vt:lpstr>Презентация PowerPoint</vt:lpstr>
      <vt:lpstr>ЦЕЛЬ МОЕЙ ИССЛЕДАВАТЕЛЬСКОЙ РАБОТЫ</vt:lpstr>
      <vt:lpstr>ЗАДАЧИ, КОТОРЫЕ Я ПЕРЕД СОБОЙ ПОСТАВИЛ ДЛЯ ДОСТИЖЕНИЯ ЦЕЛИ:</vt:lpstr>
      <vt:lpstr>Презентация PowerPoint</vt:lpstr>
      <vt:lpstr>Презентация PowerPoint</vt:lpstr>
      <vt:lpstr>ЭТАПЫ ПЕРЕРАБОТКИ МАКУЛАТУРЫ В ДОМАШНИХ УСЛОВИЯХ.</vt:lpstr>
      <vt:lpstr>2. ИЗМЕЛЬЧЕНИЕ БУМАЖНЫХ ОТХОДОВ НА МЕЛКИЕ КУСОЧКИ</vt:lpstr>
      <vt:lpstr>Презентация PowerPoint</vt:lpstr>
      <vt:lpstr>5. ПОДГОТОВКА НЕОБХОДИМОГО ИНСТРУМЕНТА</vt:lpstr>
      <vt:lpstr>7. ФОРМИРОВАНИЕ ЗАГОТОВКИ БУМАЖНОГО ЛИСТА</vt:lpstr>
      <vt:lpstr>Презентация PowerPoint</vt:lpstr>
      <vt:lpstr>10. CУШКА БУМАЖНЫХ ЛИСТОВ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ГОТОВЫЕ ИЗДЕЛИЯ ИЗ БУМАГИ, ПОЛУЧЕННОЙ В ДОМАШНИХ УСЛОВИЯХ</vt:lpstr>
      <vt:lpstr>Презентация PowerPoint</vt:lpstr>
      <vt:lpstr>В результате проделанной исследовательской работы, я выяснил, что переработка использованных бумажных отходов в домашних условиях это: </vt:lpstr>
      <vt:lpstr>ВЫВОДЫ</vt:lpstr>
      <vt:lpstr>СПАСИБО ЗА ВНИМАНИЕ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ВТОРАЯ ЖИЗНЬ БУМАГИ</dc:title>
  <dc:creator>sch</dc:creator>
  <cp:lastModifiedBy>Елена Прокофьева</cp:lastModifiedBy>
  <cp:revision>33</cp:revision>
  <cp:lastPrinted>2022-04-24T19:45:28Z</cp:lastPrinted>
  <dcterms:created xsi:type="dcterms:W3CDTF">2022-04-24T07:46:17Z</dcterms:created>
  <dcterms:modified xsi:type="dcterms:W3CDTF">2026-02-03T20:04:33Z</dcterms:modified>
</cp:coreProperties>
</file>